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handoutMasterIdLst>
    <p:handoutMasterId r:id="rId51"/>
  </p:handoutMasterIdLst>
  <p:sldIdLst>
    <p:sldId id="256" r:id="rId2"/>
    <p:sldId id="372" r:id="rId3"/>
    <p:sldId id="422" r:id="rId4"/>
    <p:sldId id="323" r:id="rId5"/>
    <p:sldId id="297" r:id="rId6"/>
    <p:sldId id="315" r:id="rId7"/>
    <p:sldId id="373" r:id="rId8"/>
    <p:sldId id="374" r:id="rId9"/>
    <p:sldId id="375" r:id="rId10"/>
    <p:sldId id="376" r:id="rId11"/>
    <p:sldId id="320" r:id="rId12"/>
    <p:sldId id="377" r:id="rId13"/>
    <p:sldId id="302" r:id="rId14"/>
    <p:sldId id="378" r:id="rId15"/>
    <p:sldId id="379" r:id="rId16"/>
    <p:sldId id="380" r:id="rId17"/>
    <p:sldId id="398" r:id="rId18"/>
    <p:sldId id="400" r:id="rId19"/>
    <p:sldId id="399" r:id="rId20"/>
    <p:sldId id="310" r:id="rId21"/>
    <p:sldId id="292" r:id="rId22"/>
    <p:sldId id="289" r:id="rId23"/>
    <p:sldId id="401" r:id="rId24"/>
    <p:sldId id="402" r:id="rId25"/>
    <p:sldId id="403" r:id="rId26"/>
    <p:sldId id="404" r:id="rId27"/>
    <p:sldId id="405" r:id="rId28"/>
    <p:sldId id="406" r:id="rId29"/>
    <p:sldId id="407" r:id="rId30"/>
    <p:sldId id="408" r:id="rId31"/>
    <p:sldId id="409" r:id="rId32"/>
    <p:sldId id="410" r:id="rId33"/>
    <p:sldId id="425" r:id="rId34"/>
    <p:sldId id="381" r:id="rId35"/>
    <p:sldId id="411" r:id="rId36"/>
    <p:sldId id="412" r:id="rId37"/>
    <p:sldId id="413" r:id="rId38"/>
    <p:sldId id="414" r:id="rId39"/>
    <p:sldId id="415" r:id="rId40"/>
    <p:sldId id="416" r:id="rId41"/>
    <p:sldId id="417" r:id="rId42"/>
    <p:sldId id="418" r:id="rId43"/>
    <p:sldId id="419" r:id="rId44"/>
    <p:sldId id="420" r:id="rId45"/>
    <p:sldId id="424" r:id="rId46"/>
    <p:sldId id="382" r:id="rId47"/>
    <p:sldId id="421" r:id="rId48"/>
    <p:sldId id="397" r:id="rId49"/>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4660"/>
  </p:normalViewPr>
  <p:slideViewPr>
    <p:cSldViewPr>
      <p:cViewPr varScale="1">
        <p:scale>
          <a:sx n="64" d="100"/>
          <a:sy n="64" d="100"/>
        </p:scale>
        <p:origin x="-1325"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82"/>
    </p:cViewPr>
  </p:sorterViewPr>
  <p:notesViewPr>
    <p:cSldViewPr>
      <p:cViewPr varScale="1">
        <p:scale>
          <a:sx n="58" d="100"/>
          <a:sy n="58" d="100"/>
        </p:scale>
        <p:origin x="-2856" y="-96"/>
      </p:cViewPr>
      <p:guideLst>
        <p:guide orient="horz" pos="2736"/>
        <p:guide pos="201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47633117-0598-4F66-B2F6-5CE00622B6A9}" type="datetimeFigureOut">
              <a:rPr lang="en-US" smtClean="0"/>
              <a:pPr/>
              <a:t>7/4/2017</a:t>
            </a:fld>
            <a:endParaRPr lang="en-US"/>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7FFD2BEB-09B3-4500-BDB8-13FD8EAC062F}" type="slidenum">
              <a:rPr lang="en-US" smtClean="0"/>
              <a:pPr/>
              <a:t>‹#›</a:t>
            </a:fld>
            <a:endParaRPr lang="en-US"/>
          </a:p>
        </p:txBody>
      </p:sp>
    </p:spTree>
    <p:extLst>
      <p:ext uri="{BB962C8B-B14F-4D97-AF65-F5344CB8AC3E}">
        <p14:creationId xmlns="" xmlns:p14="http://schemas.microsoft.com/office/powerpoint/2010/main" val="317691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02" tIns="43102" rIns="86202" bIns="43102" rtlCol="0"/>
          <a:lstStyle>
            <a:lvl1pPr algn="l">
              <a:defRPr sz="12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02" tIns="43102" rIns="86202" bIns="43102" rtlCol="0"/>
          <a:lstStyle>
            <a:lvl1pPr algn="r">
              <a:defRPr sz="1200"/>
            </a:lvl1pPr>
          </a:lstStyle>
          <a:p>
            <a:fld id="{FDB7D88C-CDFB-4444-8D2B-CCD1F19CBB5C}" type="datetimeFigureOut">
              <a:rPr lang="en-US" smtClean="0"/>
              <a:pPr/>
              <a:t>7/4/2017</a:t>
            </a:fld>
            <a:endParaRPr lang="en-US"/>
          </a:p>
        </p:txBody>
      </p:sp>
      <p:sp>
        <p:nvSpPr>
          <p:cNvPr id="4" name="Slide Image Placeholder 3"/>
          <p:cNvSpPr>
            <a:spLocks noGrp="1" noRot="1" noChangeAspect="1"/>
          </p:cNvSpPr>
          <p:nvPr>
            <p:ph type="sldImg" idx="2"/>
          </p:nvPr>
        </p:nvSpPr>
        <p:spPr>
          <a:xfrm>
            <a:off x="1028700" y="652463"/>
            <a:ext cx="4343400" cy="3257550"/>
          </a:xfrm>
          <a:prstGeom prst="rect">
            <a:avLst/>
          </a:prstGeom>
          <a:noFill/>
          <a:ln w="12700">
            <a:solidFill>
              <a:prstClr val="black"/>
            </a:solidFill>
          </a:ln>
        </p:spPr>
        <p:txBody>
          <a:bodyPr vert="horz" lIns="86202" tIns="43102" rIns="86202" bIns="43102"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02" tIns="43102" rIns="86202" bIns="431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3"/>
            <a:ext cx="2773680" cy="434340"/>
          </a:xfrm>
          <a:prstGeom prst="rect">
            <a:avLst/>
          </a:prstGeom>
        </p:spPr>
        <p:txBody>
          <a:bodyPr vert="horz" lIns="86202" tIns="43102" rIns="86202" bIns="43102" rtlCol="0" anchor="b"/>
          <a:lstStyle>
            <a:lvl1pPr algn="l">
              <a:defRPr sz="1200"/>
            </a:lvl1pPr>
          </a:lstStyle>
          <a:p>
            <a:endParaRPr lang="en-US"/>
          </a:p>
        </p:txBody>
      </p:sp>
      <p:sp>
        <p:nvSpPr>
          <p:cNvPr id="7" name="Slide Number Placeholder 6"/>
          <p:cNvSpPr>
            <a:spLocks noGrp="1"/>
          </p:cNvSpPr>
          <p:nvPr>
            <p:ph type="sldNum" sz="quarter" idx="5"/>
          </p:nvPr>
        </p:nvSpPr>
        <p:spPr>
          <a:xfrm>
            <a:off x="3625639" y="8250953"/>
            <a:ext cx="2773680" cy="434340"/>
          </a:xfrm>
          <a:prstGeom prst="rect">
            <a:avLst/>
          </a:prstGeom>
        </p:spPr>
        <p:txBody>
          <a:bodyPr vert="horz" lIns="86202" tIns="43102" rIns="86202" bIns="43102" rtlCol="0" anchor="b"/>
          <a:lstStyle>
            <a:lvl1pPr algn="r">
              <a:defRPr sz="1200"/>
            </a:lvl1pPr>
          </a:lstStyle>
          <a:p>
            <a:fld id="{B77F9F3A-20E2-4CE8-8C37-34D35A043D2E}" type="slidenum">
              <a:rPr lang="en-US" smtClean="0"/>
              <a:pPr/>
              <a:t>‹#›</a:t>
            </a:fld>
            <a:endParaRPr lang="en-US"/>
          </a:p>
        </p:txBody>
      </p:sp>
    </p:spTree>
    <p:extLst>
      <p:ext uri="{BB962C8B-B14F-4D97-AF65-F5344CB8AC3E}">
        <p14:creationId xmlns="" xmlns:p14="http://schemas.microsoft.com/office/powerpoint/2010/main" val="429156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7F9F3A-20E2-4CE8-8C37-34D35A043D2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July 2017</a:t>
            </a:r>
            <a:endParaRPr lang="en-US"/>
          </a:p>
        </p:txBody>
      </p:sp>
      <p:sp>
        <p:nvSpPr>
          <p:cNvPr id="19" name="Footer Placeholder 18"/>
          <p:cNvSpPr>
            <a:spLocks noGrp="1"/>
          </p:cNvSpPr>
          <p:nvPr>
            <p:ph type="ftr" sz="quarter" idx="11"/>
          </p:nvPr>
        </p:nvSpPr>
        <p:spPr/>
        <p:txBody>
          <a:bodyPr/>
          <a:lstStyle/>
          <a:p>
            <a:r>
              <a:rPr lang="en-US" smtClean="0"/>
              <a:t>www.indialegalhelp.com</a:t>
            </a:r>
            <a:endParaRPr lang="en-US"/>
          </a:p>
        </p:txBody>
      </p:sp>
      <p:sp>
        <p:nvSpPr>
          <p:cNvPr id="27" name="Slide Number Placeholder 26"/>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r>
              <a:rPr lang="en-US" smtClean="0"/>
              <a:t>www.indialegalhelp.com</a:t>
            </a:r>
            <a:endParaRPr lang="en-US"/>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July 2017</a:t>
            </a:r>
            <a:endParaRPr lang="en-US"/>
          </a:p>
        </p:txBody>
      </p:sp>
      <p:sp>
        <p:nvSpPr>
          <p:cNvPr id="8" name="Footer Placeholder 7"/>
          <p:cNvSpPr>
            <a:spLocks noGrp="1"/>
          </p:cNvSpPr>
          <p:nvPr>
            <p:ph type="ftr" sz="quarter" idx="11"/>
          </p:nvPr>
        </p:nvSpPr>
        <p:spPr/>
        <p:txBody>
          <a:bodyPr/>
          <a:lstStyle/>
          <a:p>
            <a:r>
              <a:rPr lang="en-US" smtClean="0"/>
              <a:t>www.indialegalhelp.com</a:t>
            </a:r>
            <a:endParaRPr lang="en-US"/>
          </a:p>
        </p:txBody>
      </p:sp>
      <p:sp>
        <p:nvSpPr>
          <p:cNvPr id="9" name="Slide Number Placeholder 8"/>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July 2017</a:t>
            </a:r>
            <a:endParaRPr lang="en-US"/>
          </a:p>
        </p:txBody>
      </p:sp>
      <p:sp>
        <p:nvSpPr>
          <p:cNvPr id="4" name="Footer Placeholder 3"/>
          <p:cNvSpPr>
            <a:spLocks noGrp="1"/>
          </p:cNvSpPr>
          <p:nvPr>
            <p:ph type="ftr" sz="quarter" idx="11"/>
          </p:nvPr>
        </p:nvSpPr>
        <p:spPr/>
        <p:txBody>
          <a:bodyPr/>
          <a:lstStyle/>
          <a:p>
            <a:r>
              <a:rPr lang="en-US" smtClean="0"/>
              <a:t>www.indialegalhelp.com</a:t>
            </a:r>
            <a:endParaRPr lang="en-US"/>
          </a:p>
        </p:txBody>
      </p:sp>
      <p:sp>
        <p:nvSpPr>
          <p:cNvPr id="5" name="Slide Number Placeholder 4"/>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2017</a:t>
            </a:r>
            <a:endParaRPr lang="en-US"/>
          </a:p>
        </p:txBody>
      </p:sp>
      <p:sp>
        <p:nvSpPr>
          <p:cNvPr id="3" name="Footer Placeholder 2"/>
          <p:cNvSpPr>
            <a:spLocks noGrp="1"/>
          </p:cNvSpPr>
          <p:nvPr>
            <p:ph type="ftr" sz="quarter" idx="11"/>
          </p:nvPr>
        </p:nvSpPr>
        <p:spPr/>
        <p:txBody>
          <a:bodyPr/>
          <a:lstStyle/>
          <a:p>
            <a:r>
              <a:rPr lang="en-US" smtClean="0"/>
              <a:t>www.indialegalhelp.com</a:t>
            </a:r>
            <a:endParaRPr lang="en-US"/>
          </a:p>
        </p:txBody>
      </p:sp>
      <p:sp>
        <p:nvSpPr>
          <p:cNvPr id="4" name="Slide Number Placeholder 3"/>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r>
              <a:rPr lang="en-US" smtClean="0"/>
              <a:t>www.indialegalhelp.com</a:t>
            </a:r>
            <a:endParaRPr lang="en-US"/>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r>
              <a:rPr lang="en-US" smtClean="0"/>
              <a:t>www.indialegalhelp.com</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45FCA8B-64D5-4E68-8E87-ACB5321CAB1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July 2017</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www.indialegalhelp.com</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5FCA8B-64D5-4E68-8E87-ACB5321CAB1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dialegalhelp.com/files/restrictiveclauses.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info@indialegalhelp.com" TargetMode="External"/><Relationship Id="rId2" Type="http://schemas.openxmlformats.org/officeDocument/2006/relationships/hyperlink" Target="http://www.indialegalhelp.com/" TargetMode="Externa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hyperlink" Target="http://www.indialegalhelp.com/files/indicativerate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066800"/>
            <a:ext cx="5718048" cy="1371600"/>
          </a:xfrm>
        </p:spPr>
        <p:txBody>
          <a:bodyPr>
            <a:normAutofit/>
          </a:bodyPr>
          <a:lstStyle/>
          <a:p>
            <a:r>
              <a:rPr lang="en-US" sz="2400" b="1" smtClean="0">
                <a:solidFill>
                  <a:schemeClr val="tx2"/>
                </a:solidFill>
                <a:latin typeface="Arial" pitchFamily="34" charset="0"/>
                <a:cs typeface="Arial" pitchFamily="34" charset="0"/>
              </a:rPr>
              <a:t>Restrictive Clauses In Employment Agreements In India</a:t>
            </a:r>
            <a:endParaRPr lang="en-US" sz="2400" b="1" dirty="0">
              <a:solidFill>
                <a:schemeClr val="tx2"/>
              </a:solidFill>
              <a:latin typeface="Arial" pitchFamily="34" charset="0"/>
              <a:cs typeface="Arial" pitchFamily="34" charset="0"/>
            </a:endParaRPr>
          </a:p>
        </p:txBody>
      </p:sp>
      <p:sp>
        <p:nvSpPr>
          <p:cNvPr id="3" name="Subtitle 2"/>
          <p:cNvSpPr>
            <a:spLocks noGrp="1"/>
          </p:cNvSpPr>
          <p:nvPr>
            <p:ph type="subTitle" idx="1"/>
          </p:nvPr>
        </p:nvSpPr>
        <p:spPr>
          <a:xfrm>
            <a:off x="533400" y="2514600"/>
            <a:ext cx="7854696" cy="1676400"/>
          </a:xfrm>
        </p:spPr>
        <p:txBody>
          <a:bodyPr>
            <a:normAutofit/>
          </a:bodyPr>
          <a:lstStyle/>
          <a:p>
            <a:endParaRPr lang="en-US" sz="1200" b="1" dirty="0" smtClean="0">
              <a:latin typeface="Arial" pitchFamily="34" charset="0"/>
              <a:cs typeface="Arial" pitchFamily="34" charset="0"/>
            </a:endParaRPr>
          </a:p>
          <a:p>
            <a:r>
              <a:rPr lang="en-US" sz="1400" dirty="0" smtClean="0">
                <a:latin typeface="Arial" pitchFamily="34" charset="0"/>
                <a:cs typeface="Arial" pitchFamily="34" charset="0"/>
              </a:rPr>
              <a:t>Second Edition – July 2017</a:t>
            </a:r>
          </a:p>
          <a:p>
            <a:r>
              <a:rPr lang="en-US" sz="1200" dirty="0" smtClean="0">
                <a:solidFill>
                  <a:schemeClr val="tx1"/>
                </a:solidFill>
                <a:latin typeface="Arial" pitchFamily="34" charset="0"/>
                <a:cs typeface="Arial" pitchFamily="34" charset="0"/>
              </a:rPr>
              <a:t>First Edition – February 2012</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600" dirty="0" smtClean="0">
                <a:latin typeface="Arial" pitchFamily="34" charset="0"/>
                <a:cs typeface="Arial" pitchFamily="34" charset="0"/>
              </a:rPr>
              <a:t>Anil Chawla Law Associates LLP</a:t>
            </a:r>
            <a:br>
              <a:rPr lang="en-US" sz="1600" dirty="0" smtClean="0">
                <a:latin typeface="Arial" pitchFamily="34" charset="0"/>
                <a:cs typeface="Arial" pitchFamily="34" charset="0"/>
              </a:rPr>
            </a:br>
            <a:r>
              <a:rPr lang="en-US" sz="1600" dirty="0" smtClean="0">
                <a:latin typeface="Arial" pitchFamily="34" charset="0"/>
                <a:cs typeface="Arial" pitchFamily="34" charset="0"/>
              </a:rPr>
              <a:t>www.indialegalhelp.com</a:t>
            </a:r>
            <a:endParaRPr lang="en-US" sz="1600" dirty="0">
              <a:latin typeface="Arial" pitchFamily="34" charset="0"/>
              <a:cs typeface="Arial" pitchFamily="34" charset="0"/>
            </a:endParaRPr>
          </a:p>
          <a:p>
            <a:endParaRPr lang="en-US" sz="1600" dirty="0">
              <a:solidFill>
                <a:schemeClr val="tx1"/>
              </a:solidFill>
              <a:latin typeface="Arial" pitchFamily="34" charset="0"/>
              <a:cs typeface="Arial" pitchFamily="34" charset="0"/>
            </a:endParaRPr>
          </a:p>
        </p:txBody>
      </p:sp>
      <p:sp>
        <p:nvSpPr>
          <p:cNvPr id="4" name="TextBox 3"/>
          <p:cNvSpPr txBox="1"/>
          <p:nvPr/>
        </p:nvSpPr>
        <p:spPr>
          <a:xfrm>
            <a:off x="609600" y="6019800"/>
            <a:ext cx="7467600" cy="577081"/>
          </a:xfrm>
          <a:prstGeom prst="rect">
            <a:avLst/>
          </a:prstGeom>
          <a:noFill/>
        </p:spPr>
        <p:txBody>
          <a:bodyPr wrap="square" rtlCol="0">
            <a:spAutoFit/>
          </a:bodyPr>
          <a:lstStyle/>
          <a:p>
            <a:pPr algn="just"/>
            <a:r>
              <a:rPr lang="en-US" sz="1050" dirty="0" smtClean="0">
                <a:solidFill>
                  <a:schemeClr val="tx1">
                    <a:lumMod val="75000"/>
                  </a:schemeClr>
                </a:solidFill>
                <a:latin typeface="Arial" pitchFamily="34" charset="0"/>
                <a:cs typeface="Arial" pitchFamily="34" charset="0"/>
              </a:rPr>
              <a:t>This Presentation gives only an indication of the various types of restrictive clauses and their validity in terms of Indian law.  It is not intended to be either complete or exhaustive narration of the subject. For a more detailed discussion on the subject, please read </a:t>
            </a:r>
            <a:r>
              <a:rPr lang="en-US" sz="1050" dirty="0" smtClean="0">
                <a:solidFill>
                  <a:schemeClr val="tx1">
                    <a:lumMod val="75000"/>
                  </a:schemeClr>
                </a:solidFill>
                <a:latin typeface="Arial" pitchFamily="34" charset="0"/>
                <a:cs typeface="Arial" pitchFamily="34" charset="0"/>
                <a:hlinkClick r:id="rId3"/>
              </a:rPr>
              <a:t>Guide to Restrictive Clauses in Employment Agreements in India</a:t>
            </a:r>
            <a:r>
              <a:rPr lang="en-US" sz="1050" dirty="0" smtClean="0">
                <a:solidFill>
                  <a:schemeClr val="tx1">
                    <a:lumMod val="75000"/>
                  </a:schemeClr>
                </a:solidFill>
                <a:latin typeface="Arial" pitchFamily="34" charset="0"/>
                <a:cs typeface="Arial" pitchFamily="34" charset="0"/>
              </a:rPr>
              <a:t>  </a:t>
            </a:r>
            <a:endParaRPr lang="en-US" sz="1050" dirty="0">
              <a:solidFill>
                <a:schemeClr val="tx1">
                  <a:lumMod val="75000"/>
                </a:schemeClr>
              </a:solidFill>
              <a:latin typeface="Arial" pitchFamily="34" charset="0"/>
              <a:cs typeface="Arial" pitchFamily="34" charset="0"/>
            </a:endParaRPr>
          </a:p>
        </p:txBody>
      </p:sp>
      <p:sp>
        <p:nvSpPr>
          <p:cNvPr id="5" name="Rectangle 4"/>
          <p:cNvSpPr/>
          <p:nvPr/>
        </p:nvSpPr>
        <p:spPr>
          <a:xfrm>
            <a:off x="533400" y="4419600"/>
            <a:ext cx="7772400" cy="1477328"/>
          </a:xfrm>
          <a:prstGeom prst="rect">
            <a:avLst/>
          </a:prstGeom>
        </p:spPr>
        <p:txBody>
          <a:bodyPr wrap="square">
            <a:spAutoFit/>
          </a:bodyPr>
          <a:lstStyle/>
          <a:p>
            <a:pPr lvl="0">
              <a:spcBef>
                <a:spcPts val="600"/>
              </a:spcBef>
              <a:spcAft>
                <a:spcPts val="600"/>
              </a:spcAft>
            </a:pPr>
            <a:r>
              <a:rPr lang="en-US" sz="1000" dirty="0">
                <a:solidFill>
                  <a:prstClr val="white">
                    <a:lumMod val="75000"/>
                  </a:prstClr>
                </a:solidFill>
                <a:latin typeface="Arial" pitchFamily="34" charset="0"/>
                <a:cs typeface="Arial" pitchFamily="34" charset="0"/>
              </a:rPr>
              <a:t>Anil Chawla Law Associates LLP is registered with limited liability and bears LLPIN AAA‑8450.</a:t>
            </a:r>
          </a:p>
          <a:p>
            <a:pPr lvl="0">
              <a:spcBef>
                <a:spcPts val="600"/>
              </a:spcBef>
              <a:spcAft>
                <a:spcPts val="600"/>
              </a:spcAft>
            </a:pPr>
            <a:r>
              <a:rPr lang="en-US" sz="1000" dirty="0">
                <a:solidFill>
                  <a:prstClr val="white">
                    <a:lumMod val="75000"/>
                  </a:prstClr>
                </a:solidFill>
                <a:latin typeface="Arial" pitchFamily="34" charset="0"/>
                <a:cs typeface="Arial" pitchFamily="34" charset="0"/>
              </a:rPr>
              <a:t>This Presentation is an academic exercise. It does not offer any advice or suggestion to any individual or firm or company. </a:t>
            </a:r>
            <a:r>
              <a:rPr lang="en-IN" sz="1000" dirty="0">
                <a:solidFill>
                  <a:prstClr val="white">
                    <a:lumMod val="75000"/>
                  </a:prstClr>
                </a:solidFill>
                <a:latin typeface="Arial" pitchFamily="34" charset="0"/>
                <a:cs typeface="Arial" pitchFamily="34" charset="0"/>
              </a:rPr>
              <a:t>While all efforts have been made to ensure accuracy and correctness of information provided, no warranties / assurances are provided or implied. Readers are advised to consult a Legal Professional / Company Secretary / Chartered Accountant before taking any business decisions. Anil Chawla Law Associates LLP does not accept any liability, either direct or indirect, with regard to any damages / consequences / results arising due to use of the information contained in this Presentation.</a:t>
            </a:r>
          </a:p>
          <a:p>
            <a:pPr lvl="0">
              <a:spcBef>
                <a:spcPts val="600"/>
              </a:spcBef>
              <a:spcAft>
                <a:spcPts val="600"/>
              </a:spcAft>
            </a:pPr>
            <a:r>
              <a:rPr lang="en-IN" sz="1000" dirty="0">
                <a:solidFill>
                  <a:prstClr val="white">
                    <a:lumMod val="75000"/>
                  </a:prstClr>
                </a:solidFill>
                <a:latin typeface="Arial" pitchFamily="34" charset="0"/>
                <a:cs typeface="Arial" pitchFamily="34" charset="0"/>
              </a:rPr>
              <a:t>Copyright – Anil Chawla Law Associates LLP, 2017</a:t>
            </a:r>
            <a:endParaRPr lang="en-US" sz="1000" dirty="0">
              <a:solidFill>
                <a:prstClr val="white">
                  <a:lumMod val="75000"/>
                </a:prst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2800" b="1" dirty="0" smtClean="0">
                <a:latin typeface="Arial" pitchFamily="34" charset="0"/>
                <a:cs typeface="Arial" pitchFamily="34" charset="0"/>
              </a:rPr>
              <a:t>A1</a:t>
            </a:r>
            <a:r>
              <a:rPr lang="en-US" sz="2800" b="1" dirty="0">
                <a:latin typeface="Arial" pitchFamily="34" charset="0"/>
                <a:cs typeface="Arial" pitchFamily="34" charset="0"/>
              </a:rPr>
              <a:t>.	Non-Disclosure Clauses </a:t>
            </a:r>
            <a:r>
              <a:rPr lang="en-US" sz="1800" b="1" dirty="0">
                <a:latin typeface="Arial" pitchFamily="34" charset="0"/>
                <a:cs typeface="Arial" pitchFamily="34" charset="0"/>
              </a:rPr>
              <a:t>(Continued)</a:t>
            </a:r>
            <a:endParaRPr lang="en-US" sz="28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10</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July 2017</a:t>
            </a:r>
            <a:endParaRPr lang="en-US"/>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1861705"/>
            <a:ext cx="6781800" cy="1581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88918" y="3581400"/>
            <a:ext cx="6629400" cy="533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47800" y="4267200"/>
            <a:ext cx="6477000" cy="790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47800" y="5181600"/>
            <a:ext cx="6570518" cy="495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A2.  Non-Compete Clauses	</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2133600"/>
            <a:ext cx="8229600" cy="2743200"/>
          </a:xfrm>
        </p:spPr>
        <p:txBody>
          <a:bodyPr>
            <a:normAutofit/>
          </a:bodyPr>
          <a:lstStyle/>
          <a:p>
            <a:pPr>
              <a:lnSpc>
                <a:spcPct val="125000"/>
              </a:lnSpc>
              <a:spcBef>
                <a:spcPts val="1200"/>
              </a:spcBef>
              <a:spcAft>
                <a:spcPts val="600"/>
              </a:spcAft>
            </a:pPr>
            <a:r>
              <a:rPr lang="en-IN" sz="2000" dirty="0" smtClean="0">
                <a:latin typeface="Arial" panose="020B0604020202020204" pitchFamily="34" charset="0"/>
                <a:cs typeface="Arial" panose="020B0604020202020204" pitchFamily="34" charset="0"/>
              </a:rPr>
              <a:t>An employer does not want its employees to do anything that will help competitors.</a:t>
            </a:r>
          </a:p>
          <a:p>
            <a:pPr>
              <a:lnSpc>
                <a:spcPct val="125000"/>
              </a:lnSpc>
              <a:spcBef>
                <a:spcPts val="1200"/>
              </a:spcBef>
              <a:spcAft>
                <a:spcPts val="600"/>
              </a:spcAft>
            </a:pPr>
            <a:r>
              <a:rPr lang="en-IN" sz="2000" dirty="0" smtClean="0">
                <a:latin typeface="Arial" panose="020B0604020202020204" pitchFamily="34" charset="0"/>
                <a:cs typeface="Arial" panose="020B0604020202020204" pitchFamily="34" charset="0"/>
              </a:rPr>
              <a:t>Possibility of employee advising competitors or becoming a competitor in future is a strong one and is often a risk.</a:t>
            </a:r>
          </a:p>
          <a:p>
            <a:pPr>
              <a:lnSpc>
                <a:spcPct val="125000"/>
              </a:lnSpc>
              <a:spcBef>
                <a:spcPts val="1200"/>
              </a:spcBef>
              <a:spcAft>
                <a:spcPts val="600"/>
              </a:spcAft>
            </a:pPr>
            <a:r>
              <a:rPr lang="en-IN" sz="2000" dirty="0" smtClean="0">
                <a:latin typeface="Arial" panose="020B0604020202020204" pitchFamily="34" charset="0"/>
                <a:cs typeface="Arial" panose="020B0604020202020204" pitchFamily="34" charset="0"/>
              </a:rPr>
              <a:t>Non-compete clauses try to protect against such a risk. </a:t>
            </a:r>
            <a:endParaRPr lang="en-IN" sz="2000"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0"/>
          </p:nvPr>
        </p:nvSpPr>
        <p:spPr/>
        <p:txBody>
          <a:bodyPr/>
          <a:lstStyle/>
          <a:p>
            <a:r>
              <a:rPr lang="en-US" smtClean="0"/>
              <a:t>July 2017</a:t>
            </a:r>
            <a:endParaRPr lang="en-US"/>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11</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743712"/>
          </a:xfrm>
        </p:spPr>
        <p:txBody>
          <a:bodyPr>
            <a:normAutofit/>
          </a:bodyPr>
          <a:lstStyle/>
          <a:p>
            <a:r>
              <a:rPr lang="en-US" sz="2800" b="1" dirty="0">
                <a:latin typeface="Arial" pitchFamily="34" charset="0"/>
                <a:cs typeface="Arial" pitchFamily="34" charset="0"/>
              </a:rPr>
              <a:t>A2.  Non-Compete </a:t>
            </a:r>
            <a:r>
              <a:rPr lang="en-US" sz="2800" b="1" dirty="0" smtClean="0">
                <a:latin typeface="Arial" pitchFamily="34" charset="0"/>
                <a:cs typeface="Arial" pitchFamily="34" charset="0"/>
              </a:rPr>
              <a:t>Clauses </a:t>
            </a:r>
            <a:r>
              <a:rPr lang="en-US" sz="1800" b="1" dirty="0" smtClean="0">
                <a:latin typeface="Arial" pitchFamily="34" charset="0"/>
                <a:cs typeface="Arial" pitchFamily="34" charset="0"/>
              </a:rPr>
              <a:t>(Continued)</a:t>
            </a:r>
            <a:endParaRPr lang="en-US" sz="1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12</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July 2017</a:t>
            </a:r>
            <a:endParaRPr lang="en-US"/>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2133600"/>
            <a:ext cx="7010400" cy="4143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1149927" y="1764268"/>
            <a:ext cx="1981200" cy="369332"/>
          </a:xfrm>
          <a:prstGeom prst="rect">
            <a:avLst/>
          </a:prstGeom>
          <a:noFill/>
        </p:spPr>
        <p:txBody>
          <a:bodyPr wrap="square" rtlCol="0">
            <a:spAutoFit/>
          </a:bodyPr>
          <a:lstStyle/>
          <a:p>
            <a:r>
              <a:rPr lang="en-IN" b="1" u="sng" dirty="0" smtClean="0">
                <a:latin typeface="Arial" panose="020B0604020202020204" pitchFamily="34" charset="0"/>
                <a:cs typeface="Arial" panose="020B0604020202020204" pitchFamily="34" charset="0"/>
              </a:rPr>
              <a:t>Example 1 -</a:t>
            </a:r>
            <a:endParaRPr lang="en-IN" b="1" u="sng"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sz="2800" b="1" dirty="0">
                <a:latin typeface="Arial" pitchFamily="34" charset="0"/>
                <a:cs typeface="Arial" pitchFamily="34" charset="0"/>
              </a:rPr>
              <a:t>A2.  Non-Compete Clauses </a:t>
            </a:r>
            <a:r>
              <a:rPr lang="en-US" sz="1800" b="1" dirty="0">
                <a:latin typeface="Arial" pitchFamily="34" charset="0"/>
                <a:cs typeface="Arial" pitchFamily="34" charset="0"/>
              </a:rPr>
              <a:t>(Continued)</a:t>
            </a:r>
            <a:endParaRPr lang="en-US" sz="20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13</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2" name="TextBox 11"/>
          <p:cNvSpPr txBox="1"/>
          <p:nvPr/>
        </p:nvSpPr>
        <p:spPr>
          <a:xfrm>
            <a:off x="1026104" y="2359646"/>
            <a:ext cx="7239000" cy="369332"/>
          </a:xfrm>
          <a:prstGeom prst="rect">
            <a:avLst/>
          </a:prstGeom>
          <a:noFill/>
        </p:spPr>
        <p:txBody>
          <a:bodyPr wrap="square" rtlCol="0">
            <a:spAutoFit/>
          </a:bodyPr>
          <a:lstStyle/>
          <a:p>
            <a:r>
              <a:rPr lang="en-US" b="1" u="sng" dirty="0" smtClean="0">
                <a:latin typeface="Arial" pitchFamily="34" charset="0"/>
                <a:cs typeface="Arial" pitchFamily="34" charset="0"/>
              </a:rPr>
              <a:t>Example 2 -</a:t>
            </a:r>
            <a:endParaRPr lang="en-US" sz="2000" b="1" u="sng"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July 2017</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2895600"/>
            <a:ext cx="7274504" cy="2362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Arial" pitchFamily="34" charset="0"/>
                <a:cs typeface="Arial" pitchFamily="34" charset="0"/>
              </a:rPr>
              <a:t>A2.  Non-Compete Clauses </a:t>
            </a:r>
            <a:r>
              <a:rPr lang="en-US" sz="1800" b="1" dirty="0">
                <a:latin typeface="Arial" pitchFamily="34" charset="0"/>
                <a:cs typeface="Arial" pitchFamily="34" charset="0"/>
              </a:rPr>
              <a:t>(Continued)</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14</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2" name="TextBox 11"/>
          <p:cNvSpPr txBox="1"/>
          <p:nvPr/>
        </p:nvSpPr>
        <p:spPr>
          <a:xfrm>
            <a:off x="1219200" y="2181209"/>
            <a:ext cx="7239000" cy="369332"/>
          </a:xfrm>
          <a:prstGeom prst="rect">
            <a:avLst/>
          </a:prstGeom>
          <a:noFill/>
        </p:spPr>
        <p:txBody>
          <a:bodyPr wrap="square" rtlCol="0">
            <a:spAutoFit/>
          </a:bodyPr>
          <a:lstStyle/>
          <a:p>
            <a:r>
              <a:rPr lang="en-US" b="1" u="sng" dirty="0" smtClean="0">
                <a:latin typeface="Arial" pitchFamily="34" charset="0"/>
                <a:cs typeface="Arial" pitchFamily="34" charset="0"/>
              </a:rPr>
              <a:t>Example 3 -</a:t>
            </a:r>
            <a:endParaRPr lang="en-US" sz="2000" b="1" u="sng"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July 2017</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39982" y="2667000"/>
            <a:ext cx="6989618" cy="3581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itchFamily="34" charset="0"/>
                <a:cs typeface="Arial" pitchFamily="34" charset="0"/>
              </a:rPr>
              <a:t>A</a:t>
            </a:r>
            <a:r>
              <a:rPr lang="en-US" sz="2800" b="1" dirty="0" smtClean="0">
                <a:latin typeface="Arial" pitchFamily="34" charset="0"/>
                <a:cs typeface="Arial" pitchFamily="34" charset="0"/>
              </a:rPr>
              <a:t>3.  Non-Solicitation Clauses</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2133600"/>
            <a:ext cx="8229600" cy="3505200"/>
          </a:xfrm>
        </p:spPr>
        <p:txBody>
          <a:bodyPr>
            <a:normAutofit/>
          </a:bodyPr>
          <a:lstStyle/>
          <a:p>
            <a:pPr>
              <a:lnSpc>
                <a:spcPct val="125000"/>
              </a:lnSpc>
              <a:spcBef>
                <a:spcPts val="1200"/>
              </a:spcBef>
              <a:spcAft>
                <a:spcPts val="600"/>
              </a:spcAft>
            </a:pPr>
            <a:r>
              <a:rPr lang="en-IN" sz="2000" dirty="0" smtClean="0">
                <a:latin typeface="Arial" panose="020B0604020202020204" pitchFamily="34" charset="0"/>
                <a:cs typeface="Arial" panose="020B0604020202020204" pitchFamily="34" charset="0"/>
              </a:rPr>
              <a:t>Such clauses usually provide two types of restrictions:</a:t>
            </a:r>
          </a:p>
          <a:p>
            <a:pPr>
              <a:lnSpc>
                <a:spcPct val="125000"/>
              </a:lnSpc>
              <a:spcBef>
                <a:spcPts val="1200"/>
              </a:spcBef>
              <a:spcAft>
                <a:spcPts val="600"/>
              </a:spcAft>
            </a:pPr>
            <a:r>
              <a:rPr lang="en-IN" sz="2000" dirty="0" smtClean="0">
                <a:latin typeface="Arial" panose="020B0604020202020204" pitchFamily="34" charset="0"/>
                <a:cs typeface="Arial" panose="020B0604020202020204" pitchFamily="34" charset="0"/>
              </a:rPr>
              <a:t>First - prevent </a:t>
            </a:r>
            <a:r>
              <a:rPr lang="en-IN" sz="2000" dirty="0">
                <a:latin typeface="Arial" panose="020B0604020202020204" pitchFamily="34" charset="0"/>
                <a:cs typeface="Arial" panose="020B0604020202020204" pitchFamily="34" charset="0"/>
              </a:rPr>
              <a:t>an </a:t>
            </a:r>
            <a:r>
              <a:rPr lang="en-IN" sz="2000" dirty="0" smtClean="0">
                <a:latin typeface="Arial" panose="020B0604020202020204" pitchFamily="34" charset="0"/>
                <a:cs typeface="Arial" panose="020B0604020202020204" pitchFamily="34" charset="0"/>
              </a:rPr>
              <a:t>employee (either during service or after termination) </a:t>
            </a:r>
            <a:r>
              <a:rPr lang="en-IN" sz="2000" dirty="0">
                <a:latin typeface="Arial" panose="020B0604020202020204" pitchFamily="34" charset="0"/>
                <a:cs typeface="Arial" panose="020B0604020202020204" pitchFamily="34" charset="0"/>
              </a:rPr>
              <a:t>from attempting to solicit or entice </a:t>
            </a:r>
            <a:r>
              <a:rPr lang="en-IN" sz="2000" u="sng" dirty="0">
                <a:latin typeface="Arial" panose="020B0604020202020204" pitchFamily="34" charset="0"/>
                <a:cs typeface="Arial" panose="020B0604020202020204" pitchFamily="34" charset="0"/>
              </a:rPr>
              <a:t>other employees</a:t>
            </a:r>
            <a:r>
              <a:rPr lang="en-IN" sz="2000" dirty="0">
                <a:latin typeface="Arial" panose="020B0604020202020204" pitchFamily="34" charset="0"/>
                <a:cs typeface="Arial" panose="020B0604020202020204" pitchFamily="34" charset="0"/>
              </a:rPr>
              <a:t> of the employer to move away from their current </a:t>
            </a:r>
            <a:r>
              <a:rPr lang="en-IN" sz="2000" dirty="0" smtClean="0">
                <a:latin typeface="Arial" panose="020B0604020202020204" pitchFamily="34" charset="0"/>
                <a:cs typeface="Arial" panose="020B0604020202020204" pitchFamily="34" charset="0"/>
              </a:rPr>
              <a:t>jobs.</a:t>
            </a:r>
          </a:p>
          <a:p>
            <a:pPr>
              <a:lnSpc>
                <a:spcPct val="125000"/>
              </a:lnSpc>
              <a:spcBef>
                <a:spcPts val="1200"/>
              </a:spcBef>
              <a:spcAft>
                <a:spcPts val="600"/>
              </a:spcAft>
            </a:pPr>
            <a:r>
              <a:rPr lang="en-IN" sz="2000" dirty="0" smtClean="0">
                <a:latin typeface="Arial" panose="020B0604020202020204" pitchFamily="34" charset="0"/>
                <a:cs typeface="Arial" panose="020B0604020202020204" pitchFamily="34" charset="0"/>
              </a:rPr>
              <a:t>Second – prevent an employee (either during service or after termination) from contacting or dealing with </a:t>
            </a:r>
            <a:r>
              <a:rPr lang="en-IN" sz="2000" u="sng" dirty="0" smtClean="0">
                <a:latin typeface="Arial" panose="020B0604020202020204" pitchFamily="34" charset="0"/>
                <a:cs typeface="Arial" panose="020B0604020202020204" pitchFamily="34" charset="0"/>
              </a:rPr>
              <a:t>clients or customers </a:t>
            </a:r>
            <a:r>
              <a:rPr lang="en-IN" sz="2000" dirty="0" smtClean="0">
                <a:latin typeface="Arial" panose="020B0604020202020204" pitchFamily="34" charset="0"/>
                <a:cs typeface="Arial" panose="020B0604020202020204" pitchFamily="34" charset="0"/>
              </a:rPr>
              <a:t>of </a:t>
            </a:r>
            <a:r>
              <a:rPr lang="en-IN" sz="2000" dirty="0">
                <a:latin typeface="Arial" panose="020B0604020202020204" pitchFamily="34" charset="0"/>
                <a:cs typeface="Arial" panose="020B0604020202020204" pitchFamily="34" charset="0"/>
              </a:rPr>
              <a:t>the </a:t>
            </a:r>
            <a:r>
              <a:rPr lang="en-IN" sz="2000" dirty="0" smtClean="0">
                <a:latin typeface="Arial" panose="020B0604020202020204" pitchFamily="34" charset="0"/>
                <a:cs typeface="Arial" panose="020B0604020202020204" pitchFamily="34" charset="0"/>
              </a:rPr>
              <a:t>employer.</a:t>
            </a:r>
            <a:endParaRPr lang="en-IN" sz="2000"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0"/>
          </p:nvPr>
        </p:nvSpPr>
        <p:spPr/>
        <p:txBody>
          <a:bodyPr/>
          <a:lstStyle/>
          <a:p>
            <a:r>
              <a:rPr lang="en-US" smtClean="0"/>
              <a:t>July 2017</a:t>
            </a:r>
            <a:endParaRPr lang="en-US"/>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15</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a:latin typeface="Arial" pitchFamily="34" charset="0"/>
                <a:cs typeface="Arial" pitchFamily="34" charset="0"/>
              </a:rPr>
              <a:t>A3.  Non-Solicitation </a:t>
            </a:r>
            <a:r>
              <a:rPr lang="en-US" sz="2800" b="1" dirty="0" smtClean="0">
                <a:latin typeface="Arial" pitchFamily="34" charset="0"/>
                <a:cs typeface="Arial" pitchFamily="34" charset="0"/>
              </a:rPr>
              <a:t>Clauses </a:t>
            </a:r>
            <a:r>
              <a:rPr lang="en-US" sz="1800" b="1" dirty="0" smtClean="0">
                <a:latin typeface="Arial" pitchFamily="34" charset="0"/>
                <a:cs typeface="Arial" pitchFamily="34" charset="0"/>
              </a:rPr>
              <a:t>(Continued)</a:t>
            </a:r>
            <a:endParaRPr lang="en-US" sz="1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16</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July 2017</a:t>
            </a:r>
            <a:endParaRPr lang="en-US"/>
          </a:p>
        </p:txBody>
      </p:sp>
      <p:sp>
        <p:nvSpPr>
          <p:cNvPr id="8" name="TextBox 7"/>
          <p:cNvSpPr txBox="1"/>
          <p:nvPr/>
        </p:nvSpPr>
        <p:spPr>
          <a:xfrm>
            <a:off x="1219200" y="1676400"/>
            <a:ext cx="3352800" cy="369332"/>
          </a:xfrm>
          <a:prstGeom prst="rect">
            <a:avLst/>
          </a:prstGeom>
          <a:noFill/>
        </p:spPr>
        <p:txBody>
          <a:bodyPr wrap="square" rtlCol="0">
            <a:spAutoFit/>
          </a:bodyPr>
          <a:lstStyle/>
          <a:p>
            <a:r>
              <a:rPr lang="en-US" b="1" u="sng" dirty="0" smtClean="0">
                <a:latin typeface="Arial" pitchFamily="34" charset="0"/>
                <a:cs typeface="Arial" pitchFamily="34" charset="0"/>
              </a:rPr>
              <a:t>Example 1 -</a:t>
            </a:r>
            <a:endParaRPr lang="en-US" b="1" u="sng" dirty="0">
              <a:latin typeface="Arial" pitchFamily="34" charset="0"/>
              <a:cs typeface="Arial" pitchFamily="34" charset="0"/>
            </a:endParaRP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0036" y="2209800"/>
            <a:ext cx="6934200" cy="43040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a:latin typeface="Arial" pitchFamily="34" charset="0"/>
                <a:cs typeface="Arial" pitchFamily="34" charset="0"/>
              </a:rPr>
              <a:t>A3.  Non-Solicitation </a:t>
            </a:r>
            <a:r>
              <a:rPr lang="en-US" sz="2800" b="1" dirty="0" smtClean="0">
                <a:latin typeface="Arial" pitchFamily="34" charset="0"/>
                <a:cs typeface="Arial" pitchFamily="34" charset="0"/>
              </a:rPr>
              <a:t>Clauses </a:t>
            </a:r>
            <a:r>
              <a:rPr lang="en-US" sz="1800" b="1" dirty="0" smtClean="0">
                <a:latin typeface="Arial" pitchFamily="34" charset="0"/>
                <a:cs typeface="Arial" pitchFamily="34" charset="0"/>
              </a:rPr>
              <a:t>(Continued)</a:t>
            </a:r>
            <a:endParaRPr lang="en-US" sz="1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17</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July 2017</a:t>
            </a:r>
            <a:endParaRPr lang="en-US"/>
          </a:p>
        </p:txBody>
      </p:sp>
      <p:sp>
        <p:nvSpPr>
          <p:cNvPr id="8" name="TextBox 7"/>
          <p:cNvSpPr txBox="1"/>
          <p:nvPr/>
        </p:nvSpPr>
        <p:spPr>
          <a:xfrm>
            <a:off x="990600" y="1874921"/>
            <a:ext cx="3352800" cy="369332"/>
          </a:xfrm>
          <a:prstGeom prst="rect">
            <a:avLst/>
          </a:prstGeom>
          <a:noFill/>
        </p:spPr>
        <p:txBody>
          <a:bodyPr wrap="square" rtlCol="0">
            <a:spAutoFit/>
          </a:bodyPr>
          <a:lstStyle/>
          <a:p>
            <a:r>
              <a:rPr lang="en-US" b="1" u="sng" dirty="0" smtClean="0">
                <a:latin typeface="Arial" pitchFamily="34" charset="0"/>
                <a:cs typeface="Arial" pitchFamily="34" charset="0"/>
              </a:rPr>
              <a:t>Example 2 -</a:t>
            </a:r>
            <a:endParaRPr lang="en-US" b="1" u="sng" dirty="0">
              <a:latin typeface="Arial" pitchFamily="34" charset="0"/>
              <a:cs typeface="Arial" pitchFamily="34" charset="0"/>
            </a:endParaRPr>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0612" y="2438400"/>
            <a:ext cx="7422776" cy="2286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42398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A4.  Garden Leave Clauses</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2133600"/>
            <a:ext cx="8229600" cy="4343400"/>
          </a:xfrm>
        </p:spPr>
        <p:txBody>
          <a:bodyPr>
            <a:noAutofit/>
          </a:bodyPr>
          <a:lstStyle/>
          <a:p>
            <a:pPr algn="just">
              <a:lnSpc>
                <a:spcPct val="110000"/>
              </a:lnSpc>
              <a:spcBef>
                <a:spcPts val="600"/>
              </a:spcBef>
            </a:pPr>
            <a:r>
              <a:rPr lang="en-IN" sz="1800" dirty="0">
                <a:latin typeface="Arial" panose="020B0604020202020204" pitchFamily="34" charset="0"/>
                <a:cs typeface="Arial" panose="020B0604020202020204" pitchFamily="34" charset="0"/>
              </a:rPr>
              <a:t>Authorizes the employer to retain an employee on its rolls without giving him / her any </a:t>
            </a:r>
            <a:r>
              <a:rPr lang="en-IN" sz="1800" dirty="0" smtClean="0">
                <a:latin typeface="Arial" panose="020B0604020202020204" pitchFamily="34" charset="0"/>
                <a:cs typeface="Arial" panose="020B0604020202020204" pitchFamily="34" charset="0"/>
              </a:rPr>
              <a:t>work, while preventing from </a:t>
            </a:r>
            <a:r>
              <a:rPr lang="en-IN" sz="1800" dirty="0">
                <a:latin typeface="Arial" panose="020B0604020202020204" pitchFamily="34" charset="0"/>
                <a:cs typeface="Arial" panose="020B0604020202020204" pitchFamily="34" charset="0"/>
              </a:rPr>
              <a:t>taking up </a:t>
            </a:r>
            <a:r>
              <a:rPr lang="en-IN" sz="1800" dirty="0" smtClean="0">
                <a:latin typeface="Arial" panose="020B0604020202020204" pitchFamily="34" charset="0"/>
                <a:cs typeface="Arial" panose="020B0604020202020204" pitchFamily="34" charset="0"/>
              </a:rPr>
              <a:t>any other employment.</a:t>
            </a:r>
          </a:p>
          <a:p>
            <a:pPr algn="just">
              <a:lnSpc>
                <a:spcPct val="110000"/>
              </a:lnSpc>
              <a:spcBef>
                <a:spcPts val="600"/>
              </a:spcBef>
            </a:pPr>
            <a:r>
              <a:rPr lang="en-IN" sz="1800" dirty="0" smtClean="0">
                <a:latin typeface="Arial" panose="020B0604020202020204" pitchFamily="34" charset="0"/>
                <a:cs typeface="Arial" panose="020B0604020202020204" pitchFamily="34" charset="0"/>
              </a:rPr>
              <a:t>During Garden Leave, the employee may be prevented from entering employer’s premises and also accessing employer’s computer network.</a:t>
            </a:r>
          </a:p>
          <a:p>
            <a:pPr algn="just">
              <a:lnSpc>
                <a:spcPct val="110000"/>
              </a:lnSpc>
              <a:spcBef>
                <a:spcPts val="600"/>
              </a:spcBef>
            </a:pPr>
            <a:r>
              <a:rPr lang="en-IN" sz="1800" dirty="0" smtClean="0">
                <a:latin typeface="Arial" panose="020B0604020202020204" pitchFamily="34" charset="0"/>
                <a:cs typeface="Arial" panose="020B0604020202020204" pitchFamily="34" charset="0"/>
              </a:rPr>
              <a:t>Similar to term ‘Benching’ used in Information Technology sector, but can be much more restrictive.</a:t>
            </a:r>
          </a:p>
          <a:p>
            <a:pPr algn="just">
              <a:lnSpc>
                <a:spcPct val="110000"/>
              </a:lnSpc>
              <a:spcBef>
                <a:spcPts val="600"/>
              </a:spcBef>
            </a:pPr>
            <a:r>
              <a:rPr lang="en-IN" sz="1800" dirty="0" smtClean="0">
                <a:latin typeface="Arial" panose="020B0604020202020204" pitchFamily="34" charset="0"/>
                <a:cs typeface="Arial" panose="020B0604020202020204" pitchFamily="34" charset="0"/>
              </a:rPr>
              <a:t>Forced Garden Leave immediately after an employee resigns can prevent him / her from stealing vital information from employer.</a:t>
            </a:r>
          </a:p>
          <a:p>
            <a:pPr algn="just">
              <a:lnSpc>
                <a:spcPct val="110000"/>
              </a:lnSpc>
              <a:spcBef>
                <a:spcPts val="600"/>
              </a:spcBef>
            </a:pPr>
            <a:r>
              <a:rPr lang="en-IN" sz="1800" dirty="0" smtClean="0">
                <a:latin typeface="Arial" panose="020B0604020202020204" pitchFamily="34" charset="0"/>
                <a:cs typeface="Arial" panose="020B0604020202020204" pitchFamily="34" charset="0"/>
              </a:rPr>
              <a:t>By not relieving him / her and keeping in employment without work, employer aims to ensure that he / she is not able to join a competitor immediately. Assumed that three / six months of delay will render all information in his / her head outdated and hence useless.</a:t>
            </a:r>
          </a:p>
        </p:txBody>
      </p:sp>
      <p:sp>
        <p:nvSpPr>
          <p:cNvPr id="6" name="Date Placeholder 5"/>
          <p:cNvSpPr>
            <a:spLocks noGrp="1"/>
          </p:cNvSpPr>
          <p:nvPr>
            <p:ph type="dt" sz="half" idx="10"/>
          </p:nvPr>
        </p:nvSpPr>
        <p:spPr/>
        <p:txBody>
          <a:bodyPr/>
          <a:lstStyle/>
          <a:p>
            <a:r>
              <a:rPr lang="en-US" smtClean="0"/>
              <a:t>July 2017</a:t>
            </a:r>
            <a:endParaRPr lang="en-US"/>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18</a:t>
            </a:fld>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208859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a:latin typeface="Arial" pitchFamily="34" charset="0"/>
                <a:cs typeface="Arial" pitchFamily="34" charset="0"/>
              </a:rPr>
              <a:t>B</a:t>
            </a:r>
            <a:r>
              <a:rPr sz="3600" dirty="0" smtClean="0">
                <a:latin typeface="Arial" pitchFamily="34" charset="0"/>
                <a:cs typeface="Arial" pitchFamily="34" charset="0"/>
              </a:rPr>
              <a:t>. Garden Leave Clauses</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3086536"/>
          </a:xfrm>
        </p:spPr>
        <p:txBody>
          <a:bodyPr>
            <a:normAutofit/>
          </a:bodyPr>
          <a:lstStyle/>
          <a:p>
            <a:pPr>
              <a:spcBef>
                <a:spcPts val="1200"/>
              </a:spcBef>
              <a:spcAft>
                <a:spcPts val="1200"/>
              </a:spcAft>
              <a:tabLst>
                <a:tab pos="731520" algn="l"/>
              </a:tabLst>
            </a:pPr>
            <a:r>
              <a:rPr lang="en-US" sz="2400" dirty="0" smtClean="0">
                <a:latin typeface="Arial" pitchFamily="34" charset="0"/>
                <a:cs typeface="Arial" pitchFamily="34" charset="0"/>
              </a:rPr>
              <a:t>B1.	Concept</a:t>
            </a:r>
          </a:p>
          <a:p>
            <a:pPr>
              <a:spcBef>
                <a:spcPts val="1200"/>
              </a:spcBef>
              <a:spcAft>
                <a:spcPts val="1200"/>
              </a:spcAft>
              <a:tabLst>
                <a:tab pos="731520" algn="l"/>
              </a:tabLst>
            </a:pPr>
            <a:r>
              <a:rPr lang="en-US" sz="2400" dirty="0">
                <a:latin typeface="Arial" pitchFamily="34" charset="0"/>
                <a:cs typeface="Arial" pitchFamily="34" charset="0"/>
              </a:rPr>
              <a:t>B</a:t>
            </a:r>
            <a:r>
              <a:rPr lang="en-US" sz="2400" dirty="0" smtClean="0">
                <a:latin typeface="Arial" pitchFamily="34" charset="0"/>
                <a:cs typeface="Arial" pitchFamily="34" charset="0"/>
              </a:rPr>
              <a:t>2.	Key points for drafting</a:t>
            </a:r>
          </a:p>
          <a:p>
            <a:pPr>
              <a:spcBef>
                <a:spcPts val="1200"/>
              </a:spcBef>
              <a:spcAft>
                <a:spcPts val="1200"/>
              </a:spcAft>
              <a:tabLst>
                <a:tab pos="731520" algn="l"/>
              </a:tabLst>
            </a:pPr>
            <a:r>
              <a:rPr lang="en-US" sz="2400" dirty="0" smtClean="0">
                <a:latin typeface="Arial" pitchFamily="34" charset="0"/>
                <a:cs typeface="Arial" pitchFamily="34" charset="0"/>
              </a:rPr>
              <a:t>B3.	Examples of Garden Leave Clause</a:t>
            </a:r>
          </a:p>
          <a:p>
            <a:pPr>
              <a:spcBef>
                <a:spcPts val="1200"/>
              </a:spcBef>
              <a:spcAft>
                <a:spcPts val="1200"/>
              </a:spcAft>
              <a:tabLst>
                <a:tab pos="731520" algn="l"/>
              </a:tabLst>
            </a:pPr>
            <a:r>
              <a:rPr lang="en-US" sz="2400" dirty="0" smtClean="0">
                <a:latin typeface="Arial" pitchFamily="34" charset="0"/>
                <a:cs typeface="Arial" pitchFamily="34" charset="0"/>
              </a:rPr>
              <a:t> </a:t>
            </a:r>
            <a:r>
              <a:rPr lang="en-US" sz="2000" dirty="0" smtClean="0">
                <a:latin typeface="Arial" pitchFamily="34" charset="0"/>
                <a:cs typeface="Arial" pitchFamily="34" charset="0"/>
              </a:rPr>
              <a:t>	</a:t>
            </a:r>
          </a:p>
          <a:p>
            <a:endParaRPr lang="en-US" sz="2000" dirty="0"/>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19</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July 2017</a:t>
            </a:r>
            <a:endParaRPr lang="en-US" dirty="0"/>
          </a:p>
        </p:txBody>
      </p:sp>
    </p:spTree>
    <p:extLst>
      <p:ext uri="{BB962C8B-B14F-4D97-AF65-F5344CB8AC3E}">
        <p14:creationId xmlns="" xmlns:p14="http://schemas.microsoft.com/office/powerpoint/2010/main" val="895755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740664"/>
          </a:xfrm>
        </p:spPr>
        <p:txBody>
          <a:bodyPr>
            <a:normAutofit/>
          </a:bodyPr>
          <a:lstStyle/>
          <a:p>
            <a:r>
              <a:rPr lang="en-US" sz="3600" b="1" dirty="0" smtClean="0">
                <a:latin typeface="Arial" pitchFamily="34" charset="0"/>
                <a:cs typeface="Arial" pitchFamily="34" charset="0"/>
              </a:rPr>
              <a:t>Preface</a:t>
            </a:r>
            <a:endParaRPr lang="en-US" sz="3600" b="1" dirty="0">
              <a:latin typeface="Arial" pitchFamily="34" charset="0"/>
              <a:cs typeface="Arial" pitchFamily="34" charset="0"/>
            </a:endParaRPr>
          </a:p>
        </p:txBody>
      </p:sp>
      <p:sp>
        <p:nvSpPr>
          <p:cNvPr id="3" name="Content Placeholder 2"/>
          <p:cNvSpPr>
            <a:spLocks noGrp="1"/>
          </p:cNvSpPr>
          <p:nvPr>
            <p:ph type="body" idx="1"/>
          </p:nvPr>
        </p:nvSpPr>
        <p:spPr>
          <a:xfrm>
            <a:off x="530352" y="2362200"/>
            <a:ext cx="7772400" cy="4114800"/>
          </a:xfrm>
        </p:spPr>
        <p:txBody>
          <a:bodyPr>
            <a:normAutofit/>
          </a:bodyPr>
          <a:lstStyle/>
          <a:p>
            <a:pPr marL="514350" indent="-514350" algn="just">
              <a:lnSpc>
                <a:spcPct val="110000"/>
              </a:lnSpc>
              <a:spcBef>
                <a:spcPts val="1200"/>
              </a:spcBef>
              <a:spcAft>
                <a:spcPts val="600"/>
              </a:spcAft>
              <a:buFont typeface="Wingdings" pitchFamily="2" charset="2"/>
              <a:buChar char="v"/>
            </a:pPr>
            <a:r>
              <a:rPr lang="en-US" sz="2000" dirty="0" smtClean="0">
                <a:latin typeface="Arial" pitchFamily="34" charset="0"/>
                <a:cs typeface="Arial" pitchFamily="34" charset="0"/>
              </a:rPr>
              <a:t>Every company needs some form of employment agreement.</a:t>
            </a:r>
          </a:p>
          <a:p>
            <a:pPr marL="514350" indent="-514350" algn="just">
              <a:lnSpc>
                <a:spcPct val="110000"/>
              </a:lnSpc>
              <a:spcBef>
                <a:spcPts val="1200"/>
              </a:spcBef>
              <a:spcAft>
                <a:spcPts val="600"/>
              </a:spcAft>
              <a:buFont typeface="Wingdings" pitchFamily="2" charset="2"/>
              <a:buChar char="v"/>
            </a:pPr>
            <a:r>
              <a:rPr lang="en-US" sz="2000" dirty="0" smtClean="0">
                <a:latin typeface="Arial" pitchFamily="34" charset="0"/>
                <a:cs typeface="Arial" pitchFamily="34" charset="0"/>
              </a:rPr>
              <a:t>Employers need to include restrictive clauses in employment agreements to protect their interests. </a:t>
            </a:r>
          </a:p>
          <a:p>
            <a:pPr marL="514350" indent="-514350" algn="just">
              <a:lnSpc>
                <a:spcPct val="110000"/>
              </a:lnSpc>
              <a:spcBef>
                <a:spcPts val="1200"/>
              </a:spcBef>
              <a:spcAft>
                <a:spcPts val="600"/>
              </a:spcAft>
              <a:buFont typeface="Wingdings" pitchFamily="2" charset="2"/>
              <a:buChar char="v"/>
            </a:pPr>
            <a:r>
              <a:rPr lang="en-US" sz="2000" dirty="0" smtClean="0">
                <a:latin typeface="Arial" pitchFamily="34" charset="0"/>
                <a:cs typeface="Arial" pitchFamily="34" charset="0"/>
              </a:rPr>
              <a:t>Restrictive clauses should be able to withstand scrutiny by courts.</a:t>
            </a:r>
          </a:p>
          <a:p>
            <a:pPr marL="514350" indent="-514350" algn="just">
              <a:lnSpc>
                <a:spcPct val="110000"/>
              </a:lnSpc>
              <a:spcBef>
                <a:spcPts val="1200"/>
              </a:spcBef>
              <a:spcAft>
                <a:spcPts val="600"/>
              </a:spcAft>
              <a:buFont typeface="Wingdings" pitchFamily="2" charset="2"/>
              <a:buChar char="v"/>
            </a:pPr>
            <a:r>
              <a:rPr lang="en-US" sz="2000" dirty="0" smtClean="0">
                <a:latin typeface="Arial" pitchFamily="34" charset="0"/>
                <a:cs typeface="Arial" pitchFamily="34" charset="0"/>
              </a:rPr>
              <a:t>One-size-fits-all approach is not suitable for employment contracts.</a:t>
            </a:r>
          </a:p>
          <a:p>
            <a:pPr marL="514350" indent="-514350" algn="just">
              <a:lnSpc>
                <a:spcPct val="110000"/>
              </a:lnSpc>
              <a:spcBef>
                <a:spcPts val="1200"/>
              </a:spcBef>
              <a:spcAft>
                <a:spcPts val="600"/>
              </a:spcAft>
              <a:buFont typeface="Wingdings" pitchFamily="2" charset="2"/>
              <a:buChar char="v"/>
            </a:pPr>
            <a:r>
              <a:rPr lang="en-US" sz="2000" dirty="0" smtClean="0">
                <a:latin typeface="Arial" pitchFamily="34" charset="0"/>
                <a:cs typeface="Arial" pitchFamily="34" charset="0"/>
              </a:rPr>
              <a:t>Time </a:t>
            </a:r>
            <a:r>
              <a:rPr lang="en-US" sz="2000" dirty="0">
                <a:latin typeface="Arial" pitchFamily="34" charset="0"/>
                <a:cs typeface="Arial" pitchFamily="34" charset="0"/>
              </a:rPr>
              <a:t>and attention </a:t>
            </a:r>
            <a:r>
              <a:rPr lang="en-US" sz="2000" dirty="0" smtClean="0">
                <a:latin typeface="Arial" pitchFamily="34" charset="0"/>
                <a:cs typeface="Arial" pitchFamily="34" charset="0"/>
              </a:rPr>
              <a:t>need to be devoted for drafting restrictive </a:t>
            </a:r>
            <a:r>
              <a:rPr lang="en-US" sz="2000" dirty="0">
                <a:latin typeface="Arial" pitchFamily="34" charset="0"/>
                <a:cs typeface="Arial" pitchFamily="34" charset="0"/>
              </a:rPr>
              <a:t>clauses.</a:t>
            </a:r>
            <a:endParaRPr lang="en-US" sz="2000" dirty="0" smtClean="0">
              <a:latin typeface="Arial" pitchFamily="34" charset="0"/>
              <a:cs typeface="Arial" pitchFamily="34" charset="0"/>
            </a:endParaRPr>
          </a:p>
          <a:p>
            <a:pPr marL="514350" indent="-514350">
              <a:spcBef>
                <a:spcPts val="600"/>
              </a:spcBef>
              <a:spcAft>
                <a:spcPts val="600"/>
              </a:spcAft>
              <a:buFont typeface="+mj-lt"/>
              <a:buAutoNum type="alphaUcPeriod"/>
            </a:pPr>
            <a:endParaRPr lang="en-US" dirty="0" smtClean="0">
              <a:latin typeface="Arial" pitchFamily="34" charset="0"/>
              <a:cs typeface="Arial" pitchFamily="34" charset="0"/>
            </a:endParaRPr>
          </a:p>
          <a:p>
            <a:pPr marL="514350" indent="-514350">
              <a:spcBef>
                <a:spcPts val="600"/>
              </a:spcBef>
              <a:spcAft>
                <a:spcPts val="600"/>
              </a:spcAft>
              <a:buFont typeface="+mj-lt"/>
              <a:buAutoNum type="alphaUcPeriod"/>
            </a:pP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856488"/>
          </a:xfrm>
        </p:spPr>
        <p:txBody>
          <a:bodyPr>
            <a:normAutofit/>
          </a:bodyPr>
          <a:lstStyle/>
          <a:p>
            <a:r>
              <a:rPr lang="en-US" sz="2800" b="1" dirty="0" smtClean="0">
                <a:latin typeface="Arial" pitchFamily="34" charset="0"/>
                <a:cs typeface="Arial" pitchFamily="34" charset="0"/>
              </a:rPr>
              <a:t>B1.	Garden </a:t>
            </a:r>
            <a:r>
              <a:rPr lang="en-US" sz="2800" b="1" dirty="0">
                <a:latin typeface="Arial" pitchFamily="34" charset="0"/>
                <a:cs typeface="Arial" pitchFamily="34" charset="0"/>
              </a:rPr>
              <a:t>Leave </a:t>
            </a:r>
            <a:r>
              <a:rPr lang="en-US" sz="2800" b="1" dirty="0" smtClean="0">
                <a:latin typeface="Arial" pitchFamily="34" charset="0"/>
                <a:cs typeface="Arial" pitchFamily="34" charset="0"/>
              </a:rPr>
              <a:t>Clauses - Concept</a:t>
            </a:r>
            <a:r>
              <a:rPr lang="en-US" sz="2800" b="1" dirty="0">
                <a:latin typeface="Arial" pitchFamily="34" charset="0"/>
                <a:cs typeface="Arial" pitchFamily="34" charset="0"/>
              </a:rPr>
              <a:t>	</a:t>
            </a:r>
          </a:p>
        </p:txBody>
      </p:sp>
      <p:sp>
        <p:nvSpPr>
          <p:cNvPr id="3" name="Content Placeholder 2"/>
          <p:cNvSpPr>
            <a:spLocks noGrp="1"/>
          </p:cNvSpPr>
          <p:nvPr>
            <p:ph idx="1"/>
          </p:nvPr>
        </p:nvSpPr>
        <p:spPr>
          <a:xfrm>
            <a:off x="457200" y="1752600"/>
            <a:ext cx="8229600" cy="4724400"/>
          </a:xfrm>
        </p:spPr>
        <p:txBody>
          <a:bodyPr>
            <a:normAutofit/>
          </a:bodyPr>
          <a:lstStyle/>
          <a:p>
            <a:pPr algn="just">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New category of clauses in </a:t>
            </a:r>
            <a:r>
              <a:rPr lang="en-IN" sz="2000" dirty="0" smtClean="0">
                <a:latin typeface="Arial" panose="020B0604020202020204" pitchFamily="34" charset="0"/>
                <a:cs typeface="Arial" panose="020B0604020202020204" pitchFamily="34" charset="0"/>
              </a:rPr>
              <a:t>India.</a:t>
            </a:r>
            <a:endParaRPr lang="en-IN" sz="2000" dirty="0" smtClean="0">
              <a:latin typeface="Arial" panose="020B0604020202020204" pitchFamily="34" charset="0"/>
              <a:cs typeface="Arial" panose="020B0604020202020204" pitchFamily="34" charset="0"/>
            </a:endParaRPr>
          </a:p>
          <a:p>
            <a:pPr algn="just">
              <a:lnSpc>
                <a:spcPct val="110000"/>
              </a:lnSpc>
              <a:spcBef>
                <a:spcPts val="1200"/>
              </a:spcBef>
              <a:spcAft>
                <a:spcPts val="600"/>
              </a:spcAft>
            </a:pPr>
            <a:r>
              <a:rPr lang="en-IN" sz="2000" dirty="0">
                <a:latin typeface="Arial" panose="020B0604020202020204" pitchFamily="34" charset="0"/>
                <a:cs typeface="Arial" panose="020B0604020202020204" pitchFamily="34" charset="0"/>
              </a:rPr>
              <a:t>The term “Garden Leave” or “Gardening Leave” originated in British Civil </a:t>
            </a:r>
            <a:r>
              <a:rPr lang="en-IN" sz="2000" dirty="0" smtClean="0">
                <a:latin typeface="Arial" panose="020B0604020202020204" pitchFamily="34" charset="0"/>
                <a:cs typeface="Arial" panose="020B0604020202020204" pitchFamily="34" charset="0"/>
              </a:rPr>
              <a:t>Service, </a:t>
            </a:r>
            <a:r>
              <a:rPr lang="en-IN" sz="2000" dirty="0">
                <a:latin typeface="Arial" panose="020B0604020202020204" pitchFamily="34" charset="0"/>
                <a:cs typeface="Arial" panose="020B0604020202020204" pitchFamily="34" charset="0"/>
              </a:rPr>
              <a:t>often used as euphemism for “suspended”. </a:t>
            </a:r>
            <a:endParaRPr lang="en-IN" sz="2000" dirty="0" smtClean="0">
              <a:latin typeface="Arial" panose="020B0604020202020204" pitchFamily="34" charset="0"/>
              <a:cs typeface="Arial" panose="020B0604020202020204" pitchFamily="34" charset="0"/>
            </a:endParaRPr>
          </a:p>
          <a:p>
            <a:pPr algn="just">
              <a:lnSpc>
                <a:spcPct val="110000"/>
              </a:lnSpc>
              <a:spcBef>
                <a:spcPts val="1200"/>
              </a:spcBef>
              <a:spcAft>
                <a:spcPts val="600"/>
              </a:spcAft>
            </a:pPr>
            <a:r>
              <a:rPr lang="en-IN" sz="2000" dirty="0">
                <a:latin typeface="Arial" panose="020B0604020202020204" pitchFamily="34" charset="0"/>
                <a:cs typeface="Arial" panose="020B0604020202020204" pitchFamily="34" charset="0"/>
              </a:rPr>
              <a:t>Authorizes the employer to retain an employee on its rolls without giving him / her any work and while simultaneously preventing the employee from taking up </a:t>
            </a:r>
            <a:r>
              <a:rPr lang="en-IN" sz="2000" dirty="0" smtClean="0">
                <a:latin typeface="Arial" panose="020B0604020202020204" pitchFamily="34" charset="0"/>
                <a:cs typeface="Arial" panose="020B0604020202020204" pitchFamily="34" charset="0"/>
              </a:rPr>
              <a:t>any other employment.</a:t>
            </a:r>
            <a:endParaRPr lang="en-IN" sz="2000" dirty="0">
              <a:latin typeface="Arial" panose="020B0604020202020204" pitchFamily="34" charset="0"/>
              <a:cs typeface="Arial" panose="020B0604020202020204" pitchFamily="34" charset="0"/>
            </a:endParaRPr>
          </a:p>
          <a:p>
            <a:pPr algn="just">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Guards against apprehension </a:t>
            </a:r>
            <a:r>
              <a:rPr lang="en-IN" sz="2000" dirty="0">
                <a:latin typeface="Arial" panose="020B0604020202020204" pitchFamily="34" charset="0"/>
                <a:cs typeface="Arial" panose="020B0604020202020204" pitchFamily="34" charset="0"/>
              </a:rPr>
              <a:t>that the employee may use </a:t>
            </a:r>
            <a:r>
              <a:rPr lang="en-IN" sz="2000" dirty="0" smtClean="0">
                <a:latin typeface="Arial" panose="020B0604020202020204" pitchFamily="34" charset="0"/>
                <a:cs typeface="Arial" panose="020B0604020202020204" pitchFamily="34" charset="0"/>
              </a:rPr>
              <a:t>his / her </a:t>
            </a:r>
            <a:r>
              <a:rPr lang="en-IN" sz="2000" dirty="0">
                <a:latin typeface="Arial" panose="020B0604020202020204" pitchFamily="34" charset="0"/>
                <a:cs typeface="Arial" panose="020B0604020202020204" pitchFamily="34" charset="0"/>
              </a:rPr>
              <a:t>presence at the premises to gather confidential information or to entice other employees away from </a:t>
            </a:r>
            <a:r>
              <a:rPr lang="en-IN" sz="2000" dirty="0" smtClean="0">
                <a:latin typeface="Arial" panose="020B0604020202020204" pitchFamily="34" charset="0"/>
                <a:cs typeface="Arial" panose="020B0604020202020204" pitchFamily="34" charset="0"/>
              </a:rPr>
              <a:t>employment.</a:t>
            </a:r>
          </a:p>
          <a:p>
            <a:pPr algn="just">
              <a:lnSpc>
                <a:spcPct val="110000"/>
              </a:lnSpc>
              <a:spcBef>
                <a:spcPts val="1200"/>
              </a:spcBef>
              <a:spcAft>
                <a:spcPts val="600"/>
              </a:spcAft>
            </a:pPr>
            <a:r>
              <a:rPr lang="en-IN" sz="2000" dirty="0">
                <a:latin typeface="Arial" panose="020B0604020202020204" pitchFamily="34" charset="0"/>
                <a:cs typeface="Arial" panose="020B0604020202020204" pitchFamily="34" charset="0"/>
              </a:rPr>
              <a:t>Employers often resort to sending an employee on garden leave as soon as he / she submits </a:t>
            </a:r>
            <a:r>
              <a:rPr lang="en-IN" sz="2000" dirty="0" smtClean="0">
                <a:latin typeface="Arial" panose="020B0604020202020204" pitchFamily="34" charset="0"/>
                <a:cs typeface="Arial" panose="020B0604020202020204" pitchFamily="34" charset="0"/>
              </a:rPr>
              <a:t>resignation.</a:t>
            </a:r>
            <a:endParaRPr lang="en-IN" sz="2000"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0"/>
          </p:nvPr>
        </p:nvSpPr>
        <p:spPr/>
        <p:txBody>
          <a:bodyPr/>
          <a:lstStyle/>
          <a:p>
            <a:r>
              <a:rPr lang="en-US" smtClean="0"/>
              <a:t>July 2017</a:t>
            </a:r>
            <a:endParaRPr lang="en-US"/>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20</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2800" b="1" dirty="0" smtClean="0">
                <a:latin typeface="Arial" pitchFamily="34" charset="0"/>
                <a:cs typeface="Arial" pitchFamily="34" charset="0"/>
              </a:rPr>
              <a:t>B2.</a:t>
            </a:r>
            <a:r>
              <a:rPr lang="en-US" sz="2800" b="1" dirty="0">
                <a:latin typeface="Arial" pitchFamily="34" charset="0"/>
                <a:cs typeface="Arial" pitchFamily="34" charset="0"/>
              </a:rPr>
              <a:t>	</a:t>
            </a:r>
            <a:r>
              <a:rPr lang="en-US" sz="2800" b="1" dirty="0" smtClean="0">
                <a:latin typeface="Arial" pitchFamily="34" charset="0"/>
                <a:cs typeface="Arial" pitchFamily="34" charset="0"/>
              </a:rPr>
              <a:t>Key points for drafting</a:t>
            </a:r>
            <a:endParaRPr lang="en-US" sz="14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spcBef>
                <a:spcPts val="1200"/>
              </a:spcBef>
              <a:spcAft>
                <a:spcPts val="600"/>
              </a:spcAft>
            </a:pPr>
            <a:r>
              <a:rPr lang="en-IN" sz="2000" dirty="0" smtClean="0">
                <a:latin typeface="Arial" panose="020B0604020202020204" pitchFamily="34" charset="0"/>
                <a:cs typeface="Arial" panose="020B0604020202020204" pitchFamily="34" charset="0"/>
              </a:rPr>
              <a:t>Garden </a:t>
            </a:r>
            <a:r>
              <a:rPr lang="en-IN" sz="2000" dirty="0">
                <a:latin typeface="Arial" panose="020B0604020202020204" pitchFamily="34" charset="0"/>
                <a:cs typeface="Arial" panose="020B0604020202020204" pitchFamily="34" charset="0"/>
              </a:rPr>
              <a:t>Leave must operate while the employee is in employment and </a:t>
            </a:r>
            <a:r>
              <a:rPr lang="en-IN" sz="2000" dirty="0" smtClean="0">
                <a:latin typeface="Arial" panose="020B0604020202020204" pitchFamily="34" charset="0"/>
                <a:cs typeface="Arial" panose="020B0604020202020204" pitchFamily="34" charset="0"/>
              </a:rPr>
              <a:t>NOT </a:t>
            </a:r>
            <a:r>
              <a:rPr lang="en-IN" sz="2000" dirty="0">
                <a:latin typeface="Arial" panose="020B0604020202020204" pitchFamily="34" charset="0"/>
                <a:cs typeface="Arial" panose="020B0604020202020204" pitchFamily="34" charset="0"/>
              </a:rPr>
              <a:t>after cessation of </a:t>
            </a:r>
            <a:r>
              <a:rPr lang="en-IN" sz="2000" dirty="0" smtClean="0">
                <a:latin typeface="Arial" panose="020B0604020202020204" pitchFamily="34" charset="0"/>
                <a:cs typeface="Arial" panose="020B0604020202020204" pitchFamily="34" charset="0"/>
              </a:rPr>
              <a:t>employment.</a:t>
            </a:r>
          </a:p>
          <a:p>
            <a:pPr algn="just">
              <a:spcBef>
                <a:spcPts val="1200"/>
              </a:spcBef>
              <a:spcAft>
                <a:spcPts val="600"/>
              </a:spcAft>
            </a:pPr>
            <a:r>
              <a:rPr lang="en-IN" sz="2000" dirty="0" smtClean="0">
                <a:latin typeface="Arial" panose="020B0604020202020204" pitchFamily="34" charset="0"/>
                <a:cs typeface="Arial" panose="020B0604020202020204" pitchFamily="34" charset="0"/>
              </a:rPr>
              <a:t>Compensation </a:t>
            </a:r>
            <a:r>
              <a:rPr lang="en-IN" sz="2000" dirty="0">
                <a:latin typeface="Arial" panose="020B0604020202020204" pitchFamily="34" charset="0"/>
                <a:cs typeface="Arial" panose="020B0604020202020204" pitchFamily="34" charset="0"/>
              </a:rPr>
              <a:t>given to employee during Garden Leave should be reasonable. Typically, fixed portion of salary is paid while discretionary or performance-based portion of remuneration is not </a:t>
            </a:r>
            <a:r>
              <a:rPr lang="en-IN" sz="2000" dirty="0" smtClean="0">
                <a:latin typeface="Arial" panose="020B0604020202020204" pitchFamily="34" charset="0"/>
                <a:cs typeface="Arial" panose="020B0604020202020204" pitchFamily="34" charset="0"/>
              </a:rPr>
              <a:t>paid.</a:t>
            </a:r>
          </a:p>
          <a:p>
            <a:pPr algn="just">
              <a:spcBef>
                <a:spcPts val="1200"/>
              </a:spcBef>
              <a:spcAft>
                <a:spcPts val="600"/>
              </a:spcAft>
            </a:pPr>
            <a:r>
              <a:rPr lang="en-IN" sz="2000" dirty="0" smtClean="0">
                <a:latin typeface="Arial" panose="020B0604020202020204" pitchFamily="34" charset="0"/>
                <a:cs typeface="Arial" panose="020B0604020202020204" pitchFamily="34" charset="0"/>
              </a:rPr>
              <a:t>Garden </a:t>
            </a:r>
            <a:r>
              <a:rPr lang="en-IN" sz="2000" dirty="0">
                <a:latin typeface="Arial" panose="020B0604020202020204" pitchFamily="34" charset="0"/>
                <a:cs typeface="Arial" panose="020B0604020202020204" pitchFamily="34" charset="0"/>
              </a:rPr>
              <a:t>Leave should not be excessively </a:t>
            </a:r>
            <a:r>
              <a:rPr lang="en-IN" sz="2000" dirty="0" smtClean="0">
                <a:latin typeface="Arial" panose="020B0604020202020204" pitchFamily="34" charset="0"/>
                <a:cs typeface="Arial" panose="020B0604020202020204" pitchFamily="34" charset="0"/>
              </a:rPr>
              <a:t>long.</a:t>
            </a:r>
          </a:p>
          <a:p>
            <a:pPr algn="just">
              <a:spcBef>
                <a:spcPts val="1200"/>
              </a:spcBef>
              <a:spcAft>
                <a:spcPts val="600"/>
              </a:spcAft>
            </a:pPr>
            <a:r>
              <a:rPr lang="en-IN" sz="2000" dirty="0">
                <a:latin typeface="Arial" panose="020B0604020202020204" pitchFamily="34" charset="0"/>
                <a:cs typeface="Arial" panose="020B0604020202020204" pitchFamily="34" charset="0"/>
              </a:rPr>
              <a:t>Garden Leave </a:t>
            </a:r>
            <a:r>
              <a:rPr lang="en-IN" sz="2000" dirty="0" smtClean="0">
                <a:latin typeface="Arial" panose="020B0604020202020204" pitchFamily="34" charset="0"/>
                <a:cs typeface="Arial" panose="020B0604020202020204" pitchFamily="34" charset="0"/>
              </a:rPr>
              <a:t>Clause </a:t>
            </a:r>
            <a:r>
              <a:rPr lang="en-IN" sz="2000" dirty="0" smtClean="0">
                <a:latin typeface="Arial" panose="020B0604020202020204" pitchFamily="34" charset="0"/>
                <a:cs typeface="Arial" panose="020B0604020202020204" pitchFamily="34" charset="0"/>
              </a:rPr>
              <a:t>should not be “unconscionable”.</a:t>
            </a:r>
            <a:endParaRPr lang="en-IN" sz="2000" dirty="0" smtClean="0">
              <a:latin typeface="Arial" panose="020B0604020202020204" pitchFamily="34" charset="0"/>
              <a:cs typeface="Arial" panose="020B0604020202020204" pitchFamily="34" charset="0"/>
            </a:endParaRPr>
          </a:p>
          <a:p>
            <a:pPr algn="just">
              <a:spcBef>
                <a:spcPts val="1200"/>
              </a:spcBef>
              <a:spcAft>
                <a:spcPts val="600"/>
              </a:spcAft>
            </a:pPr>
            <a:r>
              <a:rPr lang="en-IN" sz="2000" dirty="0" smtClean="0">
                <a:latin typeface="Arial" panose="020B0604020202020204" pitchFamily="34" charset="0"/>
                <a:cs typeface="Arial" panose="020B0604020202020204" pitchFamily="34" charset="0"/>
              </a:rPr>
              <a:t>Should </a:t>
            </a:r>
            <a:r>
              <a:rPr lang="en-IN" sz="2000" dirty="0">
                <a:latin typeface="Arial" panose="020B0604020202020204" pitchFamily="34" charset="0"/>
                <a:cs typeface="Arial" panose="020B0604020202020204" pitchFamily="34" charset="0"/>
              </a:rPr>
              <a:t>be a part of the employment agreement which the employee has executed without any </a:t>
            </a:r>
            <a:r>
              <a:rPr lang="en-IN" sz="2000" dirty="0" smtClean="0">
                <a:latin typeface="Arial" panose="020B0604020202020204" pitchFamily="34" charset="0"/>
                <a:cs typeface="Arial" panose="020B0604020202020204" pitchFamily="34" charset="0"/>
              </a:rPr>
              <a:t>duress.</a:t>
            </a:r>
            <a:endParaRPr lang="en-IN" sz="2000" dirty="0">
              <a:latin typeface="Arial" panose="020B0604020202020204" pitchFamily="34" charset="0"/>
              <a:cs typeface="Arial" panose="020B0604020202020204" pitchFamily="34" charset="0"/>
            </a:endParaRPr>
          </a:p>
        </p:txBody>
      </p:sp>
      <p:sp>
        <p:nvSpPr>
          <p:cNvPr id="9" name="Date Placeholder 8"/>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21</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819912"/>
          </a:xfrm>
        </p:spPr>
        <p:txBody>
          <a:bodyPr/>
          <a:lstStyle/>
          <a:p>
            <a:r>
              <a:rPr lang="en-US" sz="2800" b="1" dirty="0" smtClean="0">
                <a:latin typeface="Arial" pitchFamily="34" charset="0"/>
                <a:cs typeface="Arial" pitchFamily="34" charset="0"/>
              </a:rPr>
              <a:t>B3.</a:t>
            </a:r>
            <a:r>
              <a:rPr lang="en-US" sz="2800" b="1" dirty="0">
                <a:latin typeface="Arial" pitchFamily="34" charset="0"/>
                <a:cs typeface="Arial" pitchFamily="34" charset="0"/>
              </a:rPr>
              <a:t>	</a:t>
            </a:r>
            <a:r>
              <a:rPr lang="en-US" sz="2800" b="1" dirty="0" smtClean="0">
                <a:latin typeface="Arial" pitchFamily="34" charset="0"/>
                <a:cs typeface="Arial" pitchFamily="34" charset="0"/>
              </a:rPr>
              <a:t>Garden Leave Clause - Examples</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22</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smtClean="0"/>
              <a:t>July 2017</a:t>
            </a:r>
            <a:endParaRPr lang="en-US"/>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2085110"/>
            <a:ext cx="6705600" cy="3516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1177636" y="1690255"/>
            <a:ext cx="1981200" cy="381000"/>
          </a:xfrm>
          <a:prstGeom prst="rect">
            <a:avLst/>
          </a:prstGeom>
          <a:noFill/>
        </p:spPr>
        <p:txBody>
          <a:bodyPr wrap="square" rtlCol="0">
            <a:spAutoFit/>
          </a:bodyPr>
          <a:lstStyle/>
          <a:p>
            <a:r>
              <a:rPr lang="en-IN" b="1" u="sng" dirty="0" smtClean="0">
                <a:latin typeface="Arial" panose="020B0604020202020204" pitchFamily="34" charset="0"/>
                <a:cs typeface="Arial" panose="020B0604020202020204" pitchFamily="34" charset="0"/>
              </a:rPr>
              <a:t>Example 1 -</a:t>
            </a:r>
            <a:endParaRPr lang="en-IN" b="1" u="sng"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19912"/>
          </a:xfrm>
        </p:spPr>
        <p:txBody>
          <a:bodyPr/>
          <a:lstStyle/>
          <a:p>
            <a:r>
              <a:rPr lang="en-US" sz="2800" b="1" dirty="0" smtClean="0">
                <a:latin typeface="Arial" pitchFamily="34" charset="0"/>
                <a:cs typeface="Arial" pitchFamily="34" charset="0"/>
              </a:rPr>
              <a:t>B3.</a:t>
            </a:r>
            <a:r>
              <a:rPr lang="en-US" sz="2800" b="1" dirty="0">
                <a:latin typeface="Arial" pitchFamily="34" charset="0"/>
                <a:cs typeface="Arial" pitchFamily="34" charset="0"/>
              </a:rPr>
              <a:t>	</a:t>
            </a:r>
            <a:r>
              <a:rPr lang="en-US" sz="2800" b="1" dirty="0" smtClean="0">
                <a:latin typeface="Arial" pitchFamily="34" charset="0"/>
                <a:cs typeface="Arial" pitchFamily="34" charset="0"/>
              </a:rPr>
              <a:t>Garden Leave Clause </a:t>
            </a:r>
            <a:r>
              <a:rPr lang="en-US" sz="2800" b="1" dirty="0" smtClean="0">
                <a:latin typeface="Arial" pitchFamily="34" charset="0"/>
                <a:cs typeface="Arial" pitchFamily="34" charset="0"/>
              </a:rPr>
              <a:t>– Examples </a:t>
            </a:r>
            <a:r>
              <a:rPr lang="en-US" sz="2000" b="1" dirty="0" smtClean="0">
                <a:latin typeface="Arial" pitchFamily="34" charset="0"/>
                <a:cs typeface="Arial" pitchFamily="34" charset="0"/>
              </a:rPr>
              <a:t>(Continued)</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23</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smtClean="0"/>
              <a:t>July 2017</a:t>
            </a:r>
            <a:endParaRPr lang="en-US"/>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2209800"/>
            <a:ext cx="6975764" cy="10229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3352800"/>
            <a:ext cx="7153578" cy="23592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1177636" y="1690255"/>
            <a:ext cx="3546764" cy="338554"/>
          </a:xfrm>
          <a:prstGeom prst="rect">
            <a:avLst/>
          </a:prstGeom>
          <a:noFill/>
        </p:spPr>
        <p:txBody>
          <a:bodyPr wrap="square" rtlCol="0">
            <a:spAutoFit/>
          </a:bodyPr>
          <a:lstStyle/>
          <a:p>
            <a:r>
              <a:rPr lang="en-IN" sz="1600" b="1" u="sng" dirty="0" smtClean="0">
                <a:latin typeface="Arial" panose="020B0604020202020204" pitchFamily="34" charset="0"/>
                <a:cs typeface="Arial" panose="020B0604020202020204" pitchFamily="34" charset="0"/>
              </a:rPr>
              <a:t>Example </a:t>
            </a:r>
            <a:r>
              <a:rPr lang="en-IN" sz="1600" b="1" u="sng" dirty="0" smtClean="0">
                <a:latin typeface="Arial" panose="020B0604020202020204" pitchFamily="34" charset="0"/>
                <a:cs typeface="Arial" panose="020B0604020202020204" pitchFamily="34" charset="0"/>
              </a:rPr>
              <a:t>1 (Continued)</a:t>
            </a:r>
            <a:r>
              <a:rPr lang="en-IN" sz="1600" b="1" dirty="0" smtClean="0">
                <a:latin typeface="Arial" panose="020B0604020202020204" pitchFamily="34" charset="0"/>
                <a:cs typeface="Arial" panose="020B0604020202020204" pitchFamily="34" charset="0"/>
              </a:rPr>
              <a:t> </a:t>
            </a:r>
            <a:r>
              <a:rPr lang="en-IN" sz="1600" b="1" dirty="0" smtClean="0">
                <a:latin typeface="Arial" panose="020B0604020202020204" pitchFamily="34" charset="0"/>
                <a:cs typeface="Arial" panose="020B0604020202020204" pitchFamily="34" charset="0"/>
              </a:rPr>
              <a:t>-</a:t>
            </a:r>
            <a:endParaRPr lang="en-IN" sz="16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76172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smtClean="0">
                <a:latin typeface="Arial" pitchFamily="34" charset="0"/>
                <a:cs typeface="Arial" pitchFamily="34" charset="0"/>
              </a:rPr>
              <a:t>B3.</a:t>
            </a:r>
            <a:r>
              <a:rPr lang="en-US" sz="2800" b="1" dirty="0">
                <a:latin typeface="Arial" pitchFamily="34" charset="0"/>
                <a:cs typeface="Arial" pitchFamily="34" charset="0"/>
              </a:rPr>
              <a:t>	</a:t>
            </a:r>
            <a:r>
              <a:rPr lang="en-US" sz="2800" b="1" dirty="0" smtClean="0">
                <a:latin typeface="Arial" pitchFamily="34" charset="0"/>
                <a:cs typeface="Arial" pitchFamily="34" charset="0"/>
              </a:rPr>
              <a:t>Garden Leave Clause </a:t>
            </a:r>
            <a:r>
              <a:rPr lang="en-US" sz="2800" b="1" dirty="0" smtClean="0">
                <a:latin typeface="Arial" pitchFamily="34" charset="0"/>
                <a:cs typeface="Arial" pitchFamily="34" charset="0"/>
              </a:rPr>
              <a:t>– Examples </a:t>
            </a:r>
            <a:r>
              <a:rPr lang="en-US" sz="2000" b="1" dirty="0" smtClean="0">
                <a:latin typeface="Arial" pitchFamily="34" charset="0"/>
                <a:cs typeface="Arial" pitchFamily="34" charset="0"/>
              </a:rPr>
              <a:t>(Continued)</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24</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smtClean="0"/>
              <a:t>July 2017</a:t>
            </a:r>
            <a:endParaRPr lang="en-US"/>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2514600"/>
            <a:ext cx="7213600" cy="2057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4648200"/>
            <a:ext cx="7213600" cy="99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1143000" y="1905000"/>
            <a:ext cx="3546764" cy="338554"/>
          </a:xfrm>
          <a:prstGeom prst="rect">
            <a:avLst/>
          </a:prstGeom>
          <a:noFill/>
        </p:spPr>
        <p:txBody>
          <a:bodyPr wrap="square" rtlCol="0">
            <a:spAutoFit/>
          </a:bodyPr>
          <a:lstStyle/>
          <a:p>
            <a:r>
              <a:rPr lang="en-IN" sz="1600" b="1" u="sng" dirty="0" smtClean="0">
                <a:latin typeface="Arial" panose="020B0604020202020204" pitchFamily="34" charset="0"/>
                <a:cs typeface="Arial" panose="020B0604020202020204" pitchFamily="34" charset="0"/>
              </a:rPr>
              <a:t>Example </a:t>
            </a:r>
            <a:r>
              <a:rPr lang="en-IN" sz="1600" b="1" u="sng" dirty="0" smtClean="0">
                <a:latin typeface="Arial" panose="020B0604020202020204" pitchFamily="34" charset="0"/>
                <a:cs typeface="Arial" panose="020B0604020202020204" pitchFamily="34" charset="0"/>
              </a:rPr>
              <a:t>1 (Continued)</a:t>
            </a:r>
            <a:r>
              <a:rPr lang="en-IN" sz="1600" b="1" dirty="0" smtClean="0">
                <a:latin typeface="Arial" panose="020B0604020202020204" pitchFamily="34" charset="0"/>
                <a:cs typeface="Arial" panose="020B0604020202020204" pitchFamily="34" charset="0"/>
              </a:rPr>
              <a:t> </a:t>
            </a:r>
            <a:r>
              <a:rPr lang="en-IN" sz="1600" b="1" dirty="0" smtClean="0">
                <a:latin typeface="Arial" panose="020B0604020202020204" pitchFamily="34" charset="0"/>
                <a:cs typeface="Arial" panose="020B0604020202020204" pitchFamily="34" charset="0"/>
              </a:rPr>
              <a:t>-</a:t>
            </a:r>
            <a:endParaRPr lang="en-IN" sz="16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32286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09" y="609600"/>
            <a:ext cx="8229600" cy="819912"/>
          </a:xfrm>
        </p:spPr>
        <p:txBody>
          <a:bodyPr/>
          <a:lstStyle/>
          <a:p>
            <a:r>
              <a:rPr lang="en-US" sz="2800" b="1" dirty="0" smtClean="0">
                <a:latin typeface="Arial" pitchFamily="34" charset="0"/>
                <a:cs typeface="Arial" pitchFamily="34" charset="0"/>
              </a:rPr>
              <a:t>B3.</a:t>
            </a:r>
            <a:r>
              <a:rPr lang="en-US" sz="2800" b="1" dirty="0">
                <a:latin typeface="Arial" pitchFamily="34" charset="0"/>
                <a:cs typeface="Arial" pitchFamily="34" charset="0"/>
              </a:rPr>
              <a:t>	</a:t>
            </a:r>
            <a:r>
              <a:rPr lang="en-US" sz="2800" b="1" dirty="0" smtClean="0">
                <a:latin typeface="Arial" pitchFamily="34" charset="0"/>
                <a:cs typeface="Arial" pitchFamily="34" charset="0"/>
              </a:rPr>
              <a:t>Garden Leave Clause </a:t>
            </a:r>
            <a:r>
              <a:rPr lang="en-US" sz="2800" b="1" dirty="0" smtClean="0">
                <a:latin typeface="Arial" pitchFamily="34" charset="0"/>
                <a:cs typeface="Arial" pitchFamily="34" charset="0"/>
              </a:rPr>
              <a:t>– Examples </a:t>
            </a:r>
            <a:r>
              <a:rPr lang="en-US" sz="2000" b="1" dirty="0" smtClean="0">
                <a:latin typeface="Arial" pitchFamily="34" charset="0"/>
                <a:cs typeface="Arial" pitchFamily="34" charset="0"/>
              </a:rPr>
              <a:t>(Continued)</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25</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smtClean="0"/>
              <a:t>July 2017</a:t>
            </a:r>
            <a:endParaRPr lang="en-US"/>
          </a:p>
        </p:txBody>
      </p:sp>
      <p:sp>
        <p:nvSpPr>
          <p:cNvPr id="3" name="TextBox 2"/>
          <p:cNvSpPr txBox="1"/>
          <p:nvPr/>
        </p:nvSpPr>
        <p:spPr>
          <a:xfrm>
            <a:off x="1219200" y="1676400"/>
            <a:ext cx="2286000" cy="381000"/>
          </a:xfrm>
          <a:prstGeom prst="rect">
            <a:avLst/>
          </a:prstGeom>
          <a:noFill/>
        </p:spPr>
        <p:txBody>
          <a:bodyPr wrap="square" rtlCol="0">
            <a:spAutoFit/>
          </a:bodyPr>
          <a:lstStyle/>
          <a:p>
            <a:r>
              <a:rPr lang="en-IN" b="1" u="sng" dirty="0" smtClean="0">
                <a:latin typeface="Arial" panose="020B0604020202020204" pitchFamily="34" charset="0"/>
                <a:cs typeface="Arial" panose="020B0604020202020204" pitchFamily="34" charset="0"/>
              </a:rPr>
              <a:t>Example 2 -</a:t>
            </a:r>
            <a:endParaRPr lang="en-IN" b="1" u="sng" dirty="0">
              <a:latin typeface="Arial" panose="020B0604020202020204" pitchFamily="34" charset="0"/>
              <a:cs typeface="Arial" panose="020B0604020202020204" pitchFamily="34" charset="0"/>
            </a:endParaRPr>
          </a:p>
        </p:txBody>
      </p:sp>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39982" y="2286000"/>
            <a:ext cx="6608618" cy="24304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74618" y="4716490"/>
            <a:ext cx="6573982" cy="17960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63642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33400"/>
            <a:ext cx="8229600" cy="819912"/>
          </a:xfrm>
        </p:spPr>
        <p:txBody>
          <a:bodyPr/>
          <a:lstStyle/>
          <a:p>
            <a:r>
              <a:rPr lang="en-US" sz="2800" b="1" dirty="0" smtClean="0">
                <a:latin typeface="Arial" pitchFamily="34" charset="0"/>
                <a:cs typeface="Arial" pitchFamily="34" charset="0"/>
              </a:rPr>
              <a:t>B3.</a:t>
            </a:r>
            <a:r>
              <a:rPr lang="en-US" sz="2800" b="1" dirty="0">
                <a:latin typeface="Arial" pitchFamily="34" charset="0"/>
                <a:cs typeface="Arial" pitchFamily="34" charset="0"/>
              </a:rPr>
              <a:t>	</a:t>
            </a:r>
            <a:r>
              <a:rPr lang="en-US" sz="2800" b="1" dirty="0" smtClean="0">
                <a:latin typeface="Arial" pitchFamily="34" charset="0"/>
                <a:cs typeface="Arial" pitchFamily="34" charset="0"/>
              </a:rPr>
              <a:t>Garden Leave Clause </a:t>
            </a:r>
            <a:r>
              <a:rPr lang="en-US" sz="2800" b="1" dirty="0" smtClean="0">
                <a:latin typeface="Arial" pitchFamily="34" charset="0"/>
                <a:cs typeface="Arial" pitchFamily="34" charset="0"/>
              </a:rPr>
              <a:t>– Examples </a:t>
            </a:r>
            <a:r>
              <a:rPr lang="en-US" sz="2000" b="1" dirty="0" smtClean="0">
                <a:latin typeface="Arial" pitchFamily="34" charset="0"/>
                <a:cs typeface="Arial" pitchFamily="34" charset="0"/>
              </a:rPr>
              <a:t>(Continued)</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26</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smtClean="0"/>
              <a:t>July 2017</a:t>
            </a:r>
            <a:endParaRPr lang="en-US"/>
          </a:p>
        </p:txBody>
      </p:sp>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65118" y="1752600"/>
            <a:ext cx="6002482" cy="16591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65118" y="3563678"/>
            <a:ext cx="6137564" cy="28476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1143000" y="1447800"/>
            <a:ext cx="3546764" cy="338554"/>
          </a:xfrm>
          <a:prstGeom prst="rect">
            <a:avLst/>
          </a:prstGeom>
          <a:noFill/>
        </p:spPr>
        <p:txBody>
          <a:bodyPr wrap="square" rtlCol="0">
            <a:spAutoFit/>
          </a:bodyPr>
          <a:lstStyle/>
          <a:p>
            <a:r>
              <a:rPr lang="en-IN" sz="1600" b="1" u="sng" dirty="0" smtClean="0">
                <a:latin typeface="Arial" panose="020B0604020202020204" pitchFamily="34" charset="0"/>
                <a:cs typeface="Arial" panose="020B0604020202020204" pitchFamily="34" charset="0"/>
              </a:rPr>
              <a:t>Example </a:t>
            </a:r>
            <a:r>
              <a:rPr lang="en-IN" sz="1600" b="1" u="sng" dirty="0" smtClean="0">
                <a:latin typeface="Arial" panose="020B0604020202020204" pitchFamily="34" charset="0"/>
                <a:cs typeface="Arial" panose="020B0604020202020204" pitchFamily="34" charset="0"/>
              </a:rPr>
              <a:t>2 (Continued)</a:t>
            </a:r>
            <a:r>
              <a:rPr lang="en-IN" sz="1600" b="1" dirty="0" smtClean="0">
                <a:latin typeface="Arial" panose="020B0604020202020204" pitchFamily="34" charset="0"/>
                <a:cs typeface="Arial" panose="020B0604020202020204" pitchFamily="34" charset="0"/>
              </a:rPr>
              <a:t> </a:t>
            </a:r>
            <a:r>
              <a:rPr lang="en-IN" sz="1600" b="1" dirty="0" smtClean="0">
                <a:latin typeface="Arial" panose="020B0604020202020204" pitchFamily="34" charset="0"/>
                <a:cs typeface="Arial" panose="020B0604020202020204" pitchFamily="34" charset="0"/>
              </a:rPr>
              <a:t>-</a:t>
            </a:r>
            <a:endParaRPr lang="en-IN" sz="16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884356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smtClean="0">
                <a:latin typeface="Arial" pitchFamily="34" charset="0"/>
                <a:cs typeface="Arial" pitchFamily="34" charset="0"/>
              </a:rPr>
              <a:t>B3.</a:t>
            </a:r>
            <a:r>
              <a:rPr lang="en-US" sz="2800" b="1" dirty="0">
                <a:latin typeface="Arial" pitchFamily="34" charset="0"/>
                <a:cs typeface="Arial" pitchFamily="34" charset="0"/>
              </a:rPr>
              <a:t>	</a:t>
            </a:r>
            <a:r>
              <a:rPr lang="en-US" sz="2800" b="1" dirty="0" smtClean="0">
                <a:latin typeface="Arial" pitchFamily="34" charset="0"/>
                <a:cs typeface="Arial" pitchFamily="34" charset="0"/>
              </a:rPr>
              <a:t>Garden Leave Clause </a:t>
            </a:r>
            <a:r>
              <a:rPr lang="en-US" sz="2800" b="1" dirty="0" smtClean="0">
                <a:latin typeface="Arial" pitchFamily="34" charset="0"/>
                <a:cs typeface="Arial" pitchFamily="34" charset="0"/>
              </a:rPr>
              <a:t>– Examples </a:t>
            </a:r>
            <a:r>
              <a:rPr lang="en-US" sz="2000" b="1" dirty="0" smtClean="0">
                <a:latin typeface="Arial" pitchFamily="34" charset="0"/>
                <a:cs typeface="Arial" pitchFamily="34" charset="0"/>
              </a:rPr>
              <a:t>(Continued)</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27</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smtClean="0"/>
              <a:t>July 2017</a:t>
            </a:r>
            <a:endParaRPr lang="en-US"/>
          </a:p>
        </p:txBody>
      </p:sp>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2057400"/>
            <a:ext cx="6960631" cy="13287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3505200"/>
            <a:ext cx="6923171" cy="10045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19200" y="4495800"/>
            <a:ext cx="6902390" cy="4397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19200" y="4953000"/>
            <a:ext cx="6812969" cy="12106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TextBox 10"/>
          <p:cNvSpPr txBox="1"/>
          <p:nvPr/>
        </p:nvSpPr>
        <p:spPr>
          <a:xfrm>
            <a:off x="1143000" y="1676400"/>
            <a:ext cx="3546764" cy="338554"/>
          </a:xfrm>
          <a:prstGeom prst="rect">
            <a:avLst/>
          </a:prstGeom>
          <a:noFill/>
        </p:spPr>
        <p:txBody>
          <a:bodyPr wrap="square" rtlCol="0">
            <a:spAutoFit/>
          </a:bodyPr>
          <a:lstStyle/>
          <a:p>
            <a:r>
              <a:rPr lang="en-IN" sz="1600" b="1" u="sng" dirty="0" smtClean="0">
                <a:latin typeface="Arial" panose="020B0604020202020204" pitchFamily="34" charset="0"/>
                <a:cs typeface="Arial" panose="020B0604020202020204" pitchFamily="34" charset="0"/>
              </a:rPr>
              <a:t>Example </a:t>
            </a:r>
            <a:r>
              <a:rPr lang="en-IN" sz="1600" b="1" u="sng" dirty="0" smtClean="0">
                <a:latin typeface="Arial" panose="020B0604020202020204" pitchFamily="34" charset="0"/>
                <a:cs typeface="Arial" panose="020B0604020202020204" pitchFamily="34" charset="0"/>
              </a:rPr>
              <a:t>2 (Continued)</a:t>
            </a:r>
            <a:r>
              <a:rPr lang="en-IN" sz="1600" b="1" dirty="0" smtClean="0">
                <a:latin typeface="Arial" panose="020B0604020202020204" pitchFamily="34" charset="0"/>
                <a:cs typeface="Arial" panose="020B0604020202020204" pitchFamily="34" charset="0"/>
              </a:rPr>
              <a:t> </a:t>
            </a:r>
            <a:r>
              <a:rPr lang="en-IN" sz="1600" b="1" dirty="0" smtClean="0">
                <a:latin typeface="Arial" panose="020B0604020202020204" pitchFamily="34" charset="0"/>
                <a:cs typeface="Arial" panose="020B0604020202020204" pitchFamily="34" charset="0"/>
              </a:rPr>
              <a:t>-</a:t>
            </a:r>
            <a:endParaRPr lang="en-IN" sz="16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89280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a:latin typeface="Arial" pitchFamily="34" charset="0"/>
                <a:cs typeface="Arial" pitchFamily="34" charset="0"/>
              </a:rPr>
              <a:t>C</a:t>
            </a:r>
            <a:r>
              <a:rPr sz="3600" dirty="0" smtClean="0">
                <a:latin typeface="Arial" pitchFamily="34" charset="0"/>
                <a:cs typeface="Arial" pitchFamily="34" charset="0"/>
              </a:rPr>
              <a:t>. Relevant Laws </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3086536"/>
          </a:xfrm>
        </p:spPr>
        <p:txBody>
          <a:bodyPr>
            <a:normAutofit/>
          </a:bodyPr>
          <a:lstStyle/>
          <a:p>
            <a:pPr>
              <a:spcBef>
                <a:spcPts val="1200"/>
              </a:spcBef>
              <a:spcAft>
                <a:spcPts val="1200"/>
              </a:spcAft>
              <a:tabLst>
                <a:tab pos="731520" algn="l"/>
              </a:tabLst>
            </a:pPr>
            <a:r>
              <a:rPr lang="en-US" sz="2400" dirty="0" smtClean="0">
                <a:latin typeface="Arial" pitchFamily="34" charset="0"/>
                <a:cs typeface="Arial" pitchFamily="34" charset="0"/>
              </a:rPr>
              <a:t>C1.	Indian Contract Act, 1872</a:t>
            </a:r>
          </a:p>
          <a:p>
            <a:pPr>
              <a:spcBef>
                <a:spcPts val="1200"/>
              </a:spcBef>
              <a:spcAft>
                <a:spcPts val="1200"/>
              </a:spcAft>
              <a:tabLst>
                <a:tab pos="731520" algn="l"/>
              </a:tabLst>
            </a:pPr>
            <a:r>
              <a:rPr lang="en-US" sz="2400" dirty="0">
                <a:latin typeface="Arial" pitchFamily="34" charset="0"/>
                <a:cs typeface="Arial" pitchFamily="34" charset="0"/>
              </a:rPr>
              <a:t>C</a:t>
            </a:r>
            <a:r>
              <a:rPr lang="en-US" sz="2400" dirty="0" smtClean="0">
                <a:latin typeface="Arial" pitchFamily="34" charset="0"/>
                <a:cs typeface="Arial" pitchFamily="34" charset="0"/>
              </a:rPr>
              <a:t>2.	Constitution of India</a:t>
            </a:r>
          </a:p>
          <a:p>
            <a:pPr>
              <a:spcBef>
                <a:spcPts val="1200"/>
              </a:spcBef>
              <a:spcAft>
                <a:spcPts val="1200"/>
              </a:spcAft>
              <a:tabLst>
                <a:tab pos="731520" algn="l"/>
              </a:tabLst>
            </a:pPr>
            <a:r>
              <a:rPr lang="en-US" sz="2400" dirty="0">
                <a:latin typeface="Arial" pitchFamily="34" charset="0"/>
                <a:cs typeface="Arial" pitchFamily="34" charset="0"/>
              </a:rPr>
              <a:t>C</a:t>
            </a:r>
            <a:r>
              <a:rPr lang="en-US" sz="2400" dirty="0" smtClean="0">
                <a:latin typeface="Arial" pitchFamily="34" charset="0"/>
                <a:cs typeface="Arial" pitchFamily="34" charset="0"/>
              </a:rPr>
              <a:t>3.	The Competition Act, 2002</a:t>
            </a:r>
          </a:p>
          <a:p>
            <a:pPr>
              <a:spcBef>
                <a:spcPts val="1200"/>
              </a:spcBef>
              <a:spcAft>
                <a:spcPts val="1200"/>
              </a:spcAft>
              <a:tabLst>
                <a:tab pos="731520" algn="l"/>
              </a:tabLst>
            </a:pPr>
            <a:r>
              <a:rPr lang="en-US" sz="2400" dirty="0" smtClean="0">
                <a:latin typeface="Arial" pitchFamily="34" charset="0"/>
                <a:cs typeface="Arial" pitchFamily="34" charset="0"/>
              </a:rPr>
              <a:t> </a:t>
            </a:r>
            <a:r>
              <a:rPr lang="en-US" sz="2000" dirty="0" smtClean="0">
                <a:latin typeface="Arial" pitchFamily="34" charset="0"/>
                <a:cs typeface="Arial" pitchFamily="34" charset="0"/>
              </a:rPr>
              <a:t>	</a:t>
            </a:r>
          </a:p>
          <a:p>
            <a:endParaRPr lang="en-US" sz="2000" dirty="0"/>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28</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July 2017</a:t>
            </a:r>
            <a:endParaRPr lang="en-US" dirty="0"/>
          </a:p>
        </p:txBody>
      </p:sp>
    </p:spTree>
    <p:extLst>
      <p:ext uri="{BB962C8B-B14F-4D97-AF65-F5344CB8AC3E}">
        <p14:creationId xmlns="" xmlns:p14="http://schemas.microsoft.com/office/powerpoint/2010/main" val="3361048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56488"/>
          </a:xfrm>
        </p:spPr>
        <p:txBody>
          <a:bodyPr/>
          <a:lstStyle/>
          <a:p>
            <a:r>
              <a:rPr lang="en-US" sz="2800" b="1" dirty="0" smtClean="0">
                <a:latin typeface="Arial" pitchFamily="34" charset="0"/>
                <a:cs typeface="Arial" pitchFamily="34" charset="0"/>
              </a:rPr>
              <a:t>C1.</a:t>
            </a:r>
            <a:r>
              <a:rPr lang="en-US" sz="2800" b="1" dirty="0">
                <a:latin typeface="Arial" pitchFamily="34" charset="0"/>
                <a:cs typeface="Arial" pitchFamily="34" charset="0"/>
              </a:rPr>
              <a:t>	</a:t>
            </a:r>
            <a:r>
              <a:rPr lang="en-US" sz="2800" b="1" dirty="0" smtClean="0">
                <a:latin typeface="Arial" pitchFamily="34" charset="0"/>
                <a:cs typeface="Arial" pitchFamily="34" charset="0"/>
              </a:rPr>
              <a:t>Indian Contract Act, 1872</a:t>
            </a:r>
            <a:endParaRPr lang="en-US" sz="2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Indian Contract Act </a:t>
            </a:r>
            <a:r>
              <a:rPr lang="en-IN" sz="2000" dirty="0" smtClean="0">
                <a:latin typeface="Arial" panose="020B0604020202020204" pitchFamily="34" charset="0"/>
                <a:cs typeface="Arial" panose="020B0604020202020204" pitchFamily="34" charset="0"/>
              </a:rPr>
              <a:t>provides </a:t>
            </a:r>
            <a:r>
              <a:rPr lang="en-IN" sz="2000" dirty="0" smtClean="0">
                <a:latin typeface="Arial" panose="020B0604020202020204" pitchFamily="34" charset="0"/>
                <a:cs typeface="Arial" panose="020B0604020202020204" pitchFamily="34" charset="0"/>
              </a:rPr>
              <a:t>conditions that make a contract void.</a:t>
            </a:r>
          </a:p>
          <a:p>
            <a:pPr>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A void contract is one which cannot be enforced under laws of India.</a:t>
            </a:r>
          </a:p>
          <a:p>
            <a:pPr>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Void </a:t>
            </a:r>
            <a:r>
              <a:rPr lang="en-IN" sz="2000" dirty="0">
                <a:latin typeface="Arial" panose="020B0604020202020204" pitchFamily="34" charset="0"/>
                <a:cs typeface="Arial" panose="020B0604020202020204" pitchFamily="34" charset="0"/>
              </a:rPr>
              <a:t>contracts can be classified into four categories – </a:t>
            </a:r>
          </a:p>
          <a:p>
            <a:pPr lvl="1">
              <a:lnSpc>
                <a:spcPct val="110000"/>
              </a:lnSpc>
              <a:spcBef>
                <a:spcPts val="1200"/>
              </a:spcBef>
              <a:spcAft>
                <a:spcPts val="600"/>
              </a:spcAft>
              <a:buClrTx/>
            </a:pPr>
            <a:r>
              <a:rPr lang="en-IN" sz="2000" dirty="0" smtClean="0">
                <a:latin typeface="Arial" panose="020B0604020202020204" pitchFamily="34" charset="0"/>
                <a:cs typeface="Arial" panose="020B0604020202020204" pitchFamily="34" charset="0"/>
              </a:rPr>
              <a:t>Contracts </a:t>
            </a:r>
            <a:r>
              <a:rPr lang="en-IN" sz="2000" dirty="0">
                <a:latin typeface="Arial" panose="020B0604020202020204" pitchFamily="34" charset="0"/>
                <a:cs typeface="Arial" panose="020B0604020202020204" pitchFamily="34" charset="0"/>
              </a:rPr>
              <a:t>with unlawful objects or consideration (Section 23 </a:t>
            </a:r>
            <a:r>
              <a:rPr lang="en-IN" sz="2000" dirty="0" smtClean="0">
                <a:latin typeface="Arial" panose="020B0604020202020204" pitchFamily="34" charset="0"/>
                <a:cs typeface="Arial" panose="020B0604020202020204" pitchFamily="34" charset="0"/>
              </a:rPr>
              <a:t>&amp; </a:t>
            </a:r>
            <a:r>
              <a:rPr lang="en-IN" sz="2000" dirty="0">
                <a:latin typeface="Arial" panose="020B0604020202020204" pitchFamily="34" charset="0"/>
                <a:cs typeface="Arial" panose="020B0604020202020204" pitchFamily="34" charset="0"/>
              </a:rPr>
              <a:t>24)</a:t>
            </a:r>
          </a:p>
          <a:p>
            <a:pPr lvl="1">
              <a:lnSpc>
                <a:spcPct val="110000"/>
              </a:lnSpc>
              <a:spcBef>
                <a:spcPts val="1200"/>
              </a:spcBef>
              <a:spcAft>
                <a:spcPts val="600"/>
              </a:spcAft>
              <a:buClrTx/>
            </a:pPr>
            <a:r>
              <a:rPr lang="en-IN" sz="2000" dirty="0" smtClean="0">
                <a:latin typeface="Arial" panose="020B0604020202020204" pitchFamily="34" charset="0"/>
                <a:cs typeface="Arial" panose="020B0604020202020204" pitchFamily="34" charset="0"/>
              </a:rPr>
              <a:t>Contracts </a:t>
            </a:r>
            <a:r>
              <a:rPr lang="en-IN" sz="2000" dirty="0">
                <a:latin typeface="Arial" panose="020B0604020202020204" pitchFamily="34" charset="0"/>
                <a:cs typeface="Arial" panose="020B0604020202020204" pitchFamily="34" charset="0"/>
              </a:rPr>
              <a:t>without consideration (Section 25)</a:t>
            </a:r>
          </a:p>
          <a:p>
            <a:pPr lvl="1">
              <a:lnSpc>
                <a:spcPct val="110000"/>
              </a:lnSpc>
              <a:spcBef>
                <a:spcPts val="1200"/>
              </a:spcBef>
              <a:spcAft>
                <a:spcPts val="600"/>
              </a:spcAft>
              <a:buClrTx/>
            </a:pPr>
            <a:r>
              <a:rPr lang="en-IN" sz="2000" dirty="0" smtClean="0">
                <a:latin typeface="Arial" panose="020B0604020202020204" pitchFamily="34" charset="0"/>
                <a:cs typeface="Arial" panose="020B0604020202020204" pitchFamily="34" charset="0"/>
              </a:rPr>
              <a:t>Contracts </a:t>
            </a:r>
            <a:r>
              <a:rPr lang="en-IN" sz="2000" dirty="0">
                <a:latin typeface="Arial" panose="020B0604020202020204" pitchFamily="34" charset="0"/>
                <a:cs typeface="Arial" panose="020B0604020202020204" pitchFamily="34" charset="0"/>
              </a:rPr>
              <a:t>in restraint of marriage (Section 26)</a:t>
            </a:r>
          </a:p>
          <a:p>
            <a:pPr lvl="1">
              <a:lnSpc>
                <a:spcPct val="110000"/>
              </a:lnSpc>
              <a:spcBef>
                <a:spcPts val="1200"/>
              </a:spcBef>
              <a:spcAft>
                <a:spcPts val="600"/>
              </a:spcAft>
              <a:buClrTx/>
            </a:pPr>
            <a:r>
              <a:rPr lang="en-IN" sz="2000" dirty="0" smtClean="0">
                <a:latin typeface="Arial" panose="020B0604020202020204" pitchFamily="34" charset="0"/>
                <a:cs typeface="Arial" panose="020B0604020202020204" pitchFamily="34" charset="0"/>
              </a:rPr>
              <a:t>Contracts </a:t>
            </a:r>
            <a:r>
              <a:rPr lang="en-IN" sz="2000" dirty="0">
                <a:latin typeface="Arial" panose="020B0604020202020204" pitchFamily="34" charset="0"/>
                <a:cs typeface="Arial" panose="020B0604020202020204" pitchFamily="34" charset="0"/>
              </a:rPr>
              <a:t>in restraint of trade (Section 27). </a:t>
            </a:r>
          </a:p>
          <a:p>
            <a:pPr>
              <a:lnSpc>
                <a:spcPct val="110000"/>
              </a:lnSpc>
              <a:spcBef>
                <a:spcPts val="1200"/>
              </a:spcBef>
              <a:spcAft>
                <a:spcPts val="600"/>
              </a:spcAft>
            </a:pPr>
            <a:endParaRPr lang="en-IN" sz="2000" dirty="0" smtClean="0">
              <a:latin typeface="Arial" panose="020B0604020202020204" pitchFamily="34" charset="0"/>
              <a:cs typeface="Arial" panose="020B0604020202020204" pitchFamily="34" charset="0"/>
            </a:endParaRP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29</a:t>
            </a:fld>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74492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740664"/>
          </a:xfrm>
        </p:spPr>
        <p:txBody>
          <a:bodyPr>
            <a:normAutofit/>
          </a:bodyPr>
          <a:lstStyle/>
          <a:p>
            <a:r>
              <a:rPr lang="en-US" sz="3600" b="1" dirty="0" smtClean="0">
                <a:latin typeface="Arial" pitchFamily="34" charset="0"/>
                <a:cs typeface="Arial" pitchFamily="34" charset="0"/>
              </a:rPr>
              <a:t>Overview</a:t>
            </a:r>
            <a:endParaRPr lang="en-US" sz="3600" b="1" dirty="0">
              <a:latin typeface="Arial" pitchFamily="34" charset="0"/>
              <a:cs typeface="Arial" pitchFamily="34" charset="0"/>
            </a:endParaRPr>
          </a:p>
        </p:txBody>
      </p:sp>
      <p:sp>
        <p:nvSpPr>
          <p:cNvPr id="3" name="Content Placeholder 2"/>
          <p:cNvSpPr>
            <a:spLocks noGrp="1"/>
          </p:cNvSpPr>
          <p:nvPr>
            <p:ph type="body" idx="1"/>
          </p:nvPr>
        </p:nvSpPr>
        <p:spPr>
          <a:xfrm>
            <a:off x="530352" y="2362200"/>
            <a:ext cx="7772400" cy="4114800"/>
          </a:xfrm>
        </p:spPr>
        <p:txBody>
          <a:bodyPr>
            <a:normAutofit/>
          </a:bodyPr>
          <a:lstStyle/>
          <a:p>
            <a:pPr marL="514350" indent="-514350">
              <a:lnSpc>
                <a:spcPct val="120000"/>
              </a:lnSpc>
              <a:spcBef>
                <a:spcPts val="1200"/>
              </a:spcBef>
              <a:spcAft>
                <a:spcPts val="600"/>
              </a:spcAft>
              <a:buFont typeface="+mj-lt"/>
              <a:buAutoNum type="alphaUcPeriod"/>
            </a:pPr>
            <a:r>
              <a:rPr lang="en-US" sz="2400" dirty="0" smtClean="0">
                <a:latin typeface="Arial" pitchFamily="34" charset="0"/>
                <a:cs typeface="Arial" pitchFamily="34" charset="0"/>
              </a:rPr>
              <a:t>Types of Restrictive Clauses</a:t>
            </a:r>
          </a:p>
          <a:p>
            <a:pPr marL="514350" indent="-514350">
              <a:lnSpc>
                <a:spcPct val="120000"/>
              </a:lnSpc>
              <a:spcBef>
                <a:spcPts val="1200"/>
              </a:spcBef>
              <a:spcAft>
                <a:spcPts val="600"/>
              </a:spcAft>
              <a:buFont typeface="+mj-lt"/>
              <a:buAutoNum type="alphaUcPeriod"/>
            </a:pPr>
            <a:r>
              <a:rPr lang="en-US" sz="2400" dirty="0" smtClean="0">
                <a:latin typeface="Arial" pitchFamily="34" charset="0"/>
                <a:cs typeface="Arial" pitchFamily="34" charset="0"/>
              </a:rPr>
              <a:t>Garden Leave Clauses</a:t>
            </a:r>
          </a:p>
          <a:p>
            <a:pPr marL="514350" indent="-514350">
              <a:lnSpc>
                <a:spcPct val="120000"/>
              </a:lnSpc>
              <a:spcBef>
                <a:spcPts val="1200"/>
              </a:spcBef>
              <a:spcAft>
                <a:spcPts val="600"/>
              </a:spcAft>
              <a:buFont typeface="+mj-lt"/>
              <a:buAutoNum type="alphaUcPeriod"/>
            </a:pPr>
            <a:r>
              <a:rPr lang="en-US" sz="2400" dirty="0" smtClean="0">
                <a:latin typeface="Arial" pitchFamily="34" charset="0"/>
                <a:cs typeface="Arial" pitchFamily="34" charset="0"/>
              </a:rPr>
              <a:t>Relevant Laws</a:t>
            </a:r>
          </a:p>
          <a:p>
            <a:pPr marL="514350" indent="-514350">
              <a:lnSpc>
                <a:spcPct val="120000"/>
              </a:lnSpc>
              <a:spcBef>
                <a:spcPts val="1200"/>
              </a:spcBef>
              <a:spcAft>
                <a:spcPts val="600"/>
              </a:spcAft>
              <a:buFont typeface="+mj-lt"/>
              <a:buAutoNum type="alphaUcPeriod"/>
            </a:pPr>
            <a:r>
              <a:rPr lang="en-US" sz="2400" dirty="0" smtClean="0">
                <a:latin typeface="Arial" pitchFamily="34" charset="0"/>
                <a:cs typeface="Arial" pitchFamily="34" charset="0"/>
              </a:rPr>
              <a:t>Relevant Case Law</a:t>
            </a:r>
          </a:p>
          <a:p>
            <a:pPr marL="514350" indent="-514350">
              <a:lnSpc>
                <a:spcPct val="120000"/>
              </a:lnSpc>
              <a:spcBef>
                <a:spcPts val="1200"/>
              </a:spcBef>
              <a:spcAft>
                <a:spcPts val="600"/>
              </a:spcAft>
              <a:buFont typeface="+mj-lt"/>
              <a:buAutoNum type="alphaUcPeriod"/>
            </a:pPr>
            <a:r>
              <a:rPr lang="en-US" sz="2400" dirty="0" smtClean="0">
                <a:latin typeface="Arial" pitchFamily="34" charset="0"/>
                <a:cs typeface="Arial" pitchFamily="34" charset="0"/>
              </a:rPr>
              <a:t>Summary of Legal Position</a:t>
            </a:r>
          </a:p>
          <a:p>
            <a:pPr marL="514350" indent="-514350">
              <a:spcBef>
                <a:spcPts val="600"/>
              </a:spcBef>
              <a:spcAft>
                <a:spcPts val="600"/>
              </a:spcAft>
              <a:buFont typeface="+mj-lt"/>
              <a:buAutoNum type="alphaUcPeriod"/>
            </a:pPr>
            <a:endParaRPr lang="en-US" dirty="0" smtClean="0">
              <a:latin typeface="Arial" pitchFamily="34" charset="0"/>
              <a:cs typeface="Arial" pitchFamily="34" charset="0"/>
            </a:endParaRPr>
          </a:p>
          <a:p>
            <a:pPr marL="514350" indent="-514350">
              <a:spcBef>
                <a:spcPts val="600"/>
              </a:spcBef>
              <a:spcAft>
                <a:spcPts val="600"/>
              </a:spcAft>
              <a:buFont typeface="+mj-lt"/>
              <a:buAutoNum type="alphaUcPeriod"/>
            </a:pPr>
            <a:endParaRPr lang="en-US" dirty="0" smtClean="0">
              <a:latin typeface="Arial" pitchFamily="34" charset="0"/>
              <a:cs typeface="Arial" pitchFamily="34" charset="0"/>
            </a:endParaRPr>
          </a:p>
          <a:p>
            <a:pPr marL="514350" indent="-514350">
              <a:spcBef>
                <a:spcPts val="600"/>
              </a:spcBef>
              <a:spcAft>
                <a:spcPts val="600"/>
              </a:spcAft>
              <a:buFont typeface="+mj-lt"/>
              <a:buAutoNum type="alphaUcPeriod"/>
            </a:pP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July 2017</a:t>
            </a:r>
            <a:endParaRPr lang="en-US"/>
          </a:p>
        </p:txBody>
      </p:sp>
      <p:sp>
        <p:nvSpPr>
          <p:cNvPr id="5" name="Footer Placeholder 4"/>
          <p:cNvSpPr>
            <a:spLocks noGrp="1"/>
          </p:cNvSpPr>
          <p:nvPr>
            <p:ph type="ftr" sz="quarter" idx="11"/>
          </p:nvPr>
        </p:nvSpPr>
        <p:spPr/>
        <p:txBody>
          <a:bodyPr/>
          <a:lstStyle/>
          <a:p>
            <a:r>
              <a:rPr lang="en-US" smtClean="0"/>
              <a:t>www.indialegalhelp.com</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3</a:t>
            </a:fld>
            <a:endParaRPr lang="en-US"/>
          </a:p>
        </p:txBody>
      </p:sp>
    </p:spTree>
    <p:extLst>
      <p:ext uri="{BB962C8B-B14F-4D97-AF65-F5344CB8AC3E}">
        <p14:creationId xmlns="" xmlns:p14="http://schemas.microsoft.com/office/powerpoint/2010/main" val="2538825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0288"/>
          </a:xfrm>
        </p:spPr>
        <p:txBody>
          <a:bodyPr/>
          <a:lstStyle/>
          <a:p>
            <a:r>
              <a:rPr lang="en-US" sz="2800" b="1" dirty="0" smtClean="0">
                <a:latin typeface="Arial" pitchFamily="34" charset="0"/>
                <a:cs typeface="Arial" pitchFamily="34" charset="0"/>
              </a:rPr>
              <a:t>C1.</a:t>
            </a:r>
            <a:r>
              <a:rPr lang="en-US" sz="2800" b="1" dirty="0">
                <a:latin typeface="Arial" pitchFamily="34" charset="0"/>
                <a:cs typeface="Arial" pitchFamily="34" charset="0"/>
              </a:rPr>
              <a:t>	</a:t>
            </a:r>
            <a:r>
              <a:rPr lang="en-US" sz="2800" b="1" dirty="0" smtClean="0">
                <a:latin typeface="Arial" pitchFamily="34" charset="0"/>
                <a:cs typeface="Arial" pitchFamily="34" charset="0"/>
              </a:rPr>
              <a:t>Indian Contract Act, 1872 </a:t>
            </a:r>
            <a:r>
              <a:rPr lang="en-US" sz="1800" b="1" dirty="0" smtClean="0">
                <a:latin typeface="Arial" pitchFamily="34" charset="0"/>
                <a:cs typeface="Arial" pitchFamily="34" charset="0"/>
              </a:rPr>
              <a:t>(Continued)</a:t>
            </a:r>
            <a:endParaRPr lang="en-US" sz="14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marL="0" indent="0">
              <a:lnSpc>
                <a:spcPct val="110000"/>
              </a:lnSpc>
              <a:spcBef>
                <a:spcPts val="1200"/>
              </a:spcBef>
              <a:spcAft>
                <a:spcPts val="600"/>
              </a:spcAft>
              <a:buNone/>
            </a:pPr>
            <a:r>
              <a:rPr lang="en-IN" sz="2000" b="1" u="sng" dirty="0" smtClean="0">
                <a:latin typeface="Arial" panose="020B0604020202020204" pitchFamily="34" charset="0"/>
                <a:cs typeface="Arial" panose="020B0604020202020204" pitchFamily="34" charset="0"/>
              </a:rPr>
              <a:t>Restraint of marriage</a:t>
            </a:r>
          </a:p>
          <a:p>
            <a:pPr>
              <a:lnSpc>
                <a:spcPct val="110000"/>
              </a:lnSpc>
              <a:spcBef>
                <a:spcPts val="1200"/>
              </a:spcBef>
              <a:spcAft>
                <a:spcPts val="600"/>
              </a:spcAft>
            </a:pPr>
            <a:r>
              <a:rPr lang="en-IN" sz="2000" dirty="0">
                <a:latin typeface="Arial" panose="020B0604020202020204" pitchFamily="34" charset="0"/>
                <a:cs typeface="Arial" panose="020B0604020202020204" pitchFamily="34" charset="0"/>
              </a:rPr>
              <a:t>Any employment </a:t>
            </a:r>
            <a:r>
              <a:rPr lang="en-IN" sz="2000" dirty="0" smtClean="0">
                <a:latin typeface="Arial" panose="020B0604020202020204" pitchFamily="34" charset="0"/>
                <a:cs typeface="Arial" panose="020B0604020202020204" pitchFamily="34" charset="0"/>
              </a:rPr>
              <a:t>contract </a:t>
            </a:r>
            <a:r>
              <a:rPr lang="en-IN" sz="2000" dirty="0">
                <a:latin typeface="Arial" panose="020B0604020202020204" pitchFamily="34" charset="0"/>
                <a:cs typeface="Arial" panose="020B0604020202020204" pitchFamily="34" charset="0"/>
              </a:rPr>
              <a:t>that restrict the employee from marrying are </a:t>
            </a:r>
            <a:r>
              <a:rPr lang="en-IN" sz="2000" dirty="0" smtClean="0">
                <a:latin typeface="Arial" panose="020B0604020202020204" pitchFamily="34" charset="0"/>
                <a:cs typeface="Arial" panose="020B0604020202020204" pitchFamily="34" charset="0"/>
              </a:rPr>
              <a:t>void.</a:t>
            </a:r>
          </a:p>
          <a:p>
            <a:pPr>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Example : A</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film producer may want leading heroine of his film to not marry till the film is released. Enforceability of such contracts is doubtful</a:t>
            </a:r>
            <a:r>
              <a:rPr lang="en-US" sz="2000" dirty="0" smtClean="0">
                <a:latin typeface="Arial" panose="020B0604020202020204" pitchFamily="34" charset="0"/>
                <a:cs typeface="Arial" panose="020B0604020202020204" pitchFamily="34" charset="0"/>
              </a:rPr>
              <a:t>.</a:t>
            </a:r>
          </a:p>
          <a:p>
            <a:pPr marL="0" indent="0">
              <a:lnSpc>
                <a:spcPct val="110000"/>
              </a:lnSpc>
              <a:spcBef>
                <a:spcPts val="1200"/>
              </a:spcBef>
              <a:spcAft>
                <a:spcPts val="600"/>
              </a:spcAft>
              <a:buNone/>
            </a:pPr>
            <a:r>
              <a:rPr lang="en-US" sz="2000" b="1" u="sng" dirty="0">
                <a:latin typeface="Arial" panose="020B0604020202020204" pitchFamily="34" charset="0"/>
                <a:cs typeface="Arial" panose="020B0604020202020204" pitchFamily="34" charset="0"/>
              </a:rPr>
              <a:t>Restraint of </a:t>
            </a:r>
            <a:r>
              <a:rPr lang="en-US" sz="2000" b="1" u="sng" dirty="0" smtClean="0">
                <a:latin typeface="Arial" panose="020B0604020202020204" pitchFamily="34" charset="0"/>
                <a:cs typeface="Arial" panose="020B0604020202020204" pitchFamily="34" charset="0"/>
              </a:rPr>
              <a:t>Trade </a:t>
            </a:r>
            <a:endParaRPr lang="en-US" sz="2000" b="1" u="sng" dirty="0">
              <a:latin typeface="Arial" panose="020B0604020202020204" pitchFamily="34" charset="0"/>
              <a:cs typeface="Arial" panose="020B0604020202020204" pitchFamily="34" charset="0"/>
            </a:endParaRPr>
          </a:p>
          <a:p>
            <a:pPr algn="just">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Restrictions </a:t>
            </a:r>
            <a:r>
              <a:rPr lang="en-IN" sz="2000" dirty="0">
                <a:latin typeface="Arial" panose="020B0604020202020204" pitchFamily="34" charset="0"/>
                <a:cs typeface="Arial" panose="020B0604020202020204" pitchFamily="34" charset="0"/>
              </a:rPr>
              <a:t>imposed on an employee during the period of employment are valid, while restrictions imposed after termination of employment are </a:t>
            </a:r>
            <a:r>
              <a:rPr lang="en-IN" sz="2000" dirty="0" smtClean="0">
                <a:latin typeface="Arial" panose="020B0604020202020204" pitchFamily="34" charset="0"/>
                <a:cs typeface="Arial" panose="020B0604020202020204" pitchFamily="34" charset="0"/>
              </a:rPr>
              <a:t>void.</a:t>
            </a:r>
            <a:endParaRPr lang="en-US" sz="2000" dirty="0" smtClean="0">
              <a:latin typeface="Arial" panose="020B0604020202020204" pitchFamily="34" charset="0"/>
              <a:cs typeface="Arial" panose="020B0604020202020204" pitchFamily="34" charset="0"/>
            </a:endParaRPr>
          </a:p>
          <a:p>
            <a:pPr>
              <a:lnSpc>
                <a:spcPct val="110000"/>
              </a:lnSpc>
              <a:spcBef>
                <a:spcPts val="1200"/>
              </a:spcBef>
              <a:spcAft>
                <a:spcPts val="600"/>
              </a:spcAft>
            </a:pPr>
            <a:endParaRPr lang="en-US" sz="2000" dirty="0">
              <a:latin typeface="Arial" panose="020B0604020202020204" pitchFamily="34" charset="0"/>
              <a:cs typeface="Arial" panose="020B0604020202020204" pitchFamily="34" charset="0"/>
            </a:endParaRPr>
          </a:p>
          <a:p>
            <a:pPr>
              <a:lnSpc>
                <a:spcPct val="110000"/>
              </a:lnSpc>
              <a:spcBef>
                <a:spcPts val="1200"/>
              </a:spcBef>
              <a:spcAft>
                <a:spcPts val="600"/>
              </a:spcAft>
            </a:pPr>
            <a:endParaRPr lang="en-IN" sz="2000" dirty="0">
              <a:latin typeface="Arial" panose="020B0604020202020204" pitchFamily="34" charset="0"/>
              <a:cs typeface="Arial" panose="020B0604020202020204" pitchFamily="34" charset="0"/>
            </a:endParaRPr>
          </a:p>
          <a:p>
            <a:pPr>
              <a:lnSpc>
                <a:spcPct val="110000"/>
              </a:lnSpc>
              <a:spcBef>
                <a:spcPts val="1200"/>
              </a:spcBef>
              <a:spcAft>
                <a:spcPts val="600"/>
              </a:spcAft>
            </a:pPr>
            <a:endParaRPr lang="en-IN" sz="2000" dirty="0" smtClean="0">
              <a:latin typeface="Arial" panose="020B0604020202020204" pitchFamily="34" charset="0"/>
              <a:cs typeface="Arial" panose="020B0604020202020204" pitchFamily="34" charset="0"/>
            </a:endParaRPr>
          </a:p>
          <a:p>
            <a:pPr>
              <a:lnSpc>
                <a:spcPct val="110000"/>
              </a:lnSpc>
              <a:spcBef>
                <a:spcPts val="1200"/>
              </a:spcBef>
              <a:spcAft>
                <a:spcPts val="600"/>
              </a:spcAft>
            </a:pPr>
            <a:endParaRPr lang="en-IN" sz="2000" dirty="0" smtClean="0">
              <a:latin typeface="Arial" panose="020B0604020202020204" pitchFamily="34" charset="0"/>
              <a:cs typeface="Arial" panose="020B0604020202020204" pitchFamily="34" charset="0"/>
            </a:endParaRPr>
          </a:p>
        </p:txBody>
      </p:sp>
      <p:sp>
        <p:nvSpPr>
          <p:cNvPr id="10" name="Date Placeholder 9"/>
          <p:cNvSpPr>
            <a:spLocks noGrp="1"/>
          </p:cNvSpPr>
          <p:nvPr>
            <p:ph type="dt" sz="half" idx="10"/>
          </p:nvPr>
        </p:nvSpPr>
        <p:spPr/>
        <p:txBody>
          <a:bodyPr/>
          <a:lstStyle/>
          <a:p>
            <a:r>
              <a:rPr lang="en-US" dirty="0" smtClean="0"/>
              <a:t>July 2017</a:t>
            </a:r>
            <a:endParaRPr lang="en-US" dirty="0"/>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30</a:t>
            </a:fld>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626493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0288"/>
          </a:xfrm>
        </p:spPr>
        <p:txBody>
          <a:bodyPr/>
          <a:lstStyle/>
          <a:p>
            <a:r>
              <a:rPr lang="en-US" sz="2800" b="1" dirty="0" smtClean="0">
                <a:latin typeface="Arial" pitchFamily="34" charset="0"/>
                <a:cs typeface="Arial" pitchFamily="34" charset="0"/>
              </a:rPr>
              <a:t>C2.</a:t>
            </a:r>
            <a:r>
              <a:rPr lang="en-US" sz="2800" b="1" dirty="0">
                <a:latin typeface="Arial" pitchFamily="34" charset="0"/>
                <a:cs typeface="Arial" pitchFamily="34" charset="0"/>
              </a:rPr>
              <a:t>	</a:t>
            </a:r>
            <a:r>
              <a:rPr lang="en-US" sz="2800" b="1" dirty="0" smtClean="0">
                <a:latin typeface="Arial" pitchFamily="34" charset="0"/>
                <a:cs typeface="Arial" pitchFamily="34" charset="0"/>
              </a:rPr>
              <a:t>Constitution of India</a:t>
            </a:r>
            <a:endParaRPr lang="en-US" sz="14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lnSpc>
                <a:spcPct val="110000"/>
              </a:lnSpc>
              <a:spcBef>
                <a:spcPts val="1200"/>
              </a:spcBef>
              <a:spcAft>
                <a:spcPts val="600"/>
              </a:spcAft>
            </a:pPr>
            <a:r>
              <a:rPr lang="en-IN" sz="2000" dirty="0">
                <a:latin typeface="Arial" panose="020B0604020202020204" pitchFamily="34" charset="0"/>
                <a:cs typeface="Arial" panose="020B0604020202020204" pitchFamily="34" charset="0"/>
              </a:rPr>
              <a:t>Article 19 (1)(g) </a:t>
            </a:r>
            <a:r>
              <a:rPr lang="en-IN" sz="2000" dirty="0" smtClean="0">
                <a:latin typeface="Arial" panose="020B0604020202020204" pitchFamily="34" charset="0"/>
                <a:cs typeface="Arial" panose="020B0604020202020204" pitchFamily="34" charset="0"/>
              </a:rPr>
              <a:t>guarantees </a:t>
            </a:r>
            <a:r>
              <a:rPr lang="en-IN" sz="2000" dirty="0">
                <a:latin typeface="Arial" panose="020B0604020202020204" pitchFamily="34" charset="0"/>
                <a:cs typeface="Arial" panose="020B0604020202020204" pitchFamily="34" charset="0"/>
              </a:rPr>
              <a:t>all citizens the right to practice any profession or occupation or trade or business of their </a:t>
            </a:r>
            <a:r>
              <a:rPr lang="en-IN" sz="2000" dirty="0" smtClean="0">
                <a:latin typeface="Arial" panose="020B0604020202020204" pitchFamily="34" charset="0"/>
                <a:cs typeface="Arial" panose="020B0604020202020204" pitchFamily="34" charset="0"/>
              </a:rPr>
              <a:t>choice.</a:t>
            </a:r>
          </a:p>
          <a:p>
            <a:pPr algn="just">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However, this right is not unqualified</a:t>
            </a:r>
            <a:r>
              <a:rPr lang="en-IN" sz="2000" dirty="0">
                <a:latin typeface="Arial" panose="020B0604020202020204" pitchFamily="34" charset="0"/>
                <a:cs typeface="Arial" panose="020B0604020202020204" pitchFamily="34" charset="0"/>
              </a:rPr>
              <a:t>. </a:t>
            </a:r>
            <a:r>
              <a:rPr lang="en-IN" sz="2000" dirty="0" smtClean="0">
                <a:latin typeface="Arial" panose="020B0604020202020204" pitchFamily="34" charset="0"/>
                <a:cs typeface="Arial" panose="020B0604020202020204" pitchFamily="34" charset="0"/>
              </a:rPr>
              <a:t>Can </a:t>
            </a:r>
            <a:r>
              <a:rPr lang="en-IN" sz="2000" dirty="0">
                <a:latin typeface="Arial" panose="020B0604020202020204" pitchFamily="34" charset="0"/>
                <a:cs typeface="Arial" panose="020B0604020202020204" pitchFamily="34" charset="0"/>
              </a:rPr>
              <a:t>be restricted and regulated by the authority of law. </a:t>
            </a:r>
            <a:endParaRPr lang="en-IN" sz="2000" dirty="0" smtClean="0">
              <a:latin typeface="Arial" panose="020B0604020202020204" pitchFamily="34" charset="0"/>
              <a:cs typeface="Arial" panose="020B0604020202020204" pitchFamily="34" charset="0"/>
            </a:endParaRPr>
          </a:p>
          <a:p>
            <a:pPr algn="just">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Fundamental </a:t>
            </a:r>
            <a:r>
              <a:rPr lang="en-IN" sz="2000" dirty="0">
                <a:latin typeface="Arial" panose="020B0604020202020204" pitchFamily="34" charset="0"/>
                <a:cs typeface="Arial" panose="020B0604020202020204" pitchFamily="34" charset="0"/>
              </a:rPr>
              <a:t>rights are available only against the State </a:t>
            </a:r>
            <a:r>
              <a:rPr lang="en-IN" sz="2000" dirty="0" smtClean="0">
                <a:latin typeface="Arial" panose="020B0604020202020204" pitchFamily="34" charset="0"/>
                <a:cs typeface="Arial" panose="020B0604020202020204" pitchFamily="34" charset="0"/>
              </a:rPr>
              <a:t>i.e. </a:t>
            </a:r>
            <a:r>
              <a:rPr lang="en-IN" sz="2000" dirty="0">
                <a:latin typeface="Arial" panose="020B0604020202020204" pitchFamily="34" charset="0"/>
                <a:cs typeface="Arial" panose="020B0604020202020204" pitchFamily="34" charset="0"/>
              </a:rPr>
              <a:t>government or government </a:t>
            </a:r>
            <a:r>
              <a:rPr lang="en-IN" sz="2000" dirty="0" smtClean="0">
                <a:latin typeface="Arial" panose="020B0604020202020204" pitchFamily="34" charset="0"/>
                <a:cs typeface="Arial" panose="020B0604020202020204" pitchFamily="34" charset="0"/>
              </a:rPr>
              <a:t>undertakings.</a:t>
            </a:r>
          </a:p>
          <a:p>
            <a:pPr algn="just">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No </a:t>
            </a:r>
            <a:r>
              <a:rPr lang="en-IN" sz="2000" dirty="0">
                <a:latin typeface="Arial" panose="020B0604020202020204" pitchFamily="34" charset="0"/>
                <a:cs typeface="Arial" panose="020B0604020202020204" pitchFamily="34" charset="0"/>
              </a:rPr>
              <a:t>scope when the relationship is between a private employer and an individual </a:t>
            </a:r>
            <a:r>
              <a:rPr lang="en-IN" sz="2000" dirty="0" smtClean="0">
                <a:latin typeface="Arial" panose="020B0604020202020204" pitchFamily="34" charset="0"/>
                <a:cs typeface="Arial" panose="020B0604020202020204" pitchFamily="34" charset="0"/>
              </a:rPr>
              <a:t>employee.</a:t>
            </a:r>
            <a:endParaRPr lang="en-US" sz="2000" dirty="0">
              <a:latin typeface="Arial" panose="020B0604020202020204" pitchFamily="34" charset="0"/>
              <a:cs typeface="Arial" panose="020B0604020202020204" pitchFamily="34" charset="0"/>
            </a:endParaRPr>
          </a:p>
          <a:p>
            <a:pPr>
              <a:lnSpc>
                <a:spcPct val="110000"/>
              </a:lnSpc>
              <a:spcBef>
                <a:spcPts val="1200"/>
              </a:spcBef>
              <a:spcAft>
                <a:spcPts val="600"/>
              </a:spcAft>
            </a:pPr>
            <a:endParaRPr lang="en-IN" sz="2000" dirty="0">
              <a:latin typeface="Arial" panose="020B0604020202020204" pitchFamily="34" charset="0"/>
              <a:cs typeface="Arial" panose="020B0604020202020204" pitchFamily="34" charset="0"/>
            </a:endParaRPr>
          </a:p>
          <a:p>
            <a:pPr>
              <a:lnSpc>
                <a:spcPct val="110000"/>
              </a:lnSpc>
              <a:spcBef>
                <a:spcPts val="1200"/>
              </a:spcBef>
              <a:spcAft>
                <a:spcPts val="600"/>
              </a:spcAft>
            </a:pPr>
            <a:endParaRPr lang="en-IN" sz="2000" dirty="0" smtClean="0">
              <a:latin typeface="Arial" panose="020B0604020202020204" pitchFamily="34" charset="0"/>
              <a:cs typeface="Arial" panose="020B0604020202020204" pitchFamily="34" charset="0"/>
            </a:endParaRPr>
          </a:p>
          <a:p>
            <a:pPr>
              <a:lnSpc>
                <a:spcPct val="110000"/>
              </a:lnSpc>
              <a:spcBef>
                <a:spcPts val="1200"/>
              </a:spcBef>
              <a:spcAft>
                <a:spcPts val="600"/>
              </a:spcAft>
            </a:pPr>
            <a:endParaRPr lang="en-IN" sz="2000" dirty="0" smtClean="0">
              <a:latin typeface="Arial" panose="020B0604020202020204" pitchFamily="34" charset="0"/>
              <a:cs typeface="Arial" panose="020B0604020202020204" pitchFamily="34" charset="0"/>
            </a:endParaRPr>
          </a:p>
        </p:txBody>
      </p:sp>
      <p:sp>
        <p:nvSpPr>
          <p:cNvPr id="10" name="Date Placeholder 9"/>
          <p:cNvSpPr>
            <a:spLocks noGrp="1"/>
          </p:cNvSpPr>
          <p:nvPr>
            <p:ph type="dt" sz="half" idx="10"/>
          </p:nvPr>
        </p:nvSpPr>
        <p:spPr/>
        <p:txBody>
          <a:bodyPr/>
          <a:lstStyle/>
          <a:p>
            <a:r>
              <a:rPr lang="en-US" dirty="0" smtClean="0"/>
              <a:t>July 2017</a:t>
            </a:r>
            <a:endParaRPr lang="en-US" dirty="0"/>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31</a:t>
            </a:fld>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774223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80288"/>
          </a:xfrm>
        </p:spPr>
        <p:txBody>
          <a:bodyPr/>
          <a:lstStyle/>
          <a:p>
            <a:r>
              <a:rPr lang="en-US" sz="2800" b="1" dirty="0" smtClean="0">
                <a:latin typeface="Arial" pitchFamily="34" charset="0"/>
                <a:cs typeface="Arial" pitchFamily="34" charset="0"/>
              </a:rPr>
              <a:t>C3.</a:t>
            </a:r>
            <a:r>
              <a:rPr lang="en-US" sz="2800" b="1" dirty="0">
                <a:latin typeface="Arial" pitchFamily="34" charset="0"/>
                <a:cs typeface="Arial" pitchFamily="34" charset="0"/>
              </a:rPr>
              <a:t>	</a:t>
            </a:r>
            <a:r>
              <a:rPr lang="en-US" sz="2800" b="1" dirty="0" smtClean="0">
                <a:latin typeface="Arial" pitchFamily="34" charset="0"/>
                <a:cs typeface="Arial" pitchFamily="34" charset="0"/>
              </a:rPr>
              <a:t>The Competition Act, 2002</a:t>
            </a:r>
            <a:endParaRPr lang="en-US" sz="14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lnSpc>
                <a:spcPct val="110000"/>
              </a:lnSpc>
              <a:spcBef>
                <a:spcPts val="1200"/>
              </a:spcBef>
              <a:spcAft>
                <a:spcPts val="600"/>
              </a:spcAft>
            </a:pPr>
            <a:r>
              <a:rPr lang="en-IN" sz="2000" dirty="0">
                <a:latin typeface="Arial" panose="020B0604020202020204" pitchFamily="34" charset="0"/>
                <a:cs typeface="Arial" panose="020B0604020202020204" pitchFamily="34" charset="0"/>
              </a:rPr>
              <a:t>Common sense dictates that restrictive clauses in employment agreements restrict competition .</a:t>
            </a:r>
            <a:endParaRPr lang="en-IN" sz="2000" dirty="0" smtClean="0">
              <a:latin typeface="Arial" panose="020B0604020202020204" pitchFamily="34" charset="0"/>
              <a:cs typeface="Arial" panose="020B0604020202020204" pitchFamily="34" charset="0"/>
            </a:endParaRPr>
          </a:p>
          <a:p>
            <a:pPr algn="just">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However, Competition Commission of India opined that restrictive clauses in employment raise no competition issues</a:t>
            </a:r>
            <a:r>
              <a:rPr lang="en-IN" sz="1800" dirty="0" smtClean="0">
                <a:latin typeface="Arial" panose="020B0604020202020204" pitchFamily="34" charset="0"/>
                <a:cs typeface="Arial" panose="020B0604020202020204" pitchFamily="34" charset="0"/>
              </a:rPr>
              <a:t>. (Ref</a:t>
            </a:r>
            <a:r>
              <a:rPr lang="en-IN" sz="1800" dirty="0">
                <a:latin typeface="Arial" panose="020B0604020202020204" pitchFamily="34" charset="0"/>
                <a:cs typeface="Arial" panose="020B0604020202020204" pitchFamily="34" charset="0"/>
              </a:rPr>
              <a:t>. Larry Lee </a:t>
            </a:r>
            <a:r>
              <a:rPr lang="en-IN" sz="1800" dirty="0" err="1">
                <a:latin typeface="Arial" panose="020B0604020202020204" pitchFamily="34" charset="0"/>
                <a:cs typeface="Arial" panose="020B0604020202020204" pitchFamily="34" charset="0"/>
              </a:rPr>
              <a:t>Mccallister</a:t>
            </a:r>
            <a:r>
              <a:rPr lang="en-IN" sz="1800" dirty="0">
                <a:latin typeface="Arial" panose="020B0604020202020204" pitchFamily="34" charset="0"/>
                <a:cs typeface="Arial" panose="020B0604020202020204" pitchFamily="34" charset="0"/>
              </a:rPr>
              <a:t> Vs. Pangea3 Legal Database Systems (P.) Ltd.; </a:t>
            </a:r>
            <a:r>
              <a:rPr lang="en-IN" sz="1800" dirty="0" smtClean="0">
                <a:latin typeface="Arial" panose="020B0604020202020204" pitchFamily="34" charset="0"/>
                <a:cs typeface="Arial" panose="020B0604020202020204" pitchFamily="34" charset="0"/>
              </a:rPr>
              <a:t>Decided </a:t>
            </a:r>
            <a:r>
              <a:rPr lang="en-IN" sz="1800" dirty="0">
                <a:latin typeface="Arial" panose="020B0604020202020204" pitchFamily="34" charset="0"/>
                <a:cs typeface="Arial" panose="020B0604020202020204" pitchFamily="34" charset="0"/>
              </a:rPr>
              <a:t>on 6th November 2013, </a:t>
            </a:r>
            <a:r>
              <a:rPr lang="en-IN" sz="1800" dirty="0" smtClean="0">
                <a:latin typeface="Arial" panose="020B0604020202020204" pitchFamily="34" charset="0"/>
                <a:cs typeface="Arial" panose="020B0604020202020204" pitchFamily="34" charset="0"/>
              </a:rPr>
              <a:t>MANU/CO/0083/2013). </a:t>
            </a:r>
          </a:p>
          <a:p>
            <a:pPr algn="just">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Till </a:t>
            </a:r>
            <a:r>
              <a:rPr lang="en-IN" sz="2000" dirty="0">
                <a:latin typeface="Arial" panose="020B0604020202020204" pitchFamily="34" charset="0"/>
                <a:cs typeface="Arial" panose="020B0604020202020204" pitchFamily="34" charset="0"/>
              </a:rPr>
              <a:t>the Honourable Supreme Court rules otherwise, we must consider that Competition Act 2002 has no relevance to restrictive clauses in employment </a:t>
            </a:r>
            <a:r>
              <a:rPr lang="en-IN" sz="2000" dirty="0" smtClean="0">
                <a:latin typeface="Arial" panose="020B0604020202020204" pitchFamily="34" charset="0"/>
                <a:cs typeface="Arial" panose="020B0604020202020204" pitchFamily="34" charset="0"/>
              </a:rPr>
              <a:t>agreements.</a:t>
            </a:r>
          </a:p>
          <a:p>
            <a:pPr marL="0" indent="0" algn="just">
              <a:lnSpc>
                <a:spcPct val="110000"/>
              </a:lnSpc>
              <a:spcBef>
                <a:spcPts val="1200"/>
              </a:spcBef>
              <a:spcAft>
                <a:spcPts val="600"/>
              </a:spcAft>
              <a:buNone/>
            </a:pPr>
            <a:endParaRPr lang="en-US" sz="2000" dirty="0">
              <a:latin typeface="Arial" panose="020B0604020202020204" pitchFamily="34" charset="0"/>
              <a:cs typeface="Arial" panose="020B0604020202020204" pitchFamily="34" charset="0"/>
            </a:endParaRPr>
          </a:p>
          <a:p>
            <a:pPr>
              <a:lnSpc>
                <a:spcPct val="110000"/>
              </a:lnSpc>
              <a:spcBef>
                <a:spcPts val="1200"/>
              </a:spcBef>
              <a:spcAft>
                <a:spcPts val="600"/>
              </a:spcAft>
            </a:pPr>
            <a:endParaRPr lang="en-IN" sz="2000" dirty="0">
              <a:latin typeface="Arial" panose="020B0604020202020204" pitchFamily="34" charset="0"/>
              <a:cs typeface="Arial" panose="020B0604020202020204" pitchFamily="34" charset="0"/>
            </a:endParaRPr>
          </a:p>
          <a:p>
            <a:pPr>
              <a:lnSpc>
                <a:spcPct val="110000"/>
              </a:lnSpc>
              <a:spcBef>
                <a:spcPts val="1200"/>
              </a:spcBef>
              <a:spcAft>
                <a:spcPts val="600"/>
              </a:spcAft>
            </a:pPr>
            <a:endParaRPr lang="en-IN" sz="2000" dirty="0" smtClean="0">
              <a:latin typeface="Arial" panose="020B0604020202020204" pitchFamily="34" charset="0"/>
              <a:cs typeface="Arial" panose="020B0604020202020204" pitchFamily="34" charset="0"/>
            </a:endParaRPr>
          </a:p>
          <a:p>
            <a:pPr>
              <a:lnSpc>
                <a:spcPct val="110000"/>
              </a:lnSpc>
              <a:spcBef>
                <a:spcPts val="1200"/>
              </a:spcBef>
              <a:spcAft>
                <a:spcPts val="600"/>
              </a:spcAft>
            </a:pPr>
            <a:endParaRPr lang="en-IN" sz="2000" dirty="0" smtClean="0">
              <a:latin typeface="Arial" panose="020B0604020202020204" pitchFamily="34" charset="0"/>
              <a:cs typeface="Arial" panose="020B0604020202020204" pitchFamily="34" charset="0"/>
            </a:endParaRPr>
          </a:p>
        </p:txBody>
      </p:sp>
      <p:sp>
        <p:nvSpPr>
          <p:cNvPr id="10" name="Date Placeholder 9"/>
          <p:cNvSpPr>
            <a:spLocks noGrp="1"/>
          </p:cNvSpPr>
          <p:nvPr>
            <p:ph type="dt" sz="half" idx="10"/>
          </p:nvPr>
        </p:nvSpPr>
        <p:spPr/>
        <p:txBody>
          <a:bodyPr/>
          <a:lstStyle/>
          <a:p>
            <a:r>
              <a:rPr lang="en-US" dirty="0" smtClean="0"/>
              <a:t>July 2017</a:t>
            </a:r>
            <a:endParaRPr lang="en-US" dirty="0"/>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32</a:t>
            </a:fld>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587603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smtClean="0">
                <a:latin typeface="Arial" pitchFamily="34" charset="0"/>
                <a:cs typeface="Arial" pitchFamily="34" charset="0"/>
              </a:rPr>
              <a:t>D. Relevant Case Law</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8308848" cy="3619936"/>
          </a:xfrm>
        </p:spPr>
        <p:txBody>
          <a:bodyPr>
            <a:normAutofit/>
          </a:bodyPr>
          <a:lstStyle/>
          <a:p>
            <a:pPr>
              <a:spcBef>
                <a:spcPts val="1200"/>
              </a:spcBef>
              <a:spcAft>
                <a:spcPts val="1200"/>
              </a:spcAft>
              <a:tabLst>
                <a:tab pos="731520" algn="l"/>
              </a:tabLst>
            </a:pPr>
            <a:r>
              <a:rPr lang="en-US" sz="2000" dirty="0" smtClean="0">
                <a:latin typeface="Arial" pitchFamily="34" charset="0"/>
                <a:cs typeface="Arial" pitchFamily="34" charset="0"/>
              </a:rPr>
              <a:t>D1.	Post-termination restraints are void</a:t>
            </a:r>
          </a:p>
          <a:p>
            <a:pPr>
              <a:spcBef>
                <a:spcPts val="1200"/>
              </a:spcBef>
              <a:spcAft>
                <a:spcPts val="1200"/>
              </a:spcAft>
              <a:tabLst>
                <a:tab pos="731520" algn="l"/>
              </a:tabLst>
            </a:pPr>
            <a:r>
              <a:rPr lang="en-US" sz="2000" dirty="0" smtClean="0">
                <a:latin typeface="Arial" pitchFamily="34" charset="0"/>
                <a:cs typeface="Arial" pitchFamily="34" charset="0"/>
              </a:rPr>
              <a:t>D2.	</a:t>
            </a:r>
            <a:r>
              <a:rPr lang="en-IN" sz="2000" dirty="0">
                <a:latin typeface="Arial" pitchFamily="34" charset="0"/>
                <a:cs typeface="Arial" pitchFamily="34" charset="0"/>
              </a:rPr>
              <a:t>Restraint of Non-solicitation after </a:t>
            </a:r>
            <a:r>
              <a:rPr lang="en-IN" sz="2000" dirty="0" smtClean="0">
                <a:latin typeface="Arial" pitchFamily="34" charset="0"/>
                <a:cs typeface="Arial" pitchFamily="34" charset="0"/>
              </a:rPr>
              <a:t>End of Employment </a:t>
            </a:r>
            <a:r>
              <a:rPr lang="en-IN" sz="2000" dirty="0">
                <a:latin typeface="Arial" pitchFamily="34" charset="0"/>
                <a:cs typeface="Arial" pitchFamily="34" charset="0"/>
              </a:rPr>
              <a:t>Allowed </a:t>
            </a:r>
            <a:endParaRPr lang="en-US" sz="2000" dirty="0" smtClean="0">
              <a:latin typeface="Arial" pitchFamily="34" charset="0"/>
              <a:cs typeface="Arial" pitchFamily="34" charset="0"/>
            </a:endParaRPr>
          </a:p>
          <a:p>
            <a:pPr>
              <a:spcBef>
                <a:spcPts val="1200"/>
              </a:spcBef>
              <a:spcAft>
                <a:spcPts val="1200"/>
              </a:spcAft>
              <a:tabLst>
                <a:tab pos="731520" algn="l"/>
              </a:tabLst>
            </a:pPr>
            <a:r>
              <a:rPr lang="en-US" sz="2000" dirty="0" smtClean="0">
                <a:latin typeface="Arial" pitchFamily="34" charset="0"/>
                <a:cs typeface="Arial" pitchFamily="34" charset="0"/>
              </a:rPr>
              <a:t>D3.	</a:t>
            </a:r>
            <a:r>
              <a:rPr lang="en-US" sz="2000" dirty="0" smtClean="0">
                <a:latin typeface="Arial" pitchFamily="34" charset="0"/>
                <a:cs typeface="Arial" pitchFamily="34" charset="0"/>
              </a:rPr>
              <a:t>Post-contractual </a:t>
            </a:r>
            <a:r>
              <a:rPr lang="en-US" sz="2000" dirty="0">
                <a:latin typeface="Arial" pitchFamily="34" charset="0"/>
                <a:cs typeface="Arial" pitchFamily="34" charset="0"/>
              </a:rPr>
              <a:t>Restraints </a:t>
            </a:r>
            <a:r>
              <a:rPr lang="en-US" sz="2000" dirty="0" smtClean="0">
                <a:latin typeface="Arial" pitchFamily="34" charset="0"/>
                <a:cs typeface="Arial" pitchFamily="34" charset="0"/>
              </a:rPr>
              <a:t>Disallowed</a:t>
            </a:r>
          </a:p>
          <a:p>
            <a:pPr>
              <a:spcBef>
                <a:spcPts val="1200"/>
              </a:spcBef>
              <a:spcAft>
                <a:spcPts val="1200"/>
              </a:spcAft>
              <a:tabLst>
                <a:tab pos="731520" algn="l"/>
              </a:tabLst>
            </a:pPr>
            <a:r>
              <a:rPr lang="en-US" sz="2000" dirty="0" smtClean="0">
                <a:latin typeface="Arial" pitchFamily="34" charset="0"/>
                <a:cs typeface="Arial" pitchFamily="34" charset="0"/>
              </a:rPr>
              <a:t>D4.	</a:t>
            </a:r>
            <a:r>
              <a:rPr lang="en-IN" sz="2000" dirty="0">
                <a:latin typeface="Arial" pitchFamily="34" charset="0"/>
                <a:cs typeface="Arial" pitchFamily="34" charset="0"/>
              </a:rPr>
              <a:t>Unconscionable </a:t>
            </a:r>
            <a:r>
              <a:rPr lang="en-IN" sz="2000" dirty="0" smtClean="0">
                <a:latin typeface="Arial" pitchFamily="34" charset="0"/>
                <a:cs typeface="Arial" pitchFamily="34" charset="0"/>
              </a:rPr>
              <a:t>Terms</a:t>
            </a:r>
            <a:endParaRPr lang="en-IN" sz="2000" dirty="0" smtClean="0">
              <a:latin typeface="Arial" pitchFamily="34" charset="0"/>
              <a:cs typeface="Arial" pitchFamily="34" charset="0"/>
            </a:endParaRPr>
          </a:p>
          <a:p>
            <a:pPr>
              <a:spcBef>
                <a:spcPts val="1200"/>
              </a:spcBef>
              <a:spcAft>
                <a:spcPts val="1200"/>
              </a:spcAft>
              <a:tabLst>
                <a:tab pos="731520" algn="l"/>
              </a:tabLst>
            </a:pPr>
            <a:r>
              <a:rPr lang="en-IN" sz="2000" dirty="0" smtClean="0">
                <a:latin typeface="Arial" pitchFamily="34" charset="0"/>
                <a:cs typeface="Arial" pitchFamily="34" charset="0"/>
              </a:rPr>
              <a:t>D5.</a:t>
            </a:r>
            <a:r>
              <a:rPr lang="en-IN" sz="2000" dirty="0">
                <a:latin typeface="Arial" pitchFamily="34" charset="0"/>
                <a:cs typeface="Arial" pitchFamily="34" charset="0"/>
              </a:rPr>
              <a:t>	Payment on resignation - Unconscionable</a:t>
            </a:r>
            <a:endParaRPr lang="en-IN" sz="2000" dirty="0" smtClean="0">
              <a:latin typeface="Arial" pitchFamily="34" charset="0"/>
              <a:cs typeface="Arial" pitchFamily="34" charset="0"/>
            </a:endParaRPr>
          </a:p>
          <a:p>
            <a:pPr>
              <a:spcBef>
                <a:spcPts val="1200"/>
              </a:spcBef>
              <a:spcAft>
                <a:spcPts val="1200"/>
              </a:spcAft>
              <a:tabLst>
                <a:tab pos="731520" algn="l"/>
              </a:tabLst>
            </a:pPr>
            <a:r>
              <a:rPr lang="en-IN" sz="2000" dirty="0" smtClean="0">
                <a:latin typeface="Arial" pitchFamily="34" charset="0"/>
                <a:cs typeface="Arial" pitchFamily="34" charset="0"/>
              </a:rPr>
              <a:t>D6. </a:t>
            </a:r>
            <a:r>
              <a:rPr lang="en-IN" sz="2000" dirty="0">
                <a:latin typeface="Arial" pitchFamily="34" charset="0"/>
                <a:cs typeface="Arial" pitchFamily="34" charset="0"/>
              </a:rPr>
              <a:t>	Contractual Commitments to be </a:t>
            </a:r>
            <a:r>
              <a:rPr lang="en-IN" sz="2000" dirty="0" smtClean="0">
                <a:latin typeface="Arial" pitchFamily="34" charset="0"/>
                <a:cs typeface="Arial" pitchFamily="34" charset="0"/>
              </a:rPr>
              <a:t>adhered </a:t>
            </a:r>
            <a:endParaRPr lang="en-US" sz="1800" dirty="0"/>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33</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July 2017</a:t>
            </a:r>
            <a:endParaRPr lang="en-US" dirty="0"/>
          </a:p>
        </p:txBody>
      </p:sp>
    </p:spTree>
    <p:extLst>
      <p:ext uri="{BB962C8B-B14F-4D97-AF65-F5344CB8AC3E}">
        <p14:creationId xmlns="" xmlns:p14="http://schemas.microsoft.com/office/powerpoint/2010/main" val="112271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856488"/>
          </a:xfrm>
        </p:spPr>
        <p:txBody>
          <a:bodyPr>
            <a:normAutofit/>
          </a:bodyPr>
          <a:lstStyle/>
          <a:p>
            <a:r>
              <a:rPr lang="en-IN" sz="2800" b="1" dirty="0" smtClean="0">
                <a:latin typeface="Arial" pitchFamily="34" charset="0"/>
                <a:cs typeface="Arial" pitchFamily="34" charset="0"/>
              </a:rPr>
              <a:t>D1.	</a:t>
            </a:r>
            <a:r>
              <a:rPr lang="en-IN" sz="2800" b="1" dirty="0">
                <a:latin typeface="Arial" pitchFamily="34" charset="0"/>
                <a:cs typeface="Arial" pitchFamily="34" charset="0"/>
              </a:rPr>
              <a:t>Post-termination </a:t>
            </a:r>
            <a:r>
              <a:rPr lang="en-IN" sz="2800" b="1" dirty="0" smtClean="0">
                <a:latin typeface="Arial" pitchFamily="34" charset="0"/>
                <a:cs typeface="Arial" pitchFamily="34" charset="0"/>
              </a:rPr>
              <a:t>Restraints </a:t>
            </a:r>
            <a:r>
              <a:rPr lang="en-IN" sz="2800" b="1" dirty="0">
                <a:latin typeface="Arial" pitchFamily="34" charset="0"/>
                <a:cs typeface="Arial" pitchFamily="34" charset="0"/>
              </a:rPr>
              <a:t>are </a:t>
            </a:r>
            <a:r>
              <a:rPr lang="en-IN" sz="2800" b="1" dirty="0" smtClean="0">
                <a:latin typeface="Arial" pitchFamily="34" charset="0"/>
                <a:cs typeface="Arial" pitchFamily="34" charset="0"/>
              </a:rPr>
              <a:t>Void</a:t>
            </a:r>
            <a:endParaRPr lang="en-IN" sz="2800" b="1" dirty="0">
              <a:latin typeface="Arial" pitchFamily="34" charset="0"/>
              <a:cs typeface="Arial" pitchFamily="34" charset="0"/>
            </a:endParaRPr>
          </a:p>
        </p:txBody>
      </p:sp>
      <p:sp>
        <p:nvSpPr>
          <p:cNvPr id="7" name="Content Placeholder 6"/>
          <p:cNvSpPr>
            <a:spLocks noGrp="1"/>
          </p:cNvSpPr>
          <p:nvPr>
            <p:ph idx="1"/>
          </p:nvPr>
        </p:nvSpPr>
        <p:spPr>
          <a:xfrm>
            <a:off x="457200" y="1752600"/>
            <a:ext cx="8229600" cy="3886200"/>
          </a:xfrm>
        </p:spPr>
        <p:txBody>
          <a:bodyPr>
            <a:normAutofit/>
          </a:bodyPr>
          <a:lstStyle/>
          <a:p>
            <a:pPr>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Appointment </a:t>
            </a:r>
            <a:r>
              <a:rPr lang="en-IN" sz="2000" dirty="0">
                <a:latin typeface="Arial" panose="020B0604020202020204" pitchFamily="34" charset="0"/>
                <a:cs typeface="Arial" panose="020B0604020202020204" pitchFamily="34" charset="0"/>
              </a:rPr>
              <a:t>letter of an employee contained some conditions under which the employee agreed that during the course of employment, he would not be permitted to </a:t>
            </a:r>
            <a:r>
              <a:rPr lang="en-IN" sz="2000" dirty="0" smtClean="0">
                <a:latin typeface="Arial" panose="020B0604020202020204" pitchFamily="34" charset="0"/>
                <a:cs typeface="Arial" panose="020B0604020202020204" pitchFamily="34" charset="0"/>
              </a:rPr>
              <a:t>engage </a:t>
            </a:r>
            <a:r>
              <a:rPr lang="en-IN" sz="2000" dirty="0">
                <a:latin typeface="Arial" panose="020B0604020202020204" pitchFamily="34" charset="0"/>
                <a:cs typeface="Arial" panose="020B0604020202020204" pitchFamily="34" charset="0"/>
              </a:rPr>
              <a:t>himself in any part time job</a:t>
            </a:r>
            <a:r>
              <a:rPr lang="en-IN" sz="2000" dirty="0" smtClean="0">
                <a:latin typeface="Arial" panose="020B0604020202020204" pitchFamily="34" charset="0"/>
                <a:cs typeface="Arial" panose="020B0604020202020204" pitchFamily="34" charset="0"/>
              </a:rPr>
              <a:t>.</a:t>
            </a:r>
          </a:p>
          <a:p>
            <a:pPr>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Also, the </a:t>
            </a:r>
            <a:r>
              <a:rPr lang="en-IN" sz="2000" dirty="0">
                <a:latin typeface="Arial" panose="020B0604020202020204" pitchFamily="34" charset="0"/>
                <a:cs typeface="Arial" panose="020B0604020202020204" pitchFamily="34" charset="0"/>
              </a:rPr>
              <a:t>employee </a:t>
            </a:r>
            <a:r>
              <a:rPr lang="en-IN" sz="2000" dirty="0" smtClean="0">
                <a:latin typeface="Arial" panose="020B0604020202020204" pitchFamily="34" charset="0"/>
                <a:cs typeface="Arial" panose="020B0604020202020204" pitchFamily="34" charset="0"/>
              </a:rPr>
              <a:t>was not permitted </a:t>
            </a:r>
            <a:r>
              <a:rPr lang="en-IN" sz="2000" dirty="0">
                <a:latin typeface="Arial" panose="020B0604020202020204" pitchFamily="34" charset="0"/>
                <a:cs typeface="Arial" panose="020B0604020202020204" pitchFamily="34" charset="0"/>
              </a:rPr>
              <a:t>to join any firm of competitors or run a business of his own on similar lines, for a period of two years at the place of his last posting after he leaves the company </a:t>
            </a:r>
            <a:endParaRPr lang="en-IN" sz="2000" dirty="0" smtClean="0">
              <a:latin typeface="Arial" panose="020B0604020202020204" pitchFamily="34" charset="0"/>
              <a:cs typeface="Arial" panose="020B0604020202020204" pitchFamily="34" charset="0"/>
            </a:endParaRPr>
          </a:p>
          <a:p>
            <a:pPr>
              <a:lnSpc>
                <a:spcPct val="120000"/>
              </a:lnSpc>
              <a:spcBef>
                <a:spcPts val="1200"/>
              </a:spcBef>
              <a:spcAft>
                <a:spcPts val="600"/>
              </a:spcAft>
            </a:pPr>
            <a:r>
              <a:rPr lang="en-IN" sz="2000" dirty="0">
                <a:latin typeface="Arial" panose="020B0604020202020204" pitchFamily="34" charset="0"/>
                <a:cs typeface="Arial" panose="020B0604020202020204" pitchFamily="34" charset="0"/>
              </a:rPr>
              <a:t>In due course, the employee was </a:t>
            </a:r>
            <a:r>
              <a:rPr lang="en-IN" sz="2000" dirty="0" smtClean="0">
                <a:latin typeface="Arial" panose="020B0604020202020204" pitchFamily="34" charset="0"/>
                <a:cs typeface="Arial" panose="020B0604020202020204" pitchFamily="34" charset="0"/>
              </a:rPr>
              <a:t>terminated. </a:t>
            </a:r>
            <a:r>
              <a:rPr lang="en-IN" sz="2000" dirty="0">
                <a:latin typeface="Arial" panose="020B0604020202020204" pitchFamily="34" charset="0"/>
                <a:cs typeface="Arial" panose="020B0604020202020204" pitchFamily="34" charset="0"/>
              </a:rPr>
              <a:t>After termination, he started carrying on business of </a:t>
            </a:r>
            <a:r>
              <a:rPr lang="en-IN" sz="2000" dirty="0" smtClean="0">
                <a:latin typeface="Arial" panose="020B0604020202020204" pitchFamily="34" charset="0"/>
                <a:cs typeface="Arial" panose="020B0604020202020204" pitchFamily="34" charset="0"/>
              </a:rPr>
              <a:t>nature similar to that of his former employer.</a:t>
            </a:r>
            <a:endParaRPr lang="en-IN" sz="2000" dirty="0">
              <a:latin typeface="Arial" panose="020B0604020202020204" pitchFamily="34" charset="0"/>
              <a:cs typeface="Arial" panose="020B0604020202020204" pitchFamily="34" charset="0"/>
            </a:endParaRP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34</a:t>
            </a:fld>
            <a:endParaRPr lang="en-US" dirty="0">
              <a:latin typeface="Times New Roman" pitchFamily="18" charset="0"/>
              <a:cs typeface="Times New Roman" pitchFamily="18" charset="0"/>
            </a:endParaRPr>
          </a:p>
        </p:txBody>
      </p:sp>
      <p:sp>
        <p:nvSpPr>
          <p:cNvPr id="2" name="TextBox 1"/>
          <p:cNvSpPr txBox="1"/>
          <p:nvPr/>
        </p:nvSpPr>
        <p:spPr>
          <a:xfrm>
            <a:off x="609600" y="5867400"/>
            <a:ext cx="7924800" cy="584775"/>
          </a:xfrm>
          <a:prstGeom prst="rect">
            <a:avLst/>
          </a:prstGeom>
          <a:noFill/>
        </p:spPr>
        <p:txBody>
          <a:bodyPr wrap="square" rtlCol="0">
            <a:spAutoFit/>
          </a:bodyPr>
          <a:lstStyle/>
          <a:p>
            <a:r>
              <a:rPr lang="en-IN" sz="1600" dirty="0">
                <a:latin typeface="Arial" panose="020B0604020202020204" pitchFamily="34" charset="0"/>
                <a:cs typeface="Arial" panose="020B0604020202020204" pitchFamily="34" charset="0"/>
              </a:rPr>
              <a:t>Superintendence Company of India (P) Limited Vs. Sh. Krishan </a:t>
            </a:r>
            <a:r>
              <a:rPr lang="en-IN" sz="1600" dirty="0" err="1">
                <a:latin typeface="Arial" panose="020B0604020202020204" pitchFamily="34" charset="0"/>
                <a:cs typeface="Arial" panose="020B0604020202020204" pitchFamily="34" charset="0"/>
              </a:rPr>
              <a:t>Murgai</a:t>
            </a:r>
            <a:r>
              <a:rPr lang="en-IN" sz="1600" dirty="0">
                <a:latin typeface="Arial" panose="020B0604020202020204" pitchFamily="34" charset="0"/>
                <a:cs typeface="Arial" panose="020B0604020202020204" pitchFamily="34" charset="0"/>
              </a:rPr>
              <a:t>, Supreme Court, Decided on 21 March 1980 / 9 May 1980, MANU/SC/0457/1980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856488"/>
          </a:xfrm>
        </p:spPr>
        <p:txBody>
          <a:bodyPr>
            <a:normAutofit/>
          </a:bodyPr>
          <a:lstStyle/>
          <a:p>
            <a:r>
              <a:rPr lang="en-IN" sz="2800" b="1" dirty="0">
                <a:latin typeface="Arial" pitchFamily="34" charset="0"/>
                <a:cs typeface="Arial" pitchFamily="34" charset="0"/>
              </a:rPr>
              <a:t>D1.	Post-termination Restraints are Void </a:t>
            </a:r>
            <a:r>
              <a:rPr lang="en-IN" sz="1400" b="1" dirty="0" smtClean="0">
                <a:latin typeface="Arial" pitchFamily="34" charset="0"/>
                <a:cs typeface="Arial" pitchFamily="34" charset="0"/>
              </a:rPr>
              <a:t>(Continued)</a:t>
            </a:r>
            <a:endParaRPr lang="en-IN" sz="1800" b="1" dirty="0">
              <a:latin typeface="Arial" pitchFamily="34" charset="0"/>
              <a:cs typeface="Arial" pitchFamily="34" charset="0"/>
            </a:endParaRPr>
          </a:p>
        </p:txBody>
      </p:sp>
      <p:sp>
        <p:nvSpPr>
          <p:cNvPr id="7" name="Content Placeholder 6"/>
          <p:cNvSpPr>
            <a:spLocks noGrp="1"/>
          </p:cNvSpPr>
          <p:nvPr>
            <p:ph idx="1"/>
          </p:nvPr>
        </p:nvSpPr>
        <p:spPr>
          <a:xfrm>
            <a:off x="457200" y="1935480"/>
            <a:ext cx="8229600" cy="4541520"/>
          </a:xfrm>
        </p:spPr>
        <p:txBody>
          <a:bodyPr>
            <a:normAutofit/>
          </a:bodyPr>
          <a:lstStyle/>
          <a:p>
            <a:pPr>
              <a:lnSpc>
                <a:spcPct val="120000"/>
              </a:lnSpc>
              <a:spcBef>
                <a:spcPts val="1200"/>
              </a:spcBef>
              <a:spcAft>
                <a:spcPts val="600"/>
              </a:spcAft>
            </a:pPr>
            <a:r>
              <a:rPr lang="en-IN" sz="2000" dirty="0">
                <a:latin typeface="Arial" panose="020B0604020202020204" pitchFamily="34" charset="0"/>
                <a:cs typeface="Arial" panose="020B0604020202020204" pitchFamily="34" charset="0"/>
              </a:rPr>
              <a:t>The company brought a suit for a permanent injunction to restrain the employee from his post-termination activities</a:t>
            </a:r>
            <a:r>
              <a:rPr lang="en-IN" sz="2000" dirty="0" smtClean="0">
                <a:latin typeface="Arial" panose="020B0604020202020204" pitchFamily="34" charset="0"/>
                <a:cs typeface="Arial" panose="020B0604020202020204" pitchFamily="34" charset="0"/>
              </a:rPr>
              <a:t>.</a:t>
            </a:r>
          </a:p>
          <a:p>
            <a:pPr>
              <a:lnSpc>
                <a:spcPct val="120000"/>
              </a:lnSpc>
              <a:spcBef>
                <a:spcPts val="1200"/>
              </a:spcBef>
              <a:spcAft>
                <a:spcPts val="600"/>
              </a:spcAft>
            </a:pPr>
            <a:r>
              <a:rPr lang="en-IN" sz="2000" dirty="0">
                <a:latin typeface="Arial" panose="020B0604020202020204" pitchFamily="34" charset="0"/>
                <a:cs typeface="Arial" panose="020B0604020202020204" pitchFamily="34" charset="0"/>
              </a:rPr>
              <a:t>Honourable Supreme Court held that termination does not amount to leaving the company. The clause which was supposed to operate on the employee leaving the company will not operate if he is </a:t>
            </a:r>
            <a:r>
              <a:rPr lang="en-IN" sz="2000" dirty="0" smtClean="0">
                <a:latin typeface="Arial" panose="020B0604020202020204" pitchFamily="34" charset="0"/>
                <a:cs typeface="Arial" panose="020B0604020202020204" pitchFamily="34" charset="0"/>
              </a:rPr>
              <a:t>terminated.</a:t>
            </a:r>
          </a:p>
          <a:p>
            <a:pPr>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a:t>
            </a:r>
            <a:r>
              <a:rPr lang="en-IN" sz="2000" dirty="0">
                <a:latin typeface="Arial" panose="020B0604020202020204" pitchFamily="34" charset="0"/>
                <a:cs typeface="Arial" panose="020B0604020202020204" pitchFamily="34" charset="0"/>
              </a:rPr>
              <a:t>Honourable Supreme Court </a:t>
            </a:r>
            <a:r>
              <a:rPr lang="en-IN" sz="2000" dirty="0" smtClean="0">
                <a:latin typeface="Arial" panose="020B0604020202020204" pitchFamily="34" charset="0"/>
                <a:cs typeface="Arial" panose="020B0604020202020204" pitchFamily="34" charset="0"/>
              </a:rPr>
              <a:t>unequivocally </a:t>
            </a:r>
            <a:r>
              <a:rPr lang="en-IN" sz="2000" dirty="0">
                <a:latin typeface="Arial" panose="020B0604020202020204" pitchFamily="34" charset="0"/>
                <a:cs typeface="Arial" panose="020B0604020202020204" pitchFamily="34" charset="0"/>
              </a:rPr>
              <a:t>stated that “</a:t>
            </a:r>
            <a:r>
              <a:rPr lang="en-IN" sz="2000" u="sng" dirty="0">
                <a:solidFill>
                  <a:srgbClr val="FF0000"/>
                </a:solidFill>
                <a:latin typeface="Arial" panose="020B0604020202020204" pitchFamily="34" charset="0"/>
                <a:cs typeface="Arial" panose="020B0604020202020204" pitchFamily="34" charset="0"/>
              </a:rPr>
              <a:t>a service covenant extended beyond the termination of the service is void</a:t>
            </a:r>
            <a:r>
              <a:rPr lang="en-IN" sz="2000" dirty="0">
                <a:latin typeface="Arial" panose="020B0604020202020204" pitchFamily="34" charset="0"/>
                <a:cs typeface="Arial" panose="020B0604020202020204" pitchFamily="34" charset="0"/>
              </a:rPr>
              <a:t>”.</a:t>
            </a:r>
            <a:endParaRPr lang="en-IN" sz="2000" dirty="0" smtClean="0">
              <a:latin typeface="Arial" panose="020B0604020202020204" pitchFamily="34" charset="0"/>
              <a:cs typeface="Arial" panose="020B0604020202020204" pitchFamily="34" charset="0"/>
            </a:endParaRP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35</a:t>
            </a:fld>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530023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066800"/>
          </a:xfrm>
        </p:spPr>
        <p:txBody>
          <a:bodyPr>
            <a:normAutofit/>
          </a:bodyPr>
          <a:lstStyle/>
          <a:p>
            <a:pPr indent="-457200"/>
            <a:r>
              <a:rPr lang="en-IN" sz="2800" b="1" dirty="0" smtClean="0">
                <a:latin typeface="Arial" pitchFamily="34" charset="0"/>
                <a:cs typeface="Arial" pitchFamily="34" charset="0"/>
              </a:rPr>
              <a:t>D2.	Restraint of Non-solicitation after </a:t>
            </a:r>
            <a:br>
              <a:rPr lang="en-IN" sz="2800" b="1" dirty="0" smtClean="0">
                <a:latin typeface="Arial" pitchFamily="34" charset="0"/>
                <a:cs typeface="Arial" pitchFamily="34" charset="0"/>
              </a:rPr>
            </a:br>
            <a:r>
              <a:rPr lang="en-IN" sz="2800" b="1" dirty="0" smtClean="0">
                <a:latin typeface="Arial" pitchFamily="34" charset="0"/>
                <a:cs typeface="Arial" pitchFamily="34" charset="0"/>
              </a:rPr>
              <a:t>          </a:t>
            </a:r>
            <a:r>
              <a:rPr lang="en-IN" sz="2800" b="1" dirty="0" smtClean="0">
                <a:latin typeface="Arial" pitchFamily="34" charset="0"/>
                <a:cs typeface="Arial" pitchFamily="34" charset="0"/>
              </a:rPr>
              <a:t>End of Employment </a:t>
            </a:r>
            <a:r>
              <a:rPr lang="en-IN" sz="2800" b="1" dirty="0" smtClean="0">
                <a:latin typeface="Arial" pitchFamily="34" charset="0"/>
                <a:cs typeface="Arial" pitchFamily="34" charset="0"/>
              </a:rPr>
              <a:t>Allowed</a:t>
            </a:r>
            <a:endParaRPr lang="en-IN" sz="1600" b="1" dirty="0">
              <a:latin typeface="Arial" pitchFamily="34" charset="0"/>
              <a:cs typeface="Arial" pitchFamily="34" charset="0"/>
            </a:endParaRPr>
          </a:p>
        </p:txBody>
      </p:sp>
      <p:sp>
        <p:nvSpPr>
          <p:cNvPr id="7" name="Content Placeholder 6"/>
          <p:cNvSpPr>
            <a:spLocks noGrp="1"/>
          </p:cNvSpPr>
          <p:nvPr>
            <p:ph idx="1"/>
          </p:nvPr>
        </p:nvSpPr>
        <p:spPr>
          <a:xfrm>
            <a:off x="457200" y="1808018"/>
            <a:ext cx="8229600" cy="4114800"/>
          </a:xfrm>
        </p:spPr>
        <p:txBody>
          <a:bodyPr>
            <a:normAutofit fontScale="92500" lnSpcReduction="20000"/>
          </a:bodyPr>
          <a:lstStyle/>
          <a:p>
            <a:pPr>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a:t>
            </a:r>
            <a:r>
              <a:rPr lang="en-IN" sz="2000" dirty="0">
                <a:latin typeface="Arial" panose="020B0604020202020204" pitchFamily="34" charset="0"/>
                <a:cs typeface="Arial" panose="020B0604020202020204" pitchFamily="34" charset="0"/>
              </a:rPr>
              <a:t>employee signed an Obligation Agreement under which he agreed that for two years after </a:t>
            </a:r>
            <a:r>
              <a:rPr lang="en-IN" sz="2000" dirty="0" smtClean="0">
                <a:latin typeface="Arial" panose="020B0604020202020204" pitchFamily="34" charset="0"/>
                <a:cs typeface="Arial" panose="020B0604020202020204" pitchFamily="34" charset="0"/>
              </a:rPr>
              <a:t>ending </a:t>
            </a:r>
            <a:r>
              <a:rPr lang="en-IN" sz="2000" dirty="0">
                <a:latin typeface="Arial" panose="020B0604020202020204" pitchFamily="34" charset="0"/>
                <a:cs typeface="Arial" panose="020B0604020202020204" pitchFamily="34" charset="0"/>
              </a:rPr>
              <a:t>of employment – </a:t>
            </a:r>
            <a:endParaRPr lang="en-IN" sz="2000" dirty="0" smtClean="0">
              <a:latin typeface="Arial" panose="020B0604020202020204" pitchFamily="34" charset="0"/>
              <a:cs typeface="Arial" panose="020B0604020202020204" pitchFamily="34" charset="0"/>
            </a:endParaRPr>
          </a:p>
          <a:p>
            <a:pPr marL="813816" indent="-457200" defTabSz="540000">
              <a:lnSpc>
                <a:spcPct val="120000"/>
              </a:lnSpc>
              <a:spcBef>
                <a:spcPts val="600"/>
              </a:spcBef>
              <a:spcAft>
                <a:spcPts val="600"/>
              </a:spcAft>
              <a:buClrTx/>
              <a:buSzPct val="100000"/>
              <a:buFont typeface="+mj-lt"/>
              <a:buAutoNum type="alphaLcPeriod"/>
            </a:pPr>
            <a:r>
              <a:rPr lang="en-IN" sz="2100" dirty="0" smtClean="0">
                <a:latin typeface="Arial" panose="020B0604020202020204" pitchFamily="34" charset="0"/>
                <a:cs typeface="Arial" panose="020B0604020202020204" pitchFamily="34" charset="0"/>
              </a:rPr>
              <a:t>He would not compete directly or indirectly against the company and its group companies</a:t>
            </a:r>
          </a:p>
          <a:p>
            <a:pPr marL="817200" indent="-457200" defTabSz="540000">
              <a:lnSpc>
                <a:spcPct val="120000"/>
              </a:lnSpc>
              <a:spcBef>
                <a:spcPts val="600"/>
              </a:spcBef>
              <a:spcAft>
                <a:spcPts val="600"/>
              </a:spcAft>
              <a:buClrTx/>
              <a:buSzPct val="100000"/>
              <a:buFont typeface="+mj-lt"/>
              <a:buAutoNum type="alphaLcPeriod"/>
            </a:pPr>
            <a:r>
              <a:rPr lang="en-IN" sz="2000" dirty="0" smtClean="0">
                <a:latin typeface="Arial" panose="020B0604020202020204" pitchFamily="34" charset="0"/>
                <a:cs typeface="Arial" panose="020B0604020202020204" pitchFamily="34" charset="0"/>
              </a:rPr>
              <a:t>He </a:t>
            </a:r>
            <a:r>
              <a:rPr lang="en-IN" sz="2000" dirty="0">
                <a:latin typeface="Arial" panose="020B0604020202020204" pitchFamily="34" charset="0"/>
                <a:cs typeface="Arial" panose="020B0604020202020204" pitchFamily="34" charset="0"/>
              </a:rPr>
              <a:t>would not interfere with the relationship of the company with its customers, suppliers and </a:t>
            </a:r>
            <a:r>
              <a:rPr lang="en-IN" sz="2000" dirty="0" smtClean="0">
                <a:latin typeface="Arial" panose="020B0604020202020204" pitchFamily="34" charset="0"/>
                <a:cs typeface="Arial" panose="020B0604020202020204" pitchFamily="34" charset="0"/>
              </a:rPr>
              <a:t>employees</a:t>
            </a:r>
          </a:p>
          <a:p>
            <a:pPr marL="817200" indent="-457200" defTabSz="540000">
              <a:lnSpc>
                <a:spcPct val="120000"/>
              </a:lnSpc>
              <a:spcBef>
                <a:spcPts val="600"/>
              </a:spcBef>
              <a:spcAft>
                <a:spcPts val="600"/>
              </a:spcAft>
              <a:buClrTx/>
              <a:buSzPct val="100000"/>
              <a:buFont typeface="+mj-lt"/>
              <a:buAutoNum type="alphaLcPeriod"/>
            </a:pPr>
            <a:r>
              <a:rPr lang="en-IN" sz="2000" dirty="0" smtClean="0">
                <a:latin typeface="Arial" panose="020B0604020202020204" pitchFamily="34" charset="0"/>
                <a:cs typeface="Arial" panose="020B0604020202020204" pitchFamily="34" charset="0"/>
              </a:rPr>
              <a:t>He </a:t>
            </a:r>
            <a:r>
              <a:rPr lang="en-IN" sz="2000" dirty="0">
                <a:latin typeface="Arial" panose="020B0604020202020204" pitchFamily="34" charset="0"/>
                <a:cs typeface="Arial" panose="020B0604020202020204" pitchFamily="34" charset="0"/>
              </a:rPr>
              <a:t>would not disclose the confidential information to which he was privy as employee of company to any third </a:t>
            </a:r>
            <a:r>
              <a:rPr lang="en-IN" sz="2000" dirty="0" smtClean="0">
                <a:latin typeface="Arial" panose="020B0604020202020204" pitchFamily="34" charset="0"/>
                <a:cs typeface="Arial" panose="020B0604020202020204" pitchFamily="34" charset="0"/>
              </a:rPr>
              <a:t>party</a:t>
            </a:r>
          </a:p>
          <a:p>
            <a:pPr marL="817200" indent="-457200" defTabSz="540000">
              <a:lnSpc>
                <a:spcPct val="120000"/>
              </a:lnSpc>
              <a:spcBef>
                <a:spcPts val="600"/>
              </a:spcBef>
              <a:spcAft>
                <a:spcPts val="600"/>
              </a:spcAft>
              <a:buClrTx/>
              <a:buSzPct val="100000"/>
              <a:buFont typeface="+mj-lt"/>
              <a:buAutoNum type="alphaLcPeriod"/>
            </a:pPr>
            <a:r>
              <a:rPr lang="en-US" sz="2000" dirty="0">
                <a:latin typeface="Arial" panose="020B0604020202020204" pitchFamily="34" charset="0"/>
                <a:cs typeface="Arial" panose="020B0604020202020204" pitchFamily="34" charset="0"/>
              </a:rPr>
              <a:t>H</a:t>
            </a:r>
            <a:r>
              <a:rPr lang="en-US" sz="2000" dirty="0" smtClean="0">
                <a:latin typeface="Arial" panose="020B0604020202020204" pitchFamily="34" charset="0"/>
                <a:cs typeface="Arial" panose="020B0604020202020204" pitchFamily="34" charset="0"/>
              </a:rPr>
              <a:t>e </a:t>
            </a:r>
            <a:r>
              <a:rPr lang="en-US" sz="2000" dirty="0">
                <a:latin typeface="Arial" panose="020B0604020202020204" pitchFamily="34" charset="0"/>
                <a:cs typeface="Arial" panose="020B0604020202020204" pitchFamily="34" charset="0"/>
              </a:rPr>
              <a:t>would deliver back all properties of the company which were in his possession; and </a:t>
            </a:r>
          </a:p>
          <a:p>
            <a:pPr marL="817200" indent="-457200" defTabSz="540000">
              <a:lnSpc>
                <a:spcPct val="120000"/>
              </a:lnSpc>
              <a:spcBef>
                <a:spcPts val="600"/>
              </a:spcBef>
              <a:spcAft>
                <a:spcPts val="600"/>
              </a:spcAft>
              <a:buClrTx/>
              <a:buSzPct val="100000"/>
              <a:buFont typeface="+mj-lt"/>
              <a:buAutoNum type="alphaLcPeriod"/>
            </a:pPr>
            <a:r>
              <a:rPr lang="en-IN" sz="2000" dirty="0" smtClean="0">
                <a:latin typeface="Arial" panose="020B0604020202020204" pitchFamily="34" charset="0"/>
                <a:cs typeface="Arial" panose="020B0604020202020204" pitchFamily="34" charset="0"/>
              </a:rPr>
              <a:t>He </a:t>
            </a:r>
            <a:r>
              <a:rPr lang="en-IN" sz="2000" dirty="0">
                <a:latin typeface="Arial" panose="020B0604020202020204" pitchFamily="34" charset="0"/>
                <a:cs typeface="Arial" panose="020B0604020202020204" pitchFamily="34" charset="0"/>
              </a:rPr>
              <a:t>would not retain copies of any of the properties of the company</a:t>
            </a: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36</a:t>
            </a:fld>
            <a:endParaRPr lang="en-US" dirty="0">
              <a:latin typeface="Times New Roman" pitchFamily="18" charset="0"/>
              <a:cs typeface="Times New Roman" pitchFamily="18" charset="0"/>
            </a:endParaRPr>
          </a:p>
        </p:txBody>
      </p:sp>
      <p:sp>
        <p:nvSpPr>
          <p:cNvPr id="2" name="TextBox 1"/>
          <p:cNvSpPr txBox="1"/>
          <p:nvPr/>
        </p:nvSpPr>
        <p:spPr>
          <a:xfrm>
            <a:off x="533400" y="5943600"/>
            <a:ext cx="8077200" cy="800219"/>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Desiccant Rotors International </a:t>
            </a:r>
            <a:r>
              <a:rPr lang="en-IN" sz="1400" dirty="0" err="1">
                <a:latin typeface="Arial" panose="020B0604020202020204" pitchFamily="34" charset="0"/>
                <a:cs typeface="Arial" panose="020B0604020202020204" pitchFamily="34" charset="0"/>
              </a:rPr>
              <a:t>Pvt.</a:t>
            </a:r>
            <a:r>
              <a:rPr lang="en-IN" sz="1400" dirty="0">
                <a:latin typeface="Arial" panose="020B0604020202020204" pitchFamily="34" charset="0"/>
                <a:cs typeface="Arial" panose="020B0604020202020204" pitchFamily="34" charset="0"/>
              </a:rPr>
              <a:t> Ltd. Vs. </a:t>
            </a:r>
            <a:r>
              <a:rPr lang="en-IN" sz="1400" dirty="0" err="1">
                <a:latin typeface="Arial" panose="020B0604020202020204" pitchFamily="34" charset="0"/>
                <a:cs typeface="Arial" panose="020B0604020202020204" pitchFamily="34" charset="0"/>
              </a:rPr>
              <a:t>Bappaditya</a:t>
            </a:r>
            <a:r>
              <a:rPr lang="en-IN" sz="1400" dirty="0">
                <a:latin typeface="Arial" panose="020B0604020202020204" pitchFamily="34" charset="0"/>
                <a:cs typeface="Arial" panose="020B0604020202020204" pitchFamily="34" charset="0"/>
              </a:rPr>
              <a:t> Sarkar and </a:t>
            </a:r>
            <a:r>
              <a:rPr lang="en-IN" sz="1400" dirty="0" err="1">
                <a:latin typeface="Arial" panose="020B0604020202020204" pitchFamily="34" charset="0"/>
                <a:cs typeface="Arial" panose="020B0604020202020204" pitchFamily="34" charset="0"/>
              </a:rPr>
              <a:t>Anr</a:t>
            </a:r>
            <a:r>
              <a:rPr lang="en-IN" sz="1400" dirty="0">
                <a:latin typeface="Arial" panose="020B0604020202020204" pitchFamily="34" charset="0"/>
                <a:cs typeface="Arial" panose="020B0604020202020204" pitchFamily="34" charset="0"/>
              </a:rPr>
              <a:t>., Delhi High Court, Decided on 14 July 2009, MANU/DE/1215/2009</a:t>
            </a:r>
          </a:p>
          <a:p>
            <a:endParaRPr lang="en-IN" dirty="0"/>
          </a:p>
        </p:txBody>
      </p:sp>
    </p:spTree>
    <p:extLst>
      <p:ext uri="{BB962C8B-B14F-4D97-AF65-F5344CB8AC3E}">
        <p14:creationId xmlns="" xmlns:p14="http://schemas.microsoft.com/office/powerpoint/2010/main" val="3174718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856488"/>
          </a:xfrm>
        </p:spPr>
        <p:txBody>
          <a:bodyPr>
            <a:normAutofit fontScale="90000"/>
          </a:bodyPr>
          <a:lstStyle/>
          <a:p>
            <a:r>
              <a:rPr lang="en-IN" sz="2800" b="1" dirty="0">
                <a:latin typeface="Arial" pitchFamily="34" charset="0"/>
                <a:cs typeface="Arial" pitchFamily="34" charset="0"/>
              </a:rPr>
              <a:t>D2.	Restraint of Non-solicitation after </a:t>
            </a:r>
            <a:br>
              <a:rPr lang="en-IN" sz="2800" b="1" dirty="0">
                <a:latin typeface="Arial" pitchFamily="34" charset="0"/>
                <a:cs typeface="Arial" pitchFamily="34" charset="0"/>
              </a:rPr>
            </a:br>
            <a:r>
              <a:rPr lang="en-IN" sz="2800" b="1" dirty="0">
                <a:latin typeface="Arial" pitchFamily="34" charset="0"/>
                <a:cs typeface="Arial" pitchFamily="34" charset="0"/>
              </a:rPr>
              <a:t>          </a:t>
            </a:r>
            <a:r>
              <a:rPr lang="en-IN" sz="2800" b="1" dirty="0" smtClean="0">
                <a:latin typeface="Arial" pitchFamily="34" charset="0"/>
                <a:cs typeface="Arial" pitchFamily="34" charset="0"/>
              </a:rPr>
              <a:t>End of Employment </a:t>
            </a:r>
            <a:r>
              <a:rPr lang="en-IN" sz="2800" b="1" dirty="0">
                <a:latin typeface="Arial" pitchFamily="34" charset="0"/>
                <a:cs typeface="Arial" pitchFamily="34" charset="0"/>
              </a:rPr>
              <a:t>Allowed </a:t>
            </a:r>
            <a:r>
              <a:rPr lang="en-IN" sz="1600" b="1" dirty="0">
                <a:latin typeface="Arial" pitchFamily="34" charset="0"/>
                <a:cs typeface="Arial" pitchFamily="34" charset="0"/>
              </a:rPr>
              <a:t>(Continued)</a:t>
            </a:r>
            <a:endParaRPr lang="en-IN" sz="1800" b="1" dirty="0">
              <a:latin typeface="Arial" pitchFamily="34" charset="0"/>
              <a:cs typeface="Arial" pitchFamily="34" charset="0"/>
            </a:endParaRPr>
          </a:p>
        </p:txBody>
      </p:sp>
      <p:sp>
        <p:nvSpPr>
          <p:cNvPr id="7" name="Content Placeholder 6"/>
          <p:cNvSpPr>
            <a:spLocks noGrp="1"/>
          </p:cNvSpPr>
          <p:nvPr>
            <p:ph idx="1"/>
          </p:nvPr>
        </p:nvSpPr>
        <p:spPr>
          <a:xfrm>
            <a:off x="457200" y="1935480"/>
            <a:ext cx="8229600" cy="4541520"/>
          </a:xfrm>
        </p:spPr>
        <p:txBody>
          <a:bodyPr>
            <a:normAutofit lnSpcReduction="10000"/>
          </a:bodyPr>
          <a:lstStyle/>
          <a:p>
            <a:pPr>
              <a:lnSpc>
                <a:spcPct val="120000"/>
              </a:lnSpc>
              <a:spcBef>
                <a:spcPts val="1200"/>
              </a:spcBef>
              <a:spcAft>
                <a:spcPts val="600"/>
              </a:spcAft>
            </a:pPr>
            <a:r>
              <a:rPr lang="en-IN" sz="2000" dirty="0">
                <a:latin typeface="Arial" panose="020B0604020202020204" pitchFamily="34" charset="0"/>
                <a:cs typeface="Arial" panose="020B0604020202020204" pitchFamily="34" charset="0"/>
              </a:rPr>
              <a:t>Within three months of leaving employment the employee joined a competitor of the company.</a:t>
            </a:r>
            <a:endParaRPr lang="en-IN" sz="2000" dirty="0" smtClean="0">
              <a:latin typeface="Arial" panose="020B0604020202020204" pitchFamily="34" charset="0"/>
              <a:cs typeface="Arial" panose="020B0604020202020204" pitchFamily="34" charset="0"/>
            </a:endParaRPr>
          </a:p>
          <a:p>
            <a:pPr>
              <a:lnSpc>
                <a:spcPct val="120000"/>
              </a:lnSpc>
              <a:spcBef>
                <a:spcPts val="1200"/>
              </a:spcBef>
              <a:spcAft>
                <a:spcPts val="600"/>
              </a:spcAft>
            </a:pPr>
            <a:r>
              <a:rPr lang="en-IN" sz="2000" dirty="0">
                <a:latin typeface="Arial" panose="020B0604020202020204" pitchFamily="34" charset="0"/>
                <a:cs typeface="Arial" panose="020B0604020202020204" pitchFamily="34" charset="0"/>
              </a:rPr>
              <a:t>The Honourable High Court took the view that an employee’s right of livelihood must prevail over employer’s right to restrict employee from joining competitive business.</a:t>
            </a:r>
            <a:endParaRPr lang="en-IN" sz="2000" dirty="0" smtClean="0">
              <a:latin typeface="Arial" panose="020B0604020202020204" pitchFamily="34" charset="0"/>
              <a:cs typeface="Arial" panose="020B0604020202020204" pitchFamily="34" charset="0"/>
            </a:endParaRPr>
          </a:p>
          <a:p>
            <a:pPr>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a:t>
            </a:r>
            <a:r>
              <a:rPr lang="en-IN" sz="2000" dirty="0">
                <a:latin typeface="Arial" panose="020B0604020202020204" pitchFamily="34" charset="0"/>
                <a:cs typeface="Arial" panose="020B0604020202020204" pitchFamily="34" charset="0"/>
              </a:rPr>
              <a:t>court opined that the employer had a right to refrain employee from approaching its suppliers and customers for soliciting business for a period of two years after cessation as an </a:t>
            </a:r>
            <a:r>
              <a:rPr lang="en-IN" sz="2000" dirty="0" smtClean="0">
                <a:latin typeface="Arial" panose="020B0604020202020204" pitchFamily="34" charset="0"/>
                <a:cs typeface="Arial" panose="020B0604020202020204" pitchFamily="34" charset="0"/>
              </a:rPr>
              <a:t>employee.</a:t>
            </a:r>
          </a:p>
          <a:p>
            <a:pPr>
              <a:lnSpc>
                <a:spcPct val="120000"/>
              </a:lnSpc>
              <a:spcBef>
                <a:spcPts val="1200"/>
              </a:spcBef>
              <a:spcAft>
                <a:spcPts val="600"/>
              </a:spcAft>
            </a:pPr>
            <a:r>
              <a:rPr lang="en-IN" sz="2000" u="sng" dirty="0" smtClean="0">
                <a:solidFill>
                  <a:srgbClr val="FF0000"/>
                </a:solidFill>
                <a:latin typeface="Arial" panose="020B0604020202020204" pitchFamily="34" charset="0"/>
                <a:cs typeface="Arial" panose="020B0604020202020204" pitchFamily="34" charset="0"/>
              </a:rPr>
              <a:t>Post-employment </a:t>
            </a:r>
            <a:r>
              <a:rPr lang="en-IN" sz="2000" u="sng" dirty="0">
                <a:solidFill>
                  <a:srgbClr val="FF0000"/>
                </a:solidFill>
                <a:latin typeface="Arial" panose="020B0604020202020204" pitchFamily="34" charset="0"/>
                <a:cs typeface="Arial" panose="020B0604020202020204" pitchFamily="34" charset="0"/>
              </a:rPr>
              <a:t>restriction on joining a competitor was rejected but the restriction of non-solicitation for two years after </a:t>
            </a:r>
            <a:r>
              <a:rPr lang="en-IN" sz="2000" u="sng" dirty="0" smtClean="0">
                <a:solidFill>
                  <a:srgbClr val="FF0000"/>
                </a:solidFill>
                <a:latin typeface="Arial" panose="020B0604020202020204" pitchFamily="34" charset="0"/>
                <a:cs typeface="Arial" panose="020B0604020202020204" pitchFamily="34" charset="0"/>
              </a:rPr>
              <a:t>cessation </a:t>
            </a:r>
            <a:r>
              <a:rPr lang="en-IN" sz="2000" u="sng" dirty="0">
                <a:solidFill>
                  <a:srgbClr val="FF0000"/>
                </a:solidFill>
                <a:latin typeface="Arial" panose="020B0604020202020204" pitchFamily="34" charset="0"/>
                <a:cs typeface="Arial" panose="020B0604020202020204" pitchFamily="34" charset="0"/>
              </a:rPr>
              <a:t>was </a:t>
            </a:r>
            <a:r>
              <a:rPr lang="en-IN" sz="2000" u="sng" dirty="0" smtClean="0">
                <a:solidFill>
                  <a:srgbClr val="FF0000"/>
                </a:solidFill>
                <a:latin typeface="Arial" panose="020B0604020202020204" pitchFamily="34" charset="0"/>
                <a:cs typeface="Arial" panose="020B0604020202020204" pitchFamily="34" charset="0"/>
              </a:rPr>
              <a:t>protected.</a:t>
            </a: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37</a:t>
            </a:fld>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3573270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856488"/>
          </a:xfrm>
        </p:spPr>
        <p:txBody>
          <a:bodyPr>
            <a:normAutofit/>
          </a:bodyPr>
          <a:lstStyle/>
          <a:p>
            <a:r>
              <a:rPr lang="en-IN" sz="2800" b="1" dirty="0" smtClean="0">
                <a:latin typeface="Arial" pitchFamily="34" charset="0"/>
                <a:cs typeface="Arial" pitchFamily="34" charset="0"/>
              </a:rPr>
              <a:t>D3.	</a:t>
            </a:r>
            <a:r>
              <a:rPr lang="en-IN" sz="2800" b="1" dirty="0" smtClean="0">
                <a:latin typeface="Arial" pitchFamily="34" charset="0"/>
                <a:cs typeface="Arial" pitchFamily="34" charset="0"/>
              </a:rPr>
              <a:t>Post-contractual </a:t>
            </a:r>
            <a:r>
              <a:rPr lang="en-IN" sz="2800" b="1" dirty="0" smtClean="0">
                <a:latin typeface="Arial" pitchFamily="34" charset="0"/>
                <a:cs typeface="Arial" pitchFamily="34" charset="0"/>
              </a:rPr>
              <a:t>Restraints Disallowed</a:t>
            </a:r>
            <a:endParaRPr lang="en-IN" sz="1800" b="1" dirty="0">
              <a:latin typeface="Arial" pitchFamily="34" charset="0"/>
              <a:cs typeface="Arial" pitchFamily="34" charset="0"/>
            </a:endParaRPr>
          </a:p>
        </p:txBody>
      </p:sp>
      <p:sp>
        <p:nvSpPr>
          <p:cNvPr id="7" name="Content Placeholder 6"/>
          <p:cNvSpPr>
            <a:spLocks noGrp="1"/>
          </p:cNvSpPr>
          <p:nvPr>
            <p:ph idx="1"/>
          </p:nvPr>
        </p:nvSpPr>
        <p:spPr>
          <a:xfrm>
            <a:off x="457200" y="1935480"/>
            <a:ext cx="8229600" cy="4008120"/>
          </a:xfrm>
        </p:spPr>
        <p:txBody>
          <a:bodyPr>
            <a:normAutofit lnSpcReduction="10000"/>
          </a:bodyPr>
          <a:lstStyle/>
          <a:p>
            <a:pPr algn="just">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a:t>
            </a:r>
            <a:r>
              <a:rPr lang="en-IN" sz="2000" dirty="0">
                <a:latin typeface="Arial" panose="020B0604020202020204" pitchFamily="34" charset="0"/>
                <a:cs typeface="Arial" panose="020B0604020202020204" pitchFamily="34" charset="0"/>
              </a:rPr>
              <a:t>company had entered into an agreement with a cricketer of national repute on 1st October 2000 for a period of three years expiring on 29th October </a:t>
            </a:r>
            <a:r>
              <a:rPr lang="en-IN" sz="2000" dirty="0" smtClean="0">
                <a:latin typeface="Arial" panose="020B0604020202020204" pitchFamily="34" charset="0"/>
                <a:cs typeface="Arial" panose="020B0604020202020204" pitchFamily="34" charset="0"/>
              </a:rPr>
              <a:t>2003.</a:t>
            </a:r>
          </a:p>
          <a:p>
            <a:pPr algn="just">
              <a:lnSpc>
                <a:spcPct val="120000"/>
              </a:lnSpc>
              <a:spcBef>
                <a:spcPts val="1200"/>
              </a:spcBef>
              <a:spcAft>
                <a:spcPts val="600"/>
              </a:spcAft>
            </a:pPr>
            <a:r>
              <a:rPr lang="en-IN" sz="2000" dirty="0">
                <a:latin typeface="Arial" panose="020B0604020202020204" pitchFamily="34" charset="0"/>
                <a:cs typeface="Arial" panose="020B0604020202020204" pitchFamily="34" charset="0"/>
              </a:rPr>
              <a:t>The agreement included a condition that the player could not accept any offer for endorsements, promotions, advertising or other affiliation with regard to any product or </a:t>
            </a:r>
            <a:r>
              <a:rPr lang="en-IN" sz="2000" dirty="0" smtClean="0">
                <a:latin typeface="Arial" panose="020B0604020202020204" pitchFamily="34" charset="0"/>
                <a:cs typeface="Arial" panose="020B0604020202020204" pitchFamily="34" charset="0"/>
              </a:rPr>
              <a:t>services during the period of agreement.</a:t>
            </a:r>
          </a:p>
          <a:p>
            <a:pPr algn="just">
              <a:lnSpc>
                <a:spcPct val="120000"/>
              </a:lnSpc>
              <a:spcBef>
                <a:spcPts val="1200"/>
              </a:spcBef>
              <a:spcAft>
                <a:spcPts val="600"/>
              </a:spcAft>
            </a:pPr>
            <a:r>
              <a:rPr lang="en-IN" sz="2000" dirty="0">
                <a:latin typeface="Arial" panose="020B0604020202020204" pitchFamily="34" charset="0"/>
                <a:cs typeface="Arial" panose="020B0604020202020204" pitchFamily="34" charset="0"/>
              </a:rPr>
              <a:t>The cricketer informed the company </a:t>
            </a:r>
            <a:r>
              <a:rPr lang="en-IN" sz="2000" dirty="0" smtClean="0">
                <a:latin typeface="Arial" panose="020B0604020202020204" pitchFamily="34" charset="0"/>
                <a:cs typeface="Arial" panose="020B0604020202020204" pitchFamily="34" charset="0"/>
              </a:rPr>
              <a:t>that </a:t>
            </a:r>
            <a:r>
              <a:rPr lang="en-IN" sz="2000" dirty="0">
                <a:latin typeface="Arial" panose="020B0604020202020204" pitchFamily="34" charset="0"/>
                <a:cs typeface="Arial" panose="020B0604020202020204" pitchFamily="34" charset="0"/>
              </a:rPr>
              <a:t>he was not interested in renewing and/or extending the terms of the said </a:t>
            </a:r>
            <a:r>
              <a:rPr lang="en-IN" sz="2000" dirty="0" smtClean="0">
                <a:latin typeface="Arial" panose="020B0604020202020204" pitchFamily="34" charset="0"/>
                <a:cs typeface="Arial" panose="020B0604020202020204" pitchFamily="34" charset="0"/>
              </a:rPr>
              <a:t>agreement</a:t>
            </a:r>
            <a:r>
              <a:rPr lang="en-IN" sz="2000" dirty="0">
                <a:latin typeface="Arial" panose="020B0604020202020204" pitchFamily="34" charset="0"/>
                <a:cs typeface="Arial" panose="020B0604020202020204" pitchFamily="34" charset="0"/>
              </a:rPr>
              <a:t> </a:t>
            </a:r>
            <a:r>
              <a:rPr lang="en-IN" sz="2000" dirty="0" smtClean="0">
                <a:latin typeface="Arial" panose="020B0604020202020204" pitchFamily="34" charset="0"/>
                <a:cs typeface="Arial" panose="020B0604020202020204" pitchFamily="34" charset="0"/>
              </a:rPr>
              <a:t>beyond October 2003.</a:t>
            </a: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38</a:t>
            </a:fld>
            <a:endParaRPr lang="en-US" dirty="0">
              <a:latin typeface="Times New Roman" pitchFamily="18" charset="0"/>
              <a:cs typeface="Times New Roman" pitchFamily="18" charset="0"/>
            </a:endParaRPr>
          </a:p>
        </p:txBody>
      </p:sp>
      <p:sp>
        <p:nvSpPr>
          <p:cNvPr id="3" name="TextBox 2"/>
          <p:cNvSpPr txBox="1"/>
          <p:nvPr/>
        </p:nvSpPr>
        <p:spPr>
          <a:xfrm>
            <a:off x="533400" y="5943600"/>
            <a:ext cx="8153400" cy="584775"/>
          </a:xfrm>
          <a:prstGeom prst="rect">
            <a:avLst/>
          </a:prstGeom>
          <a:noFill/>
        </p:spPr>
        <p:txBody>
          <a:bodyPr wrap="square" rtlCol="0">
            <a:spAutoFit/>
          </a:bodyPr>
          <a:lstStyle/>
          <a:p>
            <a:r>
              <a:rPr lang="en-IN" sz="1600" dirty="0">
                <a:latin typeface="Arial" panose="020B0604020202020204" pitchFamily="34" charset="0"/>
                <a:cs typeface="Arial" panose="020B0604020202020204" pitchFamily="34" charset="0"/>
              </a:rPr>
              <a:t>Percept D' Mark (India) </a:t>
            </a:r>
            <a:r>
              <a:rPr lang="en-IN" sz="1600" dirty="0" err="1">
                <a:latin typeface="Arial" panose="020B0604020202020204" pitchFamily="34" charset="0"/>
                <a:cs typeface="Arial" panose="020B0604020202020204" pitchFamily="34" charset="0"/>
              </a:rPr>
              <a:t>Pvt.</a:t>
            </a:r>
            <a:r>
              <a:rPr lang="en-IN" sz="1600" dirty="0">
                <a:latin typeface="Arial" panose="020B0604020202020204" pitchFamily="34" charset="0"/>
                <a:cs typeface="Arial" panose="020B0604020202020204" pitchFamily="34" charset="0"/>
              </a:rPr>
              <a:t> Ltd. Vs. </a:t>
            </a:r>
            <a:r>
              <a:rPr lang="en-IN" sz="1600" dirty="0" err="1">
                <a:latin typeface="Arial" panose="020B0604020202020204" pitchFamily="34" charset="0"/>
                <a:cs typeface="Arial" panose="020B0604020202020204" pitchFamily="34" charset="0"/>
              </a:rPr>
              <a:t>Zaheer</a:t>
            </a:r>
            <a:r>
              <a:rPr lang="en-IN" sz="1600" dirty="0">
                <a:latin typeface="Arial" panose="020B0604020202020204" pitchFamily="34" charset="0"/>
                <a:cs typeface="Arial" panose="020B0604020202020204" pitchFamily="34" charset="0"/>
              </a:rPr>
              <a:t> Khan and </a:t>
            </a:r>
            <a:r>
              <a:rPr lang="en-IN" sz="1600" dirty="0" err="1">
                <a:latin typeface="Arial" panose="020B0604020202020204" pitchFamily="34" charset="0"/>
                <a:cs typeface="Arial" panose="020B0604020202020204" pitchFamily="34" charset="0"/>
              </a:rPr>
              <a:t>Anr</a:t>
            </a:r>
            <a:r>
              <a:rPr lang="en-IN" sz="1600" dirty="0">
                <a:latin typeface="Arial" panose="020B0604020202020204" pitchFamily="34" charset="0"/>
                <a:cs typeface="Arial" panose="020B0604020202020204" pitchFamily="34" charset="0"/>
              </a:rPr>
              <a:t>. Supreme Court, Decided on 22 March 2006, </a:t>
            </a:r>
            <a:r>
              <a:rPr lang="en-IN" sz="1600" dirty="0" smtClean="0">
                <a:latin typeface="Arial" panose="020B0604020202020204" pitchFamily="34" charset="0"/>
                <a:cs typeface="Arial" panose="020B0604020202020204" pitchFamily="34" charset="0"/>
              </a:rPr>
              <a:t>MANU/SC/1412/2006</a:t>
            </a:r>
            <a:endParaRPr lang="en-IN" dirty="0"/>
          </a:p>
        </p:txBody>
      </p:sp>
    </p:spTree>
    <p:extLst>
      <p:ext uri="{BB962C8B-B14F-4D97-AF65-F5344CB8AC3E}">
        <p14:creationId xmlns="" xmlns:p14="http://schemas.microsoft.com/office/powerpoint/2010/main" val="1550395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600" cy="856488"/>
          </a:xfrm>
        </p:spPr>
        <p:txBody>
          <a:bodyPr>
            <a:normAutofit/>
          </a:bodyPr>
          <a:lstStyle/>
          <a:p>
            <a:r>
              <a:rPr lang="en-IN" sz="2800" b="1" dirty="0">
                <a:latin typeface="Arial" pitchFamily="34" charset="0"/>
                <a:cs typeface="Arial" pitchFamily="34" charset="0"/>
              </a:rPr>
              <a:t>D3.	</a:t>
            </a:r>
            <a:r>
              <a:rPr lang="en-IN" sz="2800" b="1" dirty="0" smtClean="0">
                <a:latin typeface="Arial" pitchFamily="34" charset="0"/>
                <a:cs typeface="Arial" pitchFamily="34" charset="0"/>
              </a:rPr>
              <a:t>Post-contractual Restraints </a:t>
            </a:r>
            <a:r>
              <a:rPr lang="en-IN" sz="1600" b="1" dirty="0" smtClean="0">
                <a:latin typeface="Arial" pitchFamily="34" charset="0"/>
                <a:cs typeface="Arial" pitchFamily="34" charset="0"/>
              </a:rPr>
              <a:t>(Continued)</a:t>
            </a:r>
            <a:endParaRPr lang="en-IN" sz="1600" b="1" dirty="0">
              <a:latin typeface="Arial" pitchFamily="34" charset="0"/>
              <a:cs typeface="Arial" pitchFamily="34" charset="0"/>
            </a:endParaRPr>
          </a:p>
        </p:txBody>
      </p:sp>
      <p:sp>
        <p:nvSpPr>
          <p:cNvPr id="7" name="Content Placeholder 6"/>
          <p:cNvSpPr>
            <a:spLocks noGrp="1"/>
          </p:cNvSpPr>
          <p:nvPr>
            <p:ph idx="1"/>
          </p:nvPr>
        </p:nvSpPr>
        <p:spPr>
          <a:xfrm>
            <a:off x="457200" y="1935480"/>
            <a:ext cx="8229600" cy="4541520"/>
          </a:xfrm>
        </p:spPr>
        <p:txBody>
          <a:bodyPr>
            <a:normAutofit/>
          </a:bodyPr>
          <a:lstStyle/>
          <a:p>
            <a:pPr algn="just">
              <a:lnSpc>
                <a:spcPct val="120000"/>
              </a:lnSpc>
              <a:spcBef>
                <a:spcPts val="1200"/>
              </a:spcBef>
              <a:spcAft>
                <a:spcPts val="600"/>
              </a:spcAft>
            </a:pPr>
            <a:r>
              <a:rPr lang="en-IN" sz="2000" dirty="0">
                <a:latin typeface="Arial" panose="020B0604020202020204" pitchFamily="34" charset="0"/>
                <a:cs typeface="Arial" panose="020B0604020202020204" pitchFamily="34" charset="0"/>
              </a:rPr>
              <a:t>In November 2003, the cricketer entered into an agreement with a third party. The company protested against this and pulled the cricketer to court. </a:t>
            </a:r>
            <a:endParaRPr lang="en-IN" sz="2000" dirty="0" smtClean="0">
              <a:latin typeface="Arial" panose="020B0604020202020204" pitchFamily="34" charset="0"/>
              <a:cs typeface="Arial" panose="020B0604020202020204" pitchFamily="34" charset="0"/>
            </a:endParaRPr>
          </a:p>
          <a:p>
            <a:pPr algn="just">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a:t>
            </a:r>
            <a:r>
              <a:rPr lang="en-IN" sz="2000" dirty="0">
                <a:latin typeface="Arial" panose="020B0604020202020204" pitchFamily="34" charset="0"/>
                <a:cs typeface="Arial" panose="020B0604020202020204" pitchFamily="34" charset="0"/>
              </a:rPr>
              <a:t>Honourable Court affirmed that </a:t>
            </a:r>
            <a:r>
              <a:rPr lang="en-IN" sz="2000" u="sng" dirty="0">
                <a:solidFill>
                  <a:srgbClr val="FF0000"/>
                </a:solidFill>
                <a:latin typeface="Arial" panose="020B0604020202020204" pitchFamily="34" charset="0"/>
                <a:cs typeface="Arial" panose="020B0604020202020204" pitchFamily="34" charset="0"/>
              </a:rPr>
              <a:t>even if </a:t>
            </a:r>
            <a:r>
              <a:rPr lang="en-IN" sz="2000" u="sng" dirty="0" smtClean="0">
                <a:solidFill>
                  <a:srgbClr val="FF0000"/>
                </a:solidFill>
                <a:latin typeface="Arial" panose="020B0604020202020204" pitchFamily="34" charset="0"/>
                <a:cs typeface="Arial" panose="020B0604020202020204" pitchFamily="34" charset="0"/>
              </a:rPr>
              <a:t>a post-contractual </a:t>
            </a:r>
            <a:r>
              <a:rPr lang="en-IN" sz="2000" u="sng" dirty="0">
                <a:solidFill>
                  <a:srgbClr val="FF0000"/>
                </a:solidFill>
                <a:latin typeface="Arial" panose="020B0604020202020204" pitchFamily="34" charset="0"/>
                <a:cs typeface="Arial" panose="020B0604020202020204" pitchFamily="34" charset="0"/>
              </a:rPr>
              <a:t>restraint is reasonable it </a:t>
            </a:r>
            <a:r>
              <a:rPr lang="en-IN" sz="2000" u="sng" dirty="0" smtClean="0">
                <a:solidFill>
                  <a:srgbClr val="FF0000"/>
                </a:solidFill>
                <a:latin typeface="Arial" panose="020B0604020202020204" pitchFamily="34" charset="0"/>
                <a:cs typeface="Arial" panose="020B0604020202020204" pitchFamily="34" charset="0"/>
              </a:rPr>
              <a:t>would still </a:t>
            </a:r>
            <a:r>
              <a:rPr lang="en-IN" sz="2000" u="sng" dirty="0">
                <a:solidFill>
                  <a:srgbClr val="FF0000"/>
                </a:solidFill>
                <a:latin typeface="Arial" panose="020B0604020202020204" pitchFamily="34" charset="0"/>
                <a:cs typeface="Arial" panose="020B0604020202020204" pitchFamily="34" charset="0"/>
              </a:rPr>
              <a:t>be null and void</a:t>
            </a:r>
            <a:r>
              <a:rPr lang="en-IN" sz="2000" dirty="0">
                <a:latin typeface="Arial" panose="020B0604020202020204" pitchFamily="34" charset="0"/>
                <a:cs typeface="Arial" panose="020B0604020202020204" pitchFamily="34" charset="0"/>
              </a:rPr>
              <a:t> under section 27 of the Contract Act. Moreover, </a:t>
            </a:r>
            <a:r>
              <a:rPr lang="en-IN" sz="2000" u="sng" dirty="0">
                <a:solidFill>
                  <a:srgbClr val="FF0000"/>
                </a:solidFill>
                <a:latin typeface="Arial" panose="020B0604020202020204" pitchFamily="34" charset="0"/>
                <a:cs typeface="Arial" panose="020B0604020202020204" pitchFamily="34" charset="0"/>
              </a:rPr>
              <a:t>partial restraints are also </a:t>
            </a:r>
            <a:r>
              <a:rPr lang="en-IN" sz="2000" u="sng" dirty="0" smtClean="0">
                <a:solidFill>
                  <a:srgbClr val="FF0000"/>
                </a:solidFill>
                <a:latin typeface="Arial" panose="020B0604020202020204" pitchFamily="34" charset="0"/>
                <a:cs typeface="Arial" panose="020B0604020202020204" pitchFamily="34" charset="0"/>
              </a:rPr>
              <a:t>disallowed</a:t>
            </a:r>
            <a:r>
              <a:rPr lang="en-IN" sz="2000" u="sng" dirty="0" smtClean="0">
                <a:solidFill>
                  <a:srgbClr val="FF0000"/>
                </a:solidFill>
                <a:latin typeface="Arial" panose="020B0604020202020204" pitchFamily="34" charset="0"/>
                <a:cs typeface="Arial" panose="020B0604020202020204" pitchFamily="34" charset="0"/>
              </a:rPr>
              <a:t>. </a:t>
            </a:r>
            <a:r>
              <a:rPr lang="en-IN" sz="2000" dirty="0" smtClean="0">
                <a:latin typeface="Arial" panose="020B0604020202020204" pitchFamily="34" charset="0"/>
                <a:cs typeface="Arial" panose="020B0604020202020204" pitchFamily="34" charset="0"/>
              </a:rPr>
              <a:t>In other words, reasonableness or the fact that restraint is not total, cannot be used as a defence to justify any form of post-contractual restraints. </a:t>
            </a:r>
            <a:endParaRPr lang="en-IN" sz="2000" dirty="0" smtClean="0">
              <a:latin typeface="Arial" panose="020B0604020202020204" pitchFamily="34" charset="0"/>
              <a:cs typeface="Arial" panose="020B0604020202020204" pitchFamily="34" charset="0"/>
            </a:endParaRP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39</a:t>
            </a:fld>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4171399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smtClean="0">
                <a:latin typeface="Arial" pitchFamily="34" charset="0"/>
                <a:cs typeface="Arial" pitchFamily="34" charset="0"/>
              </a:rPr>
              <a:t>A. Types of Restrictive Clauses</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3086536"/>
          </a:xfrm>
        </p:spPr>
        <p:txBody>
          <a:bodyPr>
            <a:normAutofit/>
          </a:bodyPr>
          <a:lstStyle/>
          <a:p>
            <a:pPr>
              <a:spcBef>
                <a:spcPts val="1200"/>
              </a:spcBef>
              <a:spcAft>
                <a:spcPts val="1200"/>
              </a:spcAft>
              <a:tabLst>
                <a:tab pos="731520" algn="l"/>
              </a:tabLst>
            </a:pPr>
            <a:r>
              <a:rPr lang="en-US" sz="2400" dirty="0" smtClean="0">
                <a:latin typeface="Arial" pitchFamily="34" charset="0"/>
                <a:cs typeface="Arial" pitchFamily="34" charset="0"/>
              </a:rPr>
              <a:t>A1.	Non-Disclosure Clauses</a:t>
            </a:r>
          </a:p>
          <a:p>
            <a:pPr>
              <a:spcBef>
                <a:spcPts val="1200"/>
              </a:spcBef>
              <a:spcAft>
                <a:spcPts val="1200"/>
              </a:spcAft>
              <a:tabLst>
                <a:tab pos="731520" algn="l"/>
              </a:tabLst>
            </a:pPr>
            <a:r>
              <a:rPr lang="en-US" sz="2400" dirty="0" smtClean="0">
                <a:latin typeface="Arial" pitchFamily="34" charset="0"/>
                <a:cs typeface="Arial" pitchFamily="34" charset="0"/>
              </a:rPr>
              <a:t>A2.	Non-Compete Clauses </a:t>
            </a:r>
          </a:p>
          <a:p>
            <a:pPr>
              <a:spcBef>
                <a:spcPts val="1200"/>
              </a:spcBef>
              <a:spcAft>
                <a:spcPts val="1200"/>
              </a:spcAft>
              <a:tabLst>
                <a:tab pos="731520" algn="l"/>
              </a:tabLst>
            </a:pPr>
            <a:r>
              <a:rPr lang="en-US" sz="2400" dirty="0" smtClean="0">
                <a:latin typeface="Arial" pitchFamily="34" charset="0"/>
                <a:cs typeface="Arial" pitchFamily="34" charset="0"/>
              </a:rPr>
              <a:t>A3.	Non-Solicitation Clauses</a:t>
            </a:r>
          </a:p>
          <a:p>
            <a:pPr>
              <a:spcBef>
                <a:spcPts val="1200"/>
              </a:spcBef>
              <a:spcAft>
                <a:spcPts val="1200"/>
              </a:spcAft>
              <a:tabLst>
                <a:tab pos="731520" algn="l"/>
              </a:tabLst>
            </a:pPr>
            <a:r>
              <a:rPr lang="en-US" sz="2400" dirty="0" smtClean="0">
                <a:latin typeface="Arial" pitchFamily="34" charset="0"/>
                <a:cs typeface="Arial" pitchFamily="34" charset="0"/>
              </a:rPr>
              <a:t>A4.	 Garden Leave Clauses </a:t>
            </a:r>
            <a:r>
              <a:rPr lang="en-US" sz="2000" dirty="0" smtClean="0">
                <a:latin typeface="Arial" pitchFamily="34" charset="0"/>
                <a:cs typeface="Arial" pitchFamily="34" charset="0"/>
              </a:rPr>
              <a:t>	</a:t>
            </a:r>
          </a:p>
          <a:p>
            <a:endParaRPr lang="en-US" sz="2000" dirty="0"/>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July 2017</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856488"/>
          </a:xfrm>
        </p:spPr>
        <p:txBody>
          <a:bodyPr>
            <a:normAutofit/>
          </a:bodyPr>
          <a:lstStyle/>
          <a:p>
            <a:r>
              <a:rPr lang="en-IN" sz="2800" b="1" dirty="0" smtClean="0">
                <a:latin typeface="Arial" pitchFamily="34" charset="0"/>
                <a:cs typeface="Arial" pitchFamily="34" charset="0"/>
              </a:rPr>
              <a:t>D4.	Unconscionable </a:t>
            </a:r>
            <a:r>
              <a:rPr lang="en-IN" sz="2800" b="1" dirty="0" smtClean="0">
                <a:latin typeface="Arial" pitchFamily="34" charset="0"/>
                <a:cs typeface="Arial" pitchFamily="34" charset="0"/>
              </a:rPr>
              <a:t>Terms</a:t>
            </a:r>
            <a:endParaRPr lang="en-IN" sz="1800" b="1" dirty="0">
              <a:latin typeface="Arial" pitchFamily="34" charset="0"/>
              <a:cs typeface="Arial" pitchFamily="34" charset="0"/>
            </a:endParaRPr>
          </a:p>
        </p:txBody>
      </p:sp>
      <p:sp>
        <p:nvSpPr>
          <p:cNvPr id="7" name="Content Placeholder 6"/>
          <p:cNvSpPr>
            <a:spLocks noGrp="1"/>
          </p:cNvSpPr>
          <p:nvPr>
            <p:ph idx="1"/>
          </p:nvPr>
        </p:nvSpPr>
        <p:spPr>
          <a:xfrm>
            <a:off x="457200" y="1935480"/>
            <a:ext cx="8229600" cy="3322320"/>
          </a:xfrm>
        </p:spPr>
        <p:txBody>
          <a:bodyPr>
            <a:normAutofit/>
          </a:bodyPr>
          <a:lstStyle/>
          <a:p>
            <a:pPr algn="just">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Honourable Supreme Court had to decide whether </a:t>
            </a:r>
            <a:r>
              <a:rPr lang="en-IN" sz="2000" dirty="0">
                <a:latin typeface="Arial" panose="020B0604020202020204" pitchFamily="34" charset="0"/>
                <a:cs typeface="Arial" panose="020B0604020202020204" pitchFamily="34" charset="0"/>
              </a:rPr>
              <a:t>an unconscionable term in a contract of employment makes the contract void under Section 23 of the Indian Contract Act, </a:t>
            </a:r>
            <a:r>
              <a:rPr lang="en-IN" sz="2000" dirty="0" smtClean="0">
                <a:latin typeface="Arial" panose="020B0604020202020204" pitchFamily="34" charset="0"/>
                <a:cs typeface="Arial" panose="020B0604020202020204" pitchFamily="34" charset="0"/>
              </a:rPr>
              <a:t>1872. </a:t>
            </a:r>
            <a:endParaRPr lang="en-IN" sz="2000" dirty="0" smtClean="0">
              <a:latin typeface="Arial" panose="020B0604020202020204" pitchFamily="34" charset="0"/>
              <a:cs typeface="Arial" panose="020B0604020202020204" pitchFamily="34" charset="0"/>
            </a:endParaRPr>
          </a:p>
          <a:p>
            <a:pPr algn="just">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Honourable Supreme </a:t>
            </a:r>
            <a:r>
              <a:rPr lang="en-IN" sz="2000" dirty="0" smtClean="0">
                <a:latin typeface="Arial" panose="020B0604020202020204" pitchFamily="34" charset="0"/>
                <a:cs typeface="Arial" panose="020B0604020202020204" pitchFamily="34" charset="0"/>
              </a:rPr>
              <a:t>Court defined </a:t>
            </a:r>
            <a:r>
              <a:rPr lang="en-IN" sz="2000" dirty="0" smtClean="0">
                <a:latin typeface="Arial" panose="020B0604020202020204" pitchFamily="34" charset="0"/>
                <a:cs typeface="Arial" panose="020B0604020202020204" pitchFamily="34" charset="0"/>
              </a:rPr>
              <a:t>“</a:t>
            </a:r>
            <a:r>
              <a:rPr lang="en-IN" sz="2000" dirty="0">
                <a:latin typeface="Arial" panose="020B0604020202020204" pitchFamily="34" charset="0"/>
                <a:cs typeface="Arial" panose="020B0604020202020204" pitchFamily="34" charset="0"/>
              </a:rPr>
              <a:t>unconscionable” as </a:t>
            </a:r>
            <a:r>
              <a:rPr lang="en-IN" sz="2000" dirty="0" smtClean="0">
                <a:latin typeface="Arial" panose="020B0604020202020204" pitchFamily="34" charset="0"/>
                <a:cs typeface="Arial" panose="020B0604020202020204" pitchFamily="34" charset="0"/>
              </a:rPr>
              <a:t>something </a:t>
            </a:r>
            <a:r>
              <a:rPr lang="en-IN" sz="2000" dirty="0">
                <a:latin typeface="Arial" panose="020B0604020202020204" pitchFamily="34" charset="0"/>
                <a:cs typeface="Arial" panose="020B0604020202020204" pitchFamily="34" charset="0"/>
              </a:rPr>
              <a:t>that is not right or reasonable. </a:t>
            </a:r>
            <a:endParaRPr lang="en-IN" sz="2000" dirty="0" smtClean="0">
              <a:latin typeface="Arial" panose="020B0604020202020204" pitchFamily="34" charset="0"/>
              <a:cs typeface="Arial" panose="020B0604020202020204" pitchFamily="34" charset="0"/>
            </a:endParaRPr>
          </a:p>
          <a:p>
            <a:pPr algn="just">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a:t>
            </a:r>
            <a:r>
              <a:rPr lang="en-IN" sz="2000" dirty="0">
                <a:latin typeface="Arial" panose="020B0604020202020204" pitchFamily="34" charset="0"/>
                <a:cs typeface="Arial" panose="020B0604020202020204" pitchFamily="34" charset="0"/>
              </a:rPr>
              <a:t>Honourable Court decided that it is the duty of courts to intervene and strike down all contracts that are </a:t>
            </a:r>
            <a:r>
              <a:rPr lang="en-IN" sz="2000" dirty="0" smtClean="0">
                <a:latin typeface="Arial" panose="020B0604020202020204" pitchFamily="34" charset="0"/>
                <a:cs typeface="Arial" panose="020B0604020202020204" pitchFamily="34" charset="0"/>
              </a:rPr>
              <a:t>unconscionable.</a:t>
            </a: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40</a:t>
            </a:fld>
            <a:endParaRPr lang="en-US" dirty="0">
              <a:latin typeface="Times New Roman" pitchFamily="18" charset="0"/>
              <a:cs typeface="Times New Roman" pitchFamily="18" charset="0"/>
            </a:endParaRPr>
          </a:p>
        </p:txBody>
      </p:sp>
      <p:sp>
        <p:nvSpPr>
          <p:cNvPr id="2" name="TextBox 1"/>
          <p:cNvSpPr txBox="1"/>
          <p:nvPr/>
        </p:nvSpPr>
        <p:spPr>
          <a:xfrm>
            <a:off x="609600" y="5638800"/>
            <a:ext cx="8229600" cy="523220"/>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Central Inland Water Transport Corporation Limited and </a:t>
            </a:r>
            <a:r>
              <a:rPr lang="en-IN" sz="1400" dirty="0" err="1">
                <a:latin typeface="Arial" panose="020B0604020202020204" pitchFamily="34" charset="0"/>
                <a:cs typeface="Arial" panose="020B0604020202020204" pitchFamily="34" charset="0"/>
              </a:rPr>
              <a:t>Anr</a:t>
            </a:r>
            <a:r>
              <a:rPr lang="en-IN" sz="1400" dirty="0">
                <a:latin typeface="Arial" panose="020B0604020202020204" pitchFamily="34" charset="0"/>
                <a:cs typeface="Arial" panose="020B0604020202020204" pitchFamily="34" charset="0"/>
              </a:rPr>
              <a:t>. Vs. </a:t>
            </a:r>
            <a:r>
              <a:rPr lang="en-IN" sz="1400" dirty="0" err="1">
                <a:latin typeface="Arial" panose="020B0604020202020204" pitchFamily="34" charset="0"/>
                <a:cs typeface="Arial" panose="020B0604020202020204" pitchFamily="34" charset="0"/>
              </a:rPr>
              <a:t>Brojo</a:t>
            </a:r>
            <a:r>
              <a:rPr lang="en-IN" sz="1400" dirty="0">
                <a:latin typeface="Arial" panose="020B0604020202020204" pitchFamily="34" charset="0"/>
                <a:cs typeface="Arial" panose="020B0604020202020204" pitchFamily="34" charset="0"/>
              </a:rPr>
              <a:t> </a:t>
            </a:r>
            <a:r>
              <a:rPr lang="en-IN" sz="1400" dirty="0" err="1">
                <a:latin typeface="Arial" panose="020B0604020202020204" pitchFamily="34" charset="0"/>
                <a:cs typeface="Arial" panose="020B0604020202020204" pitchFamily="34" charset="0"/>
              </a:rPr>
              <a:t>Nath</a:t>
            </a:r>
            <a:r>
              <a:rPr lang="en-IN" sz="1400" dirty="0">
                <a:latin typeface="Arial" panose="020B0604020202020204" pitchFamily="34" charset="0"/>
                <a:cs typeface="Arial" panose="020B0604020202020204" pitchFamily="34" charset="0"/>
              </a:rPr>
              <a:t> </a:t>
            </a:r>
            <a:r>
              <a:rPr lang="en-IN" sz="1400" dirty="0" err="1">
                <a:latin typeface="Arial" panose="020B0604020202020204" pitchFamily="34" charset="0"/>
                <a:cs typeface="Arial" panose="020B0604020202020204" pitchFamily="34" charset="0"/>
              </a:rPr>
              <a:t>Ganguly</a:t>
            </a:r>
            <a:r>
              <a:rPr lang="en-IN" sz="1400" dirty="0">
                <a:latin typeface="Arial" panose="020B0604020202020204" pitchFamily="34" charset="0"/>
                <a:cs typeface="Arial" panose="020B0604020202020204" pitchFamily="34" charset="0"/>
              </a:rPr>
              <a:t> and </a:t>
            </a:r>
            <a:r>
              <a:rPr lang="en-IN" sz="1400" dirty="0" err="1">
                <a:latin typeface="Arial" panose="020B0604020202020204" pitchFamily="34" charset="0"/>
                <a:cs typeface="Arial" panose="020B0604020202020204" pitchFamily="34" charset="0"/>
              </a:rPr>
              <a:t>Anr</a:t>
            </a:r>
            <a:r>
              <a:rPr lang="en-IN" sz="1400" dirty="0">
                <a:latin typeface="Arial" panose="020B0604020202020204" pitchFamily="34" charset="0"/>
                <a:cs typeface="Arial" panose="020B0604020202020204" pitchFamily="34" charset="0"/>
              </a:rPr>
              <a:t>, Supreme Court, Decided on 6 April 1986, </a:t>
            </a:r>
            <a:r>
              <a:rPr lang="en-IN" sz="1400" dirty="0" smtClean="0">
                <a:latin typeface="Arial" panose="020B0604020202020204" pitchFamily="34" charset="0"/>
                <a:cs typeface="Arial" panose="020B0604020202020204" pitchFamily="34" charset="0"/>
              </a:rPr>
              <a:t>MANU/SC/0439/1986</a:t>
            </a:r>
            <a:endParaRPr lang="en-IN" sz="1600" dirty="0"/>
          </a:p>
        </p:txBody>
      </p:sp>
    </p:spTree>
    <p:extLst>
      <p:ext uri="{BB962C8B-B14F-4D97-AF65-F5344CB8AC3E}">
        <p14:creationId xmlns="" xmlns:p14="http://schemas.microsoft.com/office/powerpoint/2010/main" val="2304371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856488"/>
          </a:xfrm>
        </p:spPr>
        <p:txBody>
          <a:bodyPr>
            <a:normAutofit/>
          </a:bodyPr>
          <a:lstStyle/>
          <a:p>
            <a:r>
              <a:rPr lang="en-IN" sz="2800" b="1" dirty="0">
                <a:latin typeface="Arial" pitchFamily="34" charset="0"/>
                <a:cs typeface="Arial" pitchFamily="34" charset="0"/>
              </a:rPr>
              <a:t>D4.	Unconscionable </a:t>
            </a:r>
            <a:r>
              <a:rPr lang="en-IN" sz="2800" b="1" dirty="0" smtClean="0">
                <a:latin typeface="Arial" pitchFamily="34" charset="0"/>
                <a:cs typeface="Arial" pitchFamily="34" charset="0"/>
              </a:rPr>
              <a:t>Terms </a:t>
            </a:r>
            <a:r>
              <a:rPr lang="en-IN" sz="1800" b="1" dirty="0" smtClean="0">
                <a:latin typeface="Arial" pitchFamily="34" charset="0"/>
                <a:cs typeface="Arial" pitchFamily="34" charset="0"/>
              </a:rPr>
              <a:t>(Continued)</a:t>
            </a:r>
            <a:endParaRPr lang="en-IN" sz="1800" b="1" dirty="0">
              <a:latin typeface="Arial" pitchFamily="34" charset="0"/>
              <a:cs typeface="Arial" pitchFamily="34" charset="0"/>
            </a:endParaRPr>
          </a:p>
        </p:txBody>
      </p:sp>
      <p:sp>
        <p:nvSpPr>
          <p:cNvPr id="7" name="Content Placeholder 6"/>
          <p:cNvSpPr>
            <a:spLocks noGrp="1"/>
          </p:cNvSpPr>
          <p:nvPr>
            <p:ph idx="1"/>
          </p:nvPr>
        </p:nvSpPr>
        <p:spPr>
          <a:xfrm>
            <a:off x="457200" y="1935480"/>
            <a:ext cx="8229600" cy="4541520"/>
          </a:xfrm>
        </p:spPr>
        <p:txBody>
          <a:bodyPr>
            <a:normAutofit/>
          </a:bodyPr>
          <a:lstStyle/>
          <a:p>
            <a:pPr algn="just">
              <a:lnSpc>
                <a:spcPct val="120000"/>
              </a:lnSpc>
              <a:spcBef>
                <a:spcPts val="1200"/>
              </a:spcBef>
              <a:spcAft>
                <a:spcPts val="600"/>
              </a:spcAft>
            </a:pPr>
            <a:r>
              <a:rPr lang="en-IN" sz="2000" dirty="0">
                <a:latin typeface="Arial" panose="020B0604020202020204" pitchFamily="34" charset="0"/>
                <a:cs typeface="Arial" panose="020B0604020202020204" pitchFamily="34" charset="0"/>
              </a:rPr>
              <a:t>The Honourable Court decided that all </a:t>
            </a:r>
            <a:r>
              <a:rPr lang="en-IN" sz="2000" dirty="0" smtClean="0">
                <a:latin typeface="Arial" panose="020B0604020202020204" pitchFamily="34" charset="0"/>
                <a:cs typeface="Arial" panose="020B0604020202020204" pitchFamily="34" charset="0"/>
              </a:rPr>
              <a:t>contracts which contain unconscionable terms are void. </a:t>
            </a:r>
          </a:p>
          <a:p>
            <a:pPr algn="just">
              <a:lnSpc>
                <a:spcPct val="120000"/>
              </a:lnSpc>
              <a:spcBef>
                <a:spcPts val="1200"/>
              </a:spcBef>
              <a:spcAft>
                <a:spcPts val="600"/>
              </a:spcAft>
            </a:pPr>
            <a:r>
              <a:rPr lang="en-IN" sz="2000" dirty="0">
                <a:latin typeface="Arial" panose="020B0604020202020204" pitchFamily="34" charset="0"/>
                <a:cs typeface="Arial" panose="020B0604020202020204" pitchFamily="34" charset="0"/>
              </a:rPr>
              <a:t>The general rule formulated by this case is that in an employment agreement </a:t>
            </a:r>
            <a:r>
              <a:rPr lang="en-IN" sz="2000" u="sng" dirty="0">
                <a:solidFill>
                  <a:srgbClr val="FF0000"/>
                </a:solidFill>
                <a:latin typeface="Arial" panose="020B0604020202020204" pitchFamily="34" charset="0"/>
                <a:cs typeface="Arial" panose="020B0604020202020204" pitchFamily="34" charset="0"/>
              </a:rPr>
              <a:t>any restrictive clause which the court considers to be “unconscionable” will be considered as opposed to public policy and will be </a:t>
            </a:r>
            <a:r>
              <a:rPr lang="en-IN" sz="2000" u="sng" dirty="0" smtClean="0">
                <a:solidFill>
                  <a:srgbClr val="FF0000"/>
                </a:solidFill>
                <a:latin typeface="Arial" panose="020B0604020202020204" pitchFamily="34" charset="0"/>
                <a:cs typeface="Arial" panose="020B0604020202020204" pitchFamily="34" charset="0"/>
              </a:rPr>
              <a:t>void</a:t>
            </a:r>
            <a:r>
              <a:rPr lang="en-IN" sz="2000" dirty="0" smtClean="0">
                <a:latin typeface="Arial" panose="020B0604020202020204" pitchFamily="34" charset="0"/>
                <a:cs typeface="Arial" panose="020B0604020202020204" pitchFamily="34" charset="0"/>
              </a:rPr>
              <a:t>. </a:t>
            </a: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41</a:t>
            </a:fld>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440770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856488"/>
          </a:xfrm>
        </p:spPr>
        <p:txBody>
          <a:bodyPr>
            <a:normAutofit/>
          </a:bodyPr>
          <a:lstStyle/>
          <a:p>
            <a:r>
              <a:rPr lang="en-IN" sz="2800" b="1" dirty="0" smtClean="0">
                <a:latin typeface="Arial" pitchFamily="34" charset="0"/>
                <a:cs typeface="Arial" pitchFamily="34" charset="0"/>
              </a:rPr>
              <a:t>D5.	Payment on resignation - Unconscionable</a:t>
            </a:r>
            <a:endParaRPr lang="en-IN" sz="1800" b="1" dirty="0">
              <a:latin typeface="Arial" pitchFamily="34" charset="0"/>
              <a:cs typeface="Arial" pitchFamily="34" charset="0"/>
            </a:endParaRPr>
          </a:p>
        </p:txBody>
      </p:sp>
      <p:sp>
        <p:nvSpPr>
          <p:cNvPr id="7" name="Content Placeholder 6"/>
          <p:cNvSpPr>
            <a:spLocks noGrp="1"/>
          </p:cNvSpPr>
          <p:nvPr>
            <p:ph idx="1"/>
          </p:nvPr>
        </p:nvSpPr>
        <p:spPr>
          <a:xfrm>
            <a:off x="457200" y="1935480"/>
            <a:ext cx="8229600" cy="3474720"/>
          </a:xfrm>
        </p:spPr>
        <p:txBody>
          <a:bodyPr>
            <a:normAutofit/>
          </a:bodyPr>
          <a:lstStyle/>
          <a:p>
            <a:pPr algn="just">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a:t>
            </a:r>
            <a:r>
              <a:rPr lang="en-IN" sz="2000" dirty="0">
                <a:latin typeface="Arial" panose="020B0604020202020204" pitchFamily="34" charset="0"/>
                <a:cs typeface="Arial" panose="020B0604020202020204" pitchFamily="34" charset="0"/>
              </a:rPr>
              <a:t>employment contract between the </a:t>
            </a:r>
            <a:r>
              <a:rPr lang="en-IN" sz="2000" dirty="0" smtClean="0">
                <a:latin typeface="Arial" panose="020B0604020202020204" pitchFamily="34" charset="0"/>
                <a:cs typeface="Arial" panose="020B0604020202020204" pitchFamily="34" charset="0"/>
              </a:rPr>
              <a:t>Employee (Petitioner) </a:t>
            </a:r>
            <a:r>
              <a:rPr lang="en-IN" sz="2000" dirty="0">
                <a:latin typeface="Arial" panose="020B0604020202020204" pitchFamily="34" charset="0"/>
                <a:cs typeface="Arial" panose="020B0604020202020204" pitchFamily="34" charset="0"/>
              </a:rPr>
              <a:t>and the </a:t>
            </a:r>
            <a:r>
              <a:rPr lang="en-IN" sz="2000" dirty="0" smtClean="0">
                <a:latin typeface="Arial" panose="020B0604020202020204" pitchFamily="34" charset="0"/>
                <a:cs typeface="Arial" panose="020B0604020202020204" pitchFamily="34" charset="0"/>
              </a:rPr>
              <a:t>Employer </a:t>
            </a:r>
            <a:r>
              <a:rPr lang="en-IN" sz="2000" dirty="0" smtClean="0">
                <a:latin typeface="Arial" panose="020B0604020202020204" pitchFamily="34" charset="0"/>
                <a:cs typeface="Arial" panose="020B0604020202020204" pitchFamily="34" charset="0"/>
              </a:rPr>
              <a:t>(Bank</a:t>
            </a:r>
            <a:r>
              <a:rPr lang="en-IN" sz="2000" dirty="0" smtClean="0">
                <a:latin typeface="Arial" panose="020B0604020202020204" pitchFamily="34" charset="0"/>
                <a:cs typeface="Arial" panose="020B0604020202020204" pitchFamily="34" charset="0"/>
              </a:rPr>
              <a:t>) </a:t>
            </a:r>
            <a:r>
              <a:rPr lang="en-IN" sz="2000" dirty="0">
                <a:latin typeface="Arial" panose="020B0604020202020204" pitchFamily="34" charset="0"/>
                <a:cs typeface="Arial" panose="020B0604020202020204" pitchFamily="34" charset="0"/>
              </a:rPr>
              <a:t>provided for </a:t>
            </a:r>
            <a:r>
              <a:rPr lang="en-IN" sz="2000" dirty="0" smtClean="0">
                <a:latin typeface="Arial" panose="020B0604020202020204" pitchFamily="34" charset="0"/>
                <a:cs typeface="Arial" panose="020B0604020202020204" pitchFamily="34" charset="0"/>
              </a:rPr>
              <a:t>payment of Rs.2,00,000/- by the Petitioner to the Bank if he leaves the job before three years. </a:t>
            </a:r>
          </a:p>
          <a:p>
            <a:pPr algn="just">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a:t>
            </a:r>
            <a:r>
              <a:rPr lang="en-IN" sz="2000" dirty="0">
                <a:latin typeface="Arial" panose="020B0604020202020204" pitchFamily="34" charset="0"/>
                <a:cs typeface="Arial" panose="020B0604020202020204" pitchFamily="34" charset="0"/>
              </a:rPr>
              <a:t>Petitioner submitted his </a:t>
            </a:r>
            <a:r>
              <a:rPr lang="en-IN" sz="2000" dirty="0" smtClean="0">
                <a:latin typeface="Arial" panose="020B0604020202020204" pitchFamily="34" charset="0"/>
                <a:cs typeface="Arial" panose="020B0604020202020204" pitchFamily="34" charset="0"/>
              </a:rPr>
              <a:t>resignation before completing three years of service and had to pay the aforesaid amount to the Bank.</a:t>
            </a:r>
          </a:p>
          <a:p>
            <a:pPr algn="just">
              <a:lnSpc>
                <a:spcPct val="120000"/>
              </a:lnSpc>
              <a:spcBef>
                <a:spcPts val="1200"/>
              </a:spcBef>
              <a:spcAft>
                <a:spcPts val="600"/>
              </a:spcAft>
            </a:pPr>
            <a:r>
              <a:rPr lang="en-IN" sz="2000" dirty="0">
                <a:latin typeface="Arial" panose="020B0604020202020204" pitchFamily="34" charset="0"/>
                <a:cs typeface="Arial" panose="020B0604020202020204" pitchFamily="34" charset="0"/>
              </a:rPr>
              <a:t>The Honourable High Court declared the </a:t>
            </a:r>
            <a:r>
              <a:rPr lang="en-IN" sz="2000" u="sng" dirty="0">
                <a:solidFill>
                  <a:srgbClr val="FF0000"/>
                </a:solidFill>
                <a:latin typeface="Arial" panose="020B0604020202020204" pitchFamily="34" charset="0"/>
                <a:cs typeface="Arial" panose="020B0604020202020204" pitchFamily="34" charset="0"/>
              </a:rPr>
              <a:t>said condition of employment as </a:t>
            </a:r>
            <a:r>
              <a:rPr lang="en-IN" sz="2000" u="sng" dirty="0" smtClean="0">
                <a:solidFill>
                  <a:srgbClr val="FF0000"/>
                </a:solidFill>
                <a:latin typeface="Arial" panose="020B0604020202020204" pitchFamily="34" charset="0"/>
                <a:cs typeface="Arial" panose="020B0604020202020204" pitchFamily="34" charset="0"/>
              </a:rPr>
              <a:t>unconscionable</a:t>
            </a:r>
            <a:r>
              <a:rPr lang="en-IN" sz="2000" dirty="0" smtClean="0">
                <a:latin typeface="Arial" panose="020B0604020202020204" pitchFamily="34" charset="0"/>
                <a:cs typeface="Arial" panose="020B0604020202020204" pitchFamily="34" charset="0"/>
              </a:rPr>
              <a:t> and hence void.</a:t>
            </a:r>
            <a:endParaRPr lang="en-IN" sz="2000" dirty="0" smtClean="0">
              <a:latin typeface="Arial" panose="020B0604020202020204" pitchFamily="34" charset="0"/>
              <a:cs typeface="Arial" panose="020B0604020202020204" pitchFamily="34" charset="0"/>
            </a:endParaRP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42</a:t>
            </a:fld>
            <a:endParaRPr lang="en-US" dirty="0">
              <a:latin typeface="Times New Roman" pitchFamily="18" charset="0"/>
              <a:cs typeface="Times New Roman" pitchFamily="18" charset="0"/>
            </a:endParaRPr>
          </a:p>
        </p:txBody>
      </p:sp>
      <p:sp>
        <p:nvSpPr>
          <p:cNvPr id="3" name="TextBox 2"/>
          <p:cNvSpPr txBox="1"/>
          <p:nvPr/>
        </p:nvSpPr>
        <p:spPr>
          <a:xfrm>
            <a:off x="838200" y="5638800"/>
            <a:ext cx="8229600" cy="523220"/>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Prashant B. </a:t>
            </a:r>
            <a:r>
              <a:rPr lang="en-IN" sz="1400" dirty="0" err="1">
                <a:latin typeface="Arial" panose="020B0604020202020204" pitchFamily="34" charset="0"/>
                <a:cs typeface="Arial" panose="020B0604020202020204" pitchFamily="34" charset="0"/>
              </a:rPr>
              <a:t>Narnaware</a:t>
            </a:r>
            <a:r>
              <a:rPr lang="en-IN" sz="1400" dirty="0">
                <a:latin typeface="Arial" panose="020B0604020202020204" pitchFamily="34" charset="0"/>
                <a:cs typeface="Arial" panose="020B0604020202020204" pitchFamily="34" charset="0"/>
              </a:rPr>
              <a:t> vs. </a:t>
            </a:r>
            <a:r>
              <a:rPr lang="en-IN" sz="1400" dirty="0" err="1">
                <a:latin typeface="Arial" panose="020B0604020202020204" pitchFamily="34" charset="0"/>
                <a:cs typeface="Arial" panose="020B0604020202020204" pitchFamily="34" charset="0"/>
              </a:rPr>
              <a:t>Vijaya</a:t>
            </a:r>
            <a:r>
              <a:rPr lang="en-IN" sz="1400" dirty="0">
                <a:latin typeface="Arial" panose="020B0604020202020204" pitchFamily="34" charset="0"/>
                <a:cs typeface="Arial" panose="020B0604020202020204" pitchFamily="34" charset="0"/>
              </a:rPr>
              <a:t> Bank, Karnataka High Court, Decided on 8 August 2012, MANU/KA/1209/2012 </a:t>
            </a:r>
            <a:endParaRPr lang="en-IN" dirty="0"/>
          </a:p>
        </p:txBody>
      </p:sp>
    </p:spTree>
    <p:extLst>
      <p:ext uri="{BB962C8B-B14F-4D97-AF65-F5344CB8AC3E}">
        <p14:creationId xmlns="" xmlns:p14="http://schemas.microsoft.com/office/powerpoint/2010/main" val="5485557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856488"/>
          </a:xfrm>
        </p:spPr>
        <p:txBody>
          <a:bodyPr>
            <a:normAutofit/>
          </a:bodyPr>
          <a:lstStyle/>
          <a:p>
            <a:r>
              <a:rPr lang="en-IN" sz="2800" b="1" dirty="0" smtClean="0">
                <a:latin typeface="Arial" pitchFamily="34" charset="0"/>
                <a:cs typeface="Arial" pitchFamily="34" charset="0"/>
              </a:rPr>
              <a:t>D6.	Contractual Commitments to be </a:t>
            </a:r>
            <a:r>
              <a:rPr lang="en-IN" sz="2800" b="1" dirty="0" smtClean="0">
                <a:latin typeface="Arial" pitchFamily="34" charset="0"/>
                <a:cs typeface="Arial" pitchFamily="34" charset="0"/>
              </a:rPr>
              <a:t>adhered</a:t>
            </a:r>
            <a:endParaRPr lang="en-IN" sz="1800" b="1" dirty="0">
              <a:latin typeface="Arial" pitchFamily="34" charset="0"/>
              <a:cs typeface="Arial" pitchFamily="34" charset="0"/>
            </a:endParaRPr>
          </a:p>
        </p:txBody>
      </p:sp>
      <p:sp>
        <p:nvSpPr>
          <p:cNvPr id="7" name="Content Placeholder 6"/>
          <p:cNvSpPr>
            <a:spLocks noGrp="1"/>
          </p:cNvSpPr>
          <p:nvPr>
            <p:ph idx="1"/>
          </p:nvPr>
        </p:nvSpPr>
        <p:spPr>
          <a:xfrm>
            <a:off x="457200" y="1579418"/>
            <a:ext cx="8382000" cy="4287982"/>
          </a:xfrm>
        </p:spPr>
        <p:txBody>
          <a:bodyPr>
            <a:normAutofit/>
          </a:bodyPr>
          <a:lstStyle/>
          <a:p>
            <a:pPr algn="just">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a:t>
            </a:r>
            <a:r>
              <a:rPr lang="en-IN" sz="2000" dirty="0">
                <a:latin typeface="Arial" panose="020B0604020202020204" pitchFamily="34" charset="0"/>
                <a:cs typeface="Arial" panose="020B0604020202020204" pitchFamily="34" charset="0"/>
              </a:rPr>
              <a:t>Petitioner </a:t>
            </a:r>
            <a:r>
              <a:rPr lang="en-IN" sz="2000" dirty="0" smtClean="0">
                <a:latin typeface="Arial" panose="020B0604020202020204" pitchFamily="34" charset="0"/>
                <a:cs typeface="Arial" panose="020B0604020202020204" pitchFamily="34" charset="0"/>
              </a:rPr>
              <a:t>(Employee</a:t>
            </a:r>
            <a:r>
              <a:rPr lang="en-IN" sz="2000" dirty="0" smtClean="0">
                <a:latin typeface="Arial" panose="020B0604020202020204" pitchFamily="34" charset="0"/>
                <a:cs typeface="Arial" panose="020B0604020202020204" pitchFamily="34" charset="0"/>
              </a:rPr>
              <a:t>), a doctor, </a:t>
            </a:r>
            <a:r>
              <a:rPr lang="en-IN" sz="2000" dirty="0" smtClean="0">
                <a:latin typeface="Arial" panose="020B0604020202020204" pitchFamily="34" charset="0"/>
                <a:cs typeface="Arial" panose="020B0604020202020204" pitchFamily="34" charset="0"/>
              </a:rPr>
              <a:t>had </a:t>
            </a:r>
            <a:r>
              <a:rPr lang="en-IN" sz="2000" dirty="0">
                <a:latin typeface="Arial" panose="020B0604020202020204" pitchFamily="34" charset="0"/>
                <a:cs typeface="Arial" panose="020B0604020202020204" pitchFamily="34" charset="0"/>
              </a:rPr>
              <a:t>executed a bond with his employer </a:t>
            </a:r>
            <a:r>
              <a:rPr lang="en-IN" sz="2000" dirty="0" smtClean="0">
                <a:latin typeface="Arial" panose="020B0604020202020204" pitchFamily="34" charset="0"/>
                <a:cs typeface="Arial" panose="020B0604020202020204" pitchFamily="34" charset="0"/>
              </a:rPr>
              <a:t>to serve the employer for a minimum period of 6 years after completion of his </a:t>
            </a:r>
            <a:r>
              <a:rPr lang="en-IN" sz="2000" dirty="0" smtClean="0">
                <a:latin typeface="Arial" panose="020B0604020202020204" pitchFamily="34" charset="0"/>
                <a:cs typeface="Arial" panose="020B0604020202020204" pitchFamily="34" charset="0"/>
              </a:rPr>
              <a:t>PG course </a:t>
            </a:r>
            <a:r>
              <a:rPr lang="en-IN" sz="2000" dirty="0" smtClean="0">
                <a:latin typeface="Arial" panose="020B0604020202020204" pitchFamily="34" charset="0"/>
                <a:cs typeface="Arial" panose="020B0604020202020204" pitchFamily="34" charset="0"/>
              </a:rPr>
              <a:t>sponsored by the employer or to reimburse to employer the amount of pay and allowance for the bond period and expenditure on study, if he leaves the job before 6 years.</a:t>
            </a:r>
          </a:p>
          <a:p>
            <a:pPr algn="just">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Petitioner resigned from the job before serving the Employer for 6 years. </a:t>
            </a:r>
          </a:p>
          <a:p>
            <a:pPr algn="just">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Honourable High Court looked at amounts claimed by the </a:t>
            </a:r>
            <a:r>
              <a:rPr lang="en-IN" sz="2000" dirty="0" smtClean="0">
                <a:latin typeface="Arial" panose="020B0604020202020204" pitchFamily="34" charset="0"/>
                <a:cs typeface="Arial" panose="020B0604020202020204" pitchFamily="34" charset="0"/>
              </a:rPr>
              <a:t>Employer </a:t>
            </a:r>
            <a:r>
              <a:rPr lang="en-IN" sz="2000" dirty="0" smtClean="0">
                <a:latin typeface="Arial" panose="020B0604020202020204" pitchFamily="34" charset="0"/>
                <a:cs typeface="Arial" panose="020B0604020202020204" pitchFamily="34" charset="0"/>
              </a:rPr>
              <a:t>from the </a:t>
            </a:r>
            <a:r>
              <a:rPr lang="en-IN" sz="2000" dirty="0" smtClean="0">
                <a:latin typeface="Arial" panose="020B0604020202020204" pitchFamily="34" charset="0"/>
                <a:cs typeface="Arial" panose="020B0604020202020204" pitchFamily="34" charset="0"/>
              </a:rPr>
              <a:t>Doctor </a:t>
            </a:r>
            <a:r>
              <a:rPr lang="en-IN" sz="2000" dirty="0" smtClean="0">
                <a:latin typeface="Arial" panose="020B0604020202020204" pitchFamily="34" charset="0"/>
                <a:cs typeface="Arial" panose="020B0604020202020204" pitchFamily="34" charset="0"/>
              </a:rPr>
              <a:t>on account of leave and other facilities granted to him for post-graduate studies.</a:t>
            </a:r>
          </a:p>
          <a:p>
            <a:pPr algn="just">
              <a:lnSpc>
                <a:spcPct val="120000"/>
              </a:lnSpc>
              <a:spcBef>
                <a:spcPts val="1200"/>
              </a:spcBef>
              <a:spcAft>
                <a:spcPts val="600"/>
              </a:spcAft>
            </a:pPr>
            <a:endParaRPr lang="en-IN" sz="2000" dirty="0" smtClean="0">
              <a:latin typeface="Arial" panose="020B0604020202020204" pitchFamily="34" charset="0"/>
              <a:cs typeface="Arial" panose="020B0604020202020204" pitchFamily="34" charset="0"/>
            </a:endParaRP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43</a:t>
            </a:fld>
            <a:endParaRPr lang="en-US" dirty="0">
              <a:latin typeface="Times New Roman" pitchFamily="18" charset="0"/>
              <a:cs typeface="Times New Roman" pitchFamily="18" charset="0"/>
            </a:endParaRPr>
          </a:p>
        </p:txBody>
      </p:sp>
      <p:sp>
        <p:nvSpPr>
          <p:cNvPr id="2" name="TextBox 1"/>
          <p:cNvSpPr txBox="1"/>
          <p:nvPr/>
        </p:nvSpPr>
        <p:spPr>
          <a:xfrm>
            <a:off x="838200" y="5999018"/>
            <a:ext cx="8229600" cy="523220"/>
          </a:xfrm>
          <a:prstGeom prst="rect">
            <a:avLst/>
          </a:prstGeom>
          <a:noFill/>
        </p:spPr>
        <p:txBody>
          <a:bodyPr wrap="square" rtlCol="0">
            <a:spAutoFit/>
          </a:bodyPr>
          <a:lstStyle/>
          <a:p>
            <a:r>
              <a:rPr lang="en-IN" sz="1400" dirty="0" err="1">
                <a:latin typeface="Arial" panose="020B0604020202020204" pitchFamily="34" charset="0"/>
                <a:cs typeface="Arial" panose="020B0604020202020204" pitchFamily="34" charset="0"/>
              </a:rPr>
              <a:t>Dr.</a:t>
            </a:r>
            <a:r>
              <a:rPr lang="en-IN" sz="1400" dirty="0">
                <a:latin typeface="Arial" panose="020B0604020202020204" pitchFamily="34" charset="0"/>
                <a:cs typeface="Arial" panose="020B0604020202020204" pitchFamily="34" charset="0"/>
              </a:rPr>
              <a:t> S. </a:t>
            </a:r>
            <a:r>
              <a:rPr lang="en-IN" sz="1400" dirty="0" err="1">
                <a:latin typeface="Arial" panose="020B0604020202020204" pitchFamily="34" charset="0"/>
                <a:cs typeface="Arial" panose="020B0604020202020204" pitchFamily="34" charset="0"/>
              </a:rPr>
              <a:t>Gobu</a:t>
            </a:r>
            <a:r>
              <a:rPr lang="en-IN" sz="1400" dirty="0">
                <a:latin typeface="Arial" panose="020B0604020202020204" pitchFamily="34" charset="0"/>
                <a:cs typeface="Arial" panose="020B0604020202020204" pitchFamily="34" charset="0"/>
              </a:rPr>
              <a:t> vs. The State of Tamil Nadu, Madras High Court, Decided on 8 July 2010, MANU/TN/0675/2010 </a:t>
            </a:r>
            <a:endParaRPr lang="en-IN" dirty="0"/>
          </a:p>
        </p:txBody>
      </p:sp>
    </p:spTree>
    <p:extLst>
      <p:ext uri="{BB962C8B-B14F-4D97-AF65-F5344CB8AC3E}">
        <p14:creationId xmlns="" xmlns:p14="http://schemas.microsoft.com/office/powerpoint/2010/main" val="31355948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346" y="976746"/>
            <a:ext cx="8229600" cy="856488"/>
          </a:xfrm>
        </p:spPr>
        <p:txBody>
          <a:bodyPr>
            <a:normAutofit/>
          </a:bodyPr>
          <a:lstStyle/>
          <a:p>
            <a:r>
              <a:rPr lang="en-IN" sz="2800" b="1" dirty="0">
                <a:latin typeface="Arial" pitchFamily="34" charset="0"/>
                <a:cs typeface="Arial" pitchFamily="34" charset="0"/>
              </a:rPr>
              <a:t>D6.	Contractual </a:t>
            </a:r>
            <a:r>
              <a:rPr lang="en-IN" sz="2800" b="1" dirty="0" smtClean="0">
                <a:latin typeface="Arial" pitchFamily="34" charset="0"/>
                <a:cs typeface="Arial" pitchFamily="34" charset="0"/>
              </a:rPr>
              <a:t>Commitments </a:t>
            </a:r>
            <a:r>
              <a:rPr lang="en-IN" sz="1800" b="1" dirty="0" smtClean="0">
                <a:latin typeface="Arial" pitchFamily="34" charset="0"/>
                <a:cs typeface="Arial" pitchFamily="34" charset="0"/>
              </a:rPr>
              <a:t>(Continued)</a:t>
            </a:r>
            <a:endParaRPr lang="en-IN" sz="1800" b="1" dirty="0">
              <a:latin typeface="Arial" pitchFamily="34" charset="0"/>
              <a:cs typeface="Arial" pitchFamily="34" charset="0"/>
            </a:endParaRPr>
          </a:p>
        </p:txBody>
      </p:sp>
      <p:sp>
        <p:nvSpPr>
          <p:cNvPr id="7" name="Content Placeholder 6"/>
          <p:cNvSpPr>
            <a:spLocks noGrp="1"/>
          </p:cNvSpPr>
          <p:nvPr>
            <p:ph idx="1"/>
          </p:nvPr>
        </p:nvSpPr>
        <p:spPr>
          <a:xfrm>
            <a:off x="457200" y="1935480"/>
            <a:ext cx="8229600" cy="4541520"/>
          </a:xfrm>
        </p:spPr>
        <p:txBody>
          <a:bodyPr>
            <a:normAutofit/>
          </a:bodyPr>
          <a:lstStyle/>
          <a:p>
            <a:pPr algn="just">
              <a:lnSpc>
                <a:spcPct val="120000"/>
              </a:lnSpc>
              <a:spcBef>
                <a:spcPts val="1200"/>
              </a:spcBef>
              <a:spcAft>
                <a:spcPts val="600"/>
              </a:spcAft>
            </a:pPr>
            <a:r>
              <a:rPr lang="en-IN" sz="2000" dirty="0">
                <a:latin typeface="Arial" panose="020B0604020202020204" pitchFamily="34" charset="0"/>
                <a:cs typeface="Arial" panose="020B0604020202020204" pitchFamily="34" charset="0"/>
              </a:rPr>
              <a:t>Honourable High Court held that </a:t>
            </a:r>
            <a:r>
              <a:rPr lang="en-IN" sz="2000" u="sng" dirty="0">
                <a:solidFill>
                  <a:srgbClr val="FF0000"/>
                </a:solidFill>
                <a:latin typeface="Arial" panose="020B0604020202020204" pitchFamily="34" charset="0"/>
                <a:cs typeface="Arial" panose="020B0604020202020204" pitchFamily="34" charset="0"/>
              </a:rPr>
              <a:t>the contractual commitments must be adhered to by the Petitioner.</a:t>
            </a:r>
            <a:r>
              <a:rPr lang="en-IN" sz="2000" dirty="0">
                <a:latin typeface="Arial" panose="020B0604020202020204" pitchFamily="34" charset="0"/>
                <a:cs typeface="Arial" panose="020B0604020202020204" pitchFamily="34" charset="0"/>
              </a:rPr>
              <a:t> It is not open for the </a:t>
            </a:r>
            <a:r>
              <a:rPr lang="en-IN" sz="2000" dirty="0" smtClean="0">
                <a:latin typeface="Arial" panose="020B0604020202020204" pitchFamily="34" charset="0"/>
                <a:cs typeface="Arial" panose="020B0604020202020204" pitchFamily="34" charset="0"/>
              </a:rPr>
              <a:t>Employee </a:t>
            </a:r>
            <a:r>
              <a:rPr lang="en-IN" sz="2000" dirty="0">
                <a:latin typeface="Arial" panose="020B0604020202020204" pitchFamily="34" charset="0"/>
                <a:cs typeface="Arial" panose="020B0604020202020204" pitchFamily="34" charset="0"/>
              </a:rPr>
              <a:t>to have on one hand benefit of getting admission as a service candidate along with leave and on the other hand not pay the quantified damages provided in the contract. </a:t>
            </a:r>
            <a:endParaRPr lang="en-IN" sz="2000" dirty="0" smtClean="0">
              <a:latin typeface="Arial" panose="020B0604020202020204" pitchFamily="34" charset="0"/>
              <a:cs typeface="Arial" panose="020B0604020202020204" pitchFamily="34" charset="0"/>
            </a:endParaRPr>
          </a:p>
          <a:p>
            <a:pPr algn="just">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Honourable High Court </a:t>
            </a:r>
            <a:r>
              <a:rPr lang="en-IN" sz="2000" dirty="0" smtClean="0">
                <a:latin typeface="Arial" panose="020B0604020202020204" pitchFamily="34" charset="0"/>
                <a:cs typeface="Arial" panose="020B0604020202020204" pitchFamily="34" charset="0"/>
              </a:rPr>
              <a:t>did not consider the contract terms as unconscionable.</a:t>
            </a:r>
            <a:endParaRPr lang="en-IN" sz="2000" dirty="0" smtClean="0">
              <a:latin typeface="Arial" panose="020B0604020202020204" pitchFamily="34" charset="0"/>
              <a:cs typeface="Arial" panose="020B0604020202020204" pitchFamily="34" charset="0"/>
            </a:endParaRPr>
          </a:p>
          <a:p>
            <a:pPr algn="just">
              <a:lnSpc>
                <a:spcPct val="120000"/>
              </a:lnSpc>
              <a:spcBef>
                <a:spcPts val="1200"/>
              </a:spcBef>
              <a:spcAft>
                <a:spcPts val="600"/>
              </a:spcAft>
            </a:pPr>
            <a:r>
              <a:rPr lang="en-IN" sz="2000" dirty="0" smtClean="0">
                <a:latin typeface="Arial" panose="020B0604020202020204" pitchFamily="34" charset="0"/>
                <a:cs typeface="Arial" panose="020B0604020202020204" pitchFamily="34" charset="0"/>
              </a:rPr>
              <a:t>The </a:t>
            </a:r>
            <a:r>
              <a:rPr lang="en-IN" sz="2000" dirty="0">
                <a:latin typeface="Arial" panose="020B0604020202020204" pitchFamily="34" charset="0"/>
                <a:cs typeface="Arial" panose="020B0604020202020204" pitchFamily="34" charset="0"/>
              </a:rPr>
              <a:t>Honourable High Court refused to let the </a:t>
            </a:r>
            <a:r>
              <a:rPr lang="en-IN" sz="2000" dirty="0" smtClean="0">
                <a:latin typeface="Arial" panose="020B0604020202020204" pitchFamily="34" charset="0"/>
                <a:cs typeface="Arial" panose="020B0604020202020204" pitchFamily="34" charset="0"/>
              </a:rPr>
              <a:t>Employee </a:t>
            </a:r>
            <a:r>
              <a:rPr lang="en-IN" sz="2000" dirty="0">
                <a:latin typeface="Arial" panose="020B0604020202020204" pitchFamily="34" charset="0"/>
                <a:cs typeface="Arial" panose="020B0604020202020204" pitchFamily="34" charset="0"/>
              </a:rPr>
              <a:t>have the benefit of section 27 of Contract </a:t>
            </a:r>
            <a:r>
              <a:rPr lang="en-IN" sz="2000" dirty="0" smtClean="0">
                <a:latin typeface="Arial" panose="020B0604020202020204" pitchFamily="34" charset="0"/>
                <a:cs typeface="Arial" panose="020B0604020202020204" pitchFamily="34" charset="0"/>
              </a:rPr>
              <a:t>Act.</a:t>
            </a: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44</a:t>
            </a:fld>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4006787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smtClean="0">
                <a:latin typeface="Arial" pitchFamily="34" charset="0"/>
                <a:cs typeface="Arial" pitchFamily="34" charset="0"/>
              </a:rPr>
              <a:t>E. Summary of Legal Position</a:t>
            </a:r>
            <a:endParaRPr lang="en-US" sz="3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45</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July 2017</a:t>
            </a:r>
            <a:endParaRPr lang="en-US" dirty="0"/>
          </a:p>
        </p:txBody>
      </p:sp>
    </p:spTree>
    <p:extLst>
      <p:ext uri="{BB962C8B-B14F-4D97-AF65-F5344CB8AC3E}">
        <p14:creationId xmlns="" xmlns:p14="http://schemas.microsoft.com/office/powerpoint/2010/main" val="9168196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1143000"/>
          </a:xfrm>
        </p:spPr>
        <p:txBody>
          <a:bodyPr>
            <a:noAutofit/>
          </a:bodyPr>
          <a:lstStyle/>
          <a:p>
            <a:r>
              <a:rPr lang="en-IN" sz="2800" b="1" dirty="0">
                <a:latin typeface="Arial" pitchFamily="34" charset="0"/>
                <a:cs typeface="Arial" pitchFamily="34" charset="0"/>
              </a:rPr>
              <a:t>E.	Summary of Legal Position</a:t>
            </a:r>
          </a:p>
        </p:txBody>
      </p:sp>
      <p:sp>
        <p:nvSpPr>
          <p:cNvPr id="4" name="Content Placeholder 3"/>
          <p:cNvSpPr>
            <a:spLocks noGrp="1"/>
          </p:cNvSpPr>
          <p:nvPr>
            <p:ph idx="1"/>
          </p:nvPr>
        </p:nvSpPr>
        <p:spPr>
          <a:xfrm>
            <a:off x="457200" y="2209800"/>
            <a:ext cx="8229600" cy="3931920"/>
          </a:xfrm>
        </p:spPr>
        <p:txBody>
          <a:bodyPr>
            <a:normAutofit/>
          </a:bodyPr>
          <a:lstStyle/>
          <a:p>
            <a:pPr>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Restrictions </a:t>
            </a:r>
            <a:r>
              <a:rPr lang="en-IN" sz="2000" dirty="0">
                <a:latin typeface="Arial" panose="020B0604020202020204" pitchFamily="34" charset="0"/>
                <a:cs typeface="Arial" panose="020B0604020202020204" pitchFamily="34" charset="0"/>
              </a:rPr>
              <a:t>imposed on an employee during the employment are legally </a:t>
            </a:r>
            <a:r>
              <a:rPr lang="en-IN" sz="2000" dirty="0" smtClean="0">
                <a:latin typeface="Arial" panose="020B0604020202020204" pitchFamily="34" charset="0"/>
                <a:cs typeface="Arial" panose="020B0604020202020204" pitchFamily="34" charset="0"/>
              </a:rPr>
              <a:t>enforceable.</a:t>
            </a:r>
          </a:p>
          <a:p>
            <a:pPr>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Restrictions on future employment / trade </a:t>
            </a:r>
            <a:r>
              <a:rPr lang="en-IN" sz="2000" dirty="0">
                <a:latin typeface="Arial" panose="020B0604020202020204" pitchFamily="34" charset="0"/>
                <a:cs typeface="Arial" panose="020B0604020202020204" pitchFamily="34" charset="0"/>
              </a:rPr>
              <a:t>imposed on an employee after </a:t>
            </a:r>
            <a:r>
              <a:rPr lang="en-IN" sz="2000" dirty="0" smtClean="0">
                <a:latin typeface="Arial" panose="020B0604020202020204" pitchFamily="34" charset="0"/>
                <a:cs typeface="Arial" panose="020B0604020202020204" pitchFamily="34" charset="0"/>
              </a:rPr>
              <a:t>cessation </a:t>
            </a:r>
            <a:r>
              <a:rPr lang="en-IN" sz="2000" dirty="0">
                <a:latin typeface="Arial" panose="020B0604020202020204" pitchFamily="34" charset="0"/>
                <a:cs typeface="Arial" panose="020B0604020202020204" pitchFamily="34" charset="0"/>
              </a:rPr>
              <a:t>of employment are </a:t>
            </a:r>
            <a:r>
              <a:rPr lang="en-IN" sz="2000" dirty="0" smtClean="0">
                <a:latin typeface="Arial" panose="020B0604020202020204" pitchFamily="34" charset="0"/>
                <a:cs typeface="Arial" panose="020B0604020202020204" pitchFamily="34" charset="0"/>
              </a:rPr>
              <a:t>void.</a:t>
            </a:r>
          </a:p>
          <a:p>
            <a:pPr>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Partial </a:t>
            </a:r>
            <a:r>
              <a:rPr lang="en-IN" sz="2000" dirty="0" smtClean="0">
                <a:latin typeface="Arial" panose="020B0604020202020204" pitchFamily="34" charset="0"/>
                <a:cs typeface="Arial" panose="020B0604020202020204" pitchFamily="34" charset="0"/>
              </a:rPr>
              <a:t>restriction on trade after end </a:t>
            </a:r>
            <a:r>
              <a:rPr lang="en-IN" sz="2000" dirty="0">
                <a:latin typeface="Arial" panose="020B0604020202020204" pitchFamily="34" charset="0"/>
                <a:cs typeface="Arial" panose="020B0604020202020204" pitchFamily="34" charset="0"/>
              </a:rPr>
              <a:t>of </a:t>
            </a:r>
            <a:r>
              <a:rPr lang="en-IN" sz="2000" dirty="0" smtClean="0">
                <a:latin typeface="Arial" panose="020B0604020202020204" pitchFamily="34" charset="0"/>
                <a:cs typeface="Arial" panose="020B0604020202020204" pitchFamily="34" charset="0"/>
              </a:rPr>
              <a:t>employment</a:t>
            </a:r>
            <a:r>
              <a:rPr lang="en-IN" sz="2000" dirty="0">
                <a:latin typeface="Arial" panose="020B0604020202020204" pitchFamily="34" charset="0"/>
                <a:cs typeface="Arial" panose="020B0604020202020204" pitchFamily="34" charset="0"/>
              </a:rPr>
              <a:t> </a:t>
            </a:r>
            <a:r>
              <a:rPr lang="en-IN" sz="2000" dirty="0" smtClean="0">
                <a:latin typeface="Arial" panose="020B0604020202020204" pitchFamily="34" charset="0"/>
                <a:cs typeface="Arial" panose="020B0604020202020204" pitchFamily="34" charset="0"/>
              </a:rPr>
              <a:t>also</a:t>
            </a:r>
            <a:r>
              <a:rPr lang="en-IN" sz="2000" dirty="0" smtClean="0">
                <a:latin typeface="Arial" panose="020B0604020202020204" pitchFamily="34" charset="0"/>
                <a:cs typeface="Arial" panose="020B0604020202020204" pitchFamily="34" charset="0"/>
              </a:rPr>
              <a:t> lack </a:t>
            </a:r>
            <a:r>
              <a:rPr lang="en-IN" sz="2000" dirty="0">
                <a:latin typeface="Arial" panose="020B0604020202020204" pitchFamily="34" charset="0"/>
                <a:cs typeface="Arial" panose="020B0604020202020204" pitchFamily="34" charset="0"/>
              </a:rPr>
              <a:t>legal enforceability</a:t>
            </a:r>
            <a:r>
              <a:rPr lang="en-IN" sz="2000" dirty="0" smtClean="0">
                <a:latin typeface="Arial" panose="020B0604020202020204" pitchFamily="34" charset="0"/>
                <a:cs typeface="Arial" panose="020B0604020202020204" pitchFamily="34" charset="0"/>
              </a:rPr>
              <a:t>.</a:t>
            </a:r>
          </a:p>
          <a:p>
            <a:pPr>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Unconscionable </a:t>
            </a:r>
            <a:r>
              <a:rPr lang="en-IN" sz="2000" dirty="0">
                <a:latin typeface="Arial" panose="020B0604020202020204" pitchFamily="34" charset="0"/>
                <a:cs typeface="Arial" panose="020B0604020202020204" pitchFamily="34" charset="0"/>
              </a:rPr>
              <a:t>term in a contract of employment is void even during the period of </a:t>
            </a:r>
            <a:r>
              <a:rPr lang="en-IN" sz="2000" dirty="0" smtClean="0">
                <a:latin typeface="Arial" panose="020B0604020202020204" pitchFamily="34" charset="0"/>
                <a:cs typeface="Arial" panose="020B0604020202020204" pitchFamily="34" charset="0"/>
              </a:rPr>
              <a:t>employment.</a:t>
            </a: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46</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1143000"/>
          </a:xfrm>
        </p:spPr>
        <p:txBody>
          <a:bodyPr>
            <a:noAutofit/>
          </a:bodyPr>
          <a:lstStyle/>
          <a:p>
            <a:r>
              <a:rPr lang="en-IN" sz="2800" b="1" dirty="0">
                <a:latin typeface="Arial" pitchFamily="34" charset="0"/>
                <a:cs typeface="Arial" pitchFamily="34" charset="0"/>
              </a:rPr>
              <a:t>E.	Summary of Legal </a:t>
            </a:r>
            <a:r>
              <a:rPr lang="en-IN" sz="2800" b="1" dirty="0" smtClean="0">
                <a:latin typeface="Arial" pitchFamily="34" charset="0"/>
                <a:cs typeface="Arial" pitchFamily="34" charset="0"/>
              </a:rPr>
              <a:t>Position </a:t>
            </a:r>
            <a:r>
              <a:rPr lang="en-IN" sz="1800" b="1" dirty="0" smtClean="0">
                <a:latin typeface="Arial" pitchFamily="34" charset="0"/>
                <a:cs typeface="Arial" pitchFamily="34" charset="0"/>
              </a:rPr>
              <a:t>(Continued)</a:t>
            </a:r>
            <a:endParaRPr lang="en-IN" sz="1800" b="1" dirty="0">
              <a:latin typeface="Arial" pitchFamily="34" charset="0"/>
              <a:cs typeface="Arial" pitchFamily="34" charset="0"/>
            </a:endParaRPr>
          </a:p>
        </p:txBody>
      </p:sp>
      <p:sp>
        <p:nvSpPr>
          <p:cNvPr id="4" name="Content Placeholder 3"/>
          <p:cNvSpPr>
            <a:spLocks noGrp="1"/>
          </p:cNvSpPr>
          <p:nvPr>
            <p:ph idx="1"/>
          </p:nvPr>
        </p:nvSpPr>
        <p:spPr>
          <a:xfrm>
            <a:off x="457200" y="2286000"/>
            <a:ext cx="8229600" cy="3886200"/>
          </a:xfrm>
        </p:spPr>
        <p:txBody>
          <a:bodyPr>
            <a:normAutofit/>
          </a:bodyPr>
          <a:lstStyle/>
          <a:p>
            <a:pPr>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Employee </a:t>
            </a:r>
            <a:r>
              <a:rPr lang="en-IN" sz="2000" dirty="0">
                <a:latin typeface="Arial" panose="020B0604020202020204" pitchFamily="34" charset="0"/>
                <a:cs typeface="Arial" panose="020B0604020202020204" pitchFamily="34" charset="0"/>
              </a:rPr>
              <a:t>has the right to engage in any gainful activity after his employment ceases but not to take away confidential intellectual property of the </a:t>
            </a:r>
            <a:r>
              <a:rPr lang="en-IN" sz="2000" dirty="0" smtClean="0">
                <a:latin typeface="Arial" panose="020B0604020202020204" pitchFamily="34" charset="0"/>
                <a:cs typeface="Arial" panose="020B0604020202020204" pitchFamily="34" charset="0"/>
              </a:rPr>
              <a:t>employer or </a:t>
            </a:r>
            <a:r>
              <a:rPr lang="en-IN" sz="2000" dirty="0">
                <a:latin typeface="Arial" panose="020B0604020202020204" pitchFamily="34" charset="0"/>
                <a:cs typeface="Arial" panose="020B0604020202020204" pitchFamily="34" charset="0"/>
              </a:rPr>
              <a:t>solicit his </a:t>
            </a:r>
            <a:r>
              <a:rPr lang="en-IN" sz="2000" dirty="0" smtClean="0">
                <a:latin typeface="Arial" panose="020B0604020202020204" pitchFamily="34" charset="0"/>
                <a:cs typeface="Arial" panose="020B0604020202020204" pitchFamily="34" charset="0"/>
              </a:rPr>
              <a:t>suppliers / clients.</a:t>
            </a:r>
          </a:p>
          <a:p>
            <a:pPr>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Protection </a:t>
            </a:r>
            <a:r>
              <a:rPr lang="en-IN" sz="2000" dirty="0">
                <a:latin typeface="Arial" panose="020B0604020202020204" pitchFamily="34" charset="0"/>
                <a:cs typeface="Arial" panose="020B0604020202020204" pitchFamily="34" charset="0"/>
              </a:rPr>
              <a:t>under Article 19 (1) (g) of Constitution of India is available only </a:t>
            </a:r>
            <a:r>
              <a:rPr lang="en-IN" sz="2000" dirty="0" smtClean="0">
                <a:latin typeface="Arial" panose="020B0604020202020204" pitchFamily="34" charset="0"/>
                <a:cs typeface="Arial" panose="020B0604020202020204" pitchFamily="34" charset="0"/>
              </a:rPr>
              <a:t>when </a:t>
            </a:r>
            <a:r>
              <a:rPr lang="en-IN" sz="2000" dirty="0">
                <a:latin typeface="Arial" panose="020B0604020202020204" pitchFamily="34" charset="0"/>
                <a:cs typeface="Arial" panose="020B0604020202020204" pitchFamily="34" charset="0"/>
              </a:rPr>
              <a:t>the employer is either the government or a government </a:t>
            </a:r>
            <a:r>
              <a:rPr lang="en-IN" sz="2000" dirty="0" smtClean="0">
                <a:latin typeface="Arial" panose="020B0604020202020204" pitchFamily="34" charset="0"/>
                <a:cs typeface="Arial" panose="020B0604020202020204" pitchFamily="34" charset="0"/>
              </a:rPr>
              <a:t>undertaking.</a:t>
            </a:r>
            <a:endParaRPr lang="en-IN" sz="2000" dirty="0">
              <a:latin typeface="Arial" panose="020B0604020202020204" pitchFamily="34" charset="0"/>
              <a:cs typeface="Arial" panose="020B0604020202020204" pitchFamily="34" charset="0"/>
            </a:endParaRPr>
          </a:p>
          <a:p>
            <a:pPr>
              <a:lnSpc>
                <a:spcPct val="110000"/>
              </a:lnSpc>
              <a:spcBef>
                <a:spcPts val="1200"/>
              </a:spcBef>
              <a:spcAft>
                <a:spcPts val="600"/>
              </a:spcAft>
            </a:pPr>
            <a:r>
              <a:rPr lang="en-IN" sz="2000" dirty="0" smtClean="0">
                <a:latin typeface="Arial" panose="020B0604020202020204" pitchFamily="34" charset="0"/>
                <a:cs typeface="Arial" panose="020B0604020202020204" pitchFamily="34" charset="0"/>
              </a:rPr>
              <a:t>As </a:t>
            </a:r>
            <a:r>
              <a:rPr lang="en-IN" sz="2000" dirty="0">
                <a:latin typeface="Arial" panose="020B0604020202020204" pitchFamily="34" charset="0"/>
                <a:cs typeface="Arial" panose="020B0604020202020204" pitchFamily="34" charset="0"/>
              </a:rPr>
              <a:t>per Competition Commission of India, Competition Act has no relevance with restrictive clauses in employment </a:t>
            </a:r>
            <a:r>
              <a:rPr lang="en-IN" sz="2000" dirty="0" smtClean="0">
                <a:latin typeface="Arial" panose="020B0604020202020204" pitchFamily="34" charset="0"/>
                <a:cs typeface="Arial" panose="020B0604020202020204" pitchFamily="34" charset="0"/>
              </a:rPr>
              <a:t>agreements. </a:t>
            </a:r>
            <a:endParaRPr lang="en-IN" sz="2000" dirty="0">
              <a:latin typeface="Arial" panose="020B0604020202020204" pitchFamily="34" charset="0"/>
              <a:cs typeface="Arial" panose="020B0604020202020204" pitchFamily="34" charset="0"/>
            </a:endParaRPr>
          </a:p>
        </p:txBody>
      </p:sp>
      <p:sp>
        <p:nvSpPr>
          <p:cNvPr id="10" name="Date Placeholder 9"/>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47</a:t>
            </a:fld>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324848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4038600"/>
            <a:ext cx="7772400" cy="762000"/>
          </a:xfrm>
        </p:spPr>
        <p:txBody>
          <a:bodyPr>
            <a:normAutofit/>
          </a:bodyPr>
          <a:lstStyle/>
          <a:p>
            <a:r>
              <a:rPr lang="en-US" sz="1800" dirty="0" smtClean="0"/>
              <a:t>We take an entrepreneur’s perspective on every issue.</a:t>
            </a:r>
          </a:p>
          <a:p>
            <a:r>
              <a:rPr lang="en-US" sz="1800" dirty="0" smtClean="0"/>
              <a:t>Seeing our clients' business grow and prosper is our passion.</a:t>
            </a:r>
            <a:endParaRPr lang="en-US" sz="1800" dirty="0"/>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48</a:t>
            </a:fld>
            <a:endParaRPr lang="en-US" dirty="0">
              <a:latin typeface="Times New Roman" pitchFamily="18" charset="0"/>
              <a:cs typeface="Times New Roman" pitchFamily="18" charset="0"/>
            </a:endParaRPr>
          </a:p>
        </p:txBody>
      </p:sp>
      <p:sp>
        <p:nvSpPr>
          <p:cNvPr id="7" name="TextBox 6"/>
          <p:cNvSpPr txBox="1"/>
          <p:nvPr/>
        </p:nvSpPr>
        <p:spPr>
          <a:xfrm>
            <a:off x="609600" y="4953000"/>
            <a:ext cx="8077200" cy="1292662"/>
          </a:xfrm>
          <a:prstGeom prst="rect">
            <a:avLst/>
          </a:prstGeom>
          <a:noFill/>
        </p:spPr>
        <p:txBody>
          <a:bodyPr wrap="square" rtlCol="0">
            <a:spAutoFit/>
          </a:bodyPr>
          <a:lstStyle/>
          <a:p>
            <a:r>
              <a:rPr lang="en-US" dirty="0" smtClean="0">
                <a:latin typeface="Arial" pitchFamily="34" charset="0"/>
                <a:cs typeface="Arial" pitchFamily="34" charset="0"/>
                <a:hlinkClick r:id="rId2"/>
              </a:rPr>
              <a:t>www.indialegalhelp.com</a:t>
            </a:r>
            <a:endParaRPr lang="en-US" dirty="0" smtClean="0">
              <a:latin typeface="Arial" pitchFamily="34" charset="0"/>
              <a:cs typeface="Arial" pitchFamily="34" charset="0"/>
            </a:endParaRPr>
          </a:p>
          <a:p>
            <a:r>
              <a:rPr lang="en-US" dirty="0" smtClean="0">
                <a:latin typeface="Arial" pitchFamily="34" charset="0"/>
                <a:cs typeface="Arial" pitchFamily="34" charset="0"/>
                <a:hlinkClick r:id="rId3"/>
              </a:rPr>
              <a:t>info@indialegalhelp.com</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sz="1100" dirty="0" smtClean="0">
                <a:solidFill>
                  <a:schemeClr val="tx1">
                    <a:lumMod val="75000"/>
                  </a:schemeClr>
                </a:solidFill>
                <a:latin typeface="Arial" pitchFamily="34" charset="0"/>
                <a:cs typeface="Arial" pitchFamily="34" charset="0"/>
              </a:rPr>
              <a:t>We follow a transparent system for fees. Please look at our </a:t>
            </a:r>
            <a:r>
              <a:rPr lang="en-US" sz="1100" b="1" u="sng" dirty="0" smtClean="0">
                <a:solidFill>
                  <a:schemeClr val="tx1">
                    <a:lumMod val="75000"/>
                  </a:schemeClr>
                </a:solidFill>
                <a:latin typeface="Arial" pitchFamily="34" charset="0"/>
                <a:cs typeface="Arial" pitchFamily="34" charset="0"/>
                <a:hlinkClick r:id="rId4" tooltip="Indicative Rates of Fees Charged by Anil Chawla Law Associates LLP"/>
              </a:rPr>
              <a:t>Indicative Rates</a:t>
            </a:r>
            <a:r>
              <a:rPr lang="en-IN" sz="1100" dirty="0" smtClean="0">
                <a:solidFill>
                  <a:schemeClr val="tx1">
                    <a:lumMod val="75000"/>
                  </a:schemeClr>
                </a:solidFill>
                <a:latin typeface="Arial" pitchFamily="34" charset="0"/>
                <a:cs typeface="Arial" pitchFamily="34" charset="0"/>
              </a:rPr>
              <a:t> (</a:t>
            </a:r>
            <a:r>
              <a:rPr lang="en-IN" sz="1100" u="sng" dirty="0" smtClean="0">
                <a:solidFill>
                  <a:schemeClr val="tx1">
                    <a:lumMod val="75000"/>
                  </a:schemeClr>
                </a:solidFill>
                <a:latin typeface="Arial" pitchFamily="34" charset="0"/>
                <a:cs typeface="Arial" pitchFamily="34" charset="0"/>
                <a:hlinkClick r:id="rId4"/>
              </a:rPr>
              <a:t>http://www.indialegalhelp.com/files/indicativerates.pdf</a:t>
            </a:r>
            <a:r>
              <a:rPr lang="en-IN" sz="1100" dirty="0" smtClean="0">
                <a:solidFill>
                  <a:schemeClr val="tx1">
                    <a:lumMod val="75000"/>
                  </a:schemeClr>
                </a:solidFill>
                <a:latin typeface="Arial" pitchFamily="34" charset="0"/>
                <a:cs typeface="Arial" pitchFamily="34" charset="0"/>
              </a:rPr>
              <a:t> ) </a:t>
            </a:r>
            <a:r>
              <a:rPr lang="en-US" sz="1100" dirty="0" smtClean="0">
                <a:solidFill>
                  <a:schemeClr val="tx1">
                    <a:lumMod val="75000"/>
                  </a:schemeClr>
                </a:solidFill>
                <a:latin typeface="Arial" pitchFamily="34" charset="0"/>
                <a:cs typeface="Arial" pitchFamily="34" charset="0"/>
              </a:rPr>
              <a:t>before contacting us.</a:t>
            </a:r>
            <a:endParaRPr lang="en-US" sz="1100" dirty="0">
              <a:solidFill>
                <a:schemeClr val="tx1">
                  <a:lumMod val="75000"/>
                </a:schemeClr>
              </a:solidFill>
              <a:latin typeface="Arial" pitchFamily="34" charset="0"/>
              <a:cs typeface="Arial" pitchFamily="34" charset="0"/>
            </a:endParaRPr>
          </a:p>
        </p:txBody>
      </p:sp>
      <p:sp>
        <p:nvSpPr>
          <p:cNvPr id="8" name="Title 7"/>
          <p:cNvSpPr>
            <a:spLocks noGrp="1"/>
          </p:cNvSpPr>
          <p:nvPr>
            <p:ph type="title"/>
          </p:nvPr>
        </p:nvSpPr>
        <p:spPr>
          <a:xfrm>
            <a:off x="533400" y="990600"/>
            <a:ext cx="7772400" cy="1362456"/>
          </a:xfrm>
        </p:spPr>
        <p:txBody>
          <a:bodyPr/>
          <a:lstStyle/>
          <a:p>
            <a:endParaRPr lang="en-US" dirty="0"/>
          </a:p>
        </p:txBody>
      </p:sp>
      <p:pic>
        <p:nvPicPr>
          <p:cNvPr id="9" name="Picture 8" descr="ACLALLP logo 18.8.jpg"/>
          <p:cNvPicPr>
            <a:picLocks noChangeAspect="1"/>
          </p:cNvPicPr>
          <p:nvPr/>
        </p:nvPicPr>
        <p:blipFill>
          <a:blip r:embed="rId5" cstate="print"/>
          <a:stretch>
            <a:fillRect/>
          </a:stretch>
        </p:blipFill>
        <p:spPr>
          <a:xfrm>
            <a:off x="533400" y="990600"/>
            <a:ext cx="7662456" cy="1378843"/>
          </a:xfrm>
          <a:prstGeom prst="rect">
            <a:avLst/>
          </a:prstGeom>
        </p:spPr>
      </p:pic>
      <p:sp>
        <p:nvSpPr>
          <p:cNvPr id="10" name="TextBox 9"/>
          <p:cNvSpPr txBox="1"/>
          <p:nvPr/>
        </p:nvSpPr>
        <p:spPr>
          <a:xfrm>
            <a:off x="533400" y="2743200"/>
            <a:ext cx="7772400" cy="1231106"/>
          </a:xfrm>
          <a:prstGeom prst="rect">
            <a:avLst/>
          </a:prstGeom>
          <a:noFill/>
        </p:spPr>
        <p:txBody>
          <a:bodyPr wrap="square" rtlCol="0">
            <a:spAutoFit/>
          </a:bodyPr>
          <a:lstStyle/>
          <a:p>
            <a:r>
              <a:rPr lang="en-US" sz="1400" dirty="0" smtClean="0">
                <a:cs typeface="Arial" pitchFamily="34" charset="0"/>
              </a:rPr>
              <a:t>Helps you with – </a:t>
            </a:r>
          </a:p>
          <a:p>
            <a:r>
              <a:rPr lang="en-US" sz="1400" dirty="0" smtClean="0">
                <a:cs typeface="Arial" pitchFamily="34" charset="0"/>
              </a:rPr>
              <a:t>Strategic Advice, International Investment Arbitration, International Commercial Arbitration, Corporate Relationships, Resolving Disputes without Litigation, Structures for Global Business Entities, Research based opinion</a:t>
            </a:r>
          </a:p>
          <a:p>
            <a:endParaRPr lang="en-US" dirty="0"/>
          </a:p>
        </p:txBody>
      </p:sp>
      <p:sp>
        <p:nvSpPr>
          <p:cNvPr id="11" name="Date Placeholder 10"/>
          <p:cNvSpPr>
            <a:spLocks noGrp="1"/>
          </p:cNvSpPr>
          <p:nvPr>
            <p:ph type="dt" sz="half" idx="10"/>
          </p:nvPr>
        </p:nvSpPr>
        <p:spPr/>
        <p:txBody>
          <a:bodyPr/>
          <a:lstStyle/>
          <a:p>
            <a:r>
              <a:rPr lang="en-US" smtClean="0"/>
              <a:t>July 2017</a:t>
            </a:r>
            <a:endParaRPr lang="en-US" dirty="0"/>
          </a:p>
        </p:txBody>
      </p:sp>
    </p:spTree>
    <p:extLst>
      <p:ext uri="{BB962C8B-B14F-4D97-AF65-F5344CB8AC3E}">
        <p14:creationId xmlns="" xmlns:p14="http://schemas.microsoft.com/office/powerpoint/2010/main" val="592524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A1.	Non-Disclosure Clauses</a:t>
            </a:r>
            <a:endParaRPr lang="en-US" sz="2000" dirty="0">
              <a:latin typeface="Arial" pitchFamily="34" charset="0"/>
              <a:cs typeface="Arial" pitchFamily="34" charset="0"/>
            </a:endParaRPr>
          </a:p>
        </p:txBody>
      </p:sp>
      <p:sp>
        <p:nvSpPr>
          <p:cNvPr id="4" name="Content Placeholder 3"/>
          <p:cNvSpPr>
            <a:spLocks noGrp="1"/>
          </p:cNvSpPr>
          <p:nvPr>
            <p:ph idx="1"/>
          </p:nvPr>
        </p:nvSpPr>
        <p:spPr>
          <a:xfrm>
            <a:off x="457200" y="2133600"/>
            <a:ext cx="8229600" cy="4191000"/>
          </a:xfrm>
        </p:spPr>
        <p:txBody>
          <a:bodyPr>
            <a:normAutofit lnSpcReduction="10000"/>
          </a:bodyPr>
          <a:lstStyle/>
          <a:p>
            <a:pPr algn="just">
              <a:lnSpc>
                <a:spcPct val="125000"/>
              </a:lnSpc>
              <a:spcBef>
                <a:spcPts val="1200"/>
              </a:spcBef>
              <a:spcAft>
                <a:spcPts val="600"/>
              </a:spcAft>
            </a:pPr>
            <a:r>
              <a:rPr lang="en-IN" sz="2000" dirty="0" smtClean="0">
                <a:latin typeface="Arial" panose="020B0604020202020204" pitchFamily="34" charset="0"/>
                <a:cs typeface="Arial" panose="020B0604020202020204" pitchFamily="34" charset="0"/>
              </a:rPr>
              <a:t>Each business handles confidential information related to employers / clients / suppliers / associates etc.</a:t>
            </a:r>
          </a:p>
          <a:p>
            <a:pPr algn="just">
              <a:lnSpc>
                <a:spcPct val="125000"/>
              </a:lnSpc>
              <a:spcBef>
                <a:spcPts val="1200"/>
              </a:spcBef>
              <a:spcAft>
                <a:spcPts val="600"/>
              </a:spcAft>
            </a:pPr>
            <a:r>
              <a:rPr lang="en-IN" sz="2000" dirty="0" smtClean="0">
                <a:latin typeface="Arial" panose="020B0604020202020204" pitchFamily="34" charset="0"/>
                <a:cs typeface="Arial" panose="020B0604020202020204" pitchFamily="34" charset="0"/>
              </a:rPr>
              <a:t>Each business needs to ensure that such confidential information is not disclosed to others who should not have such information.</a:t>
            </a:r>
          </a:p>
          <a:p>
            <a:pPr algn="just">
              <a:lnSpc>
                <a:spcPct val="125000"/>
              </a:lnSpc>
              <a:spcBef>
                <a:spcPts val="1200"/>
              </a:spcBef>
              <a:spcAft>
                <a:spcPts val="600"/>
              </a:spcAft>
            </a:pPr>
            <a:r>
              <a:rPr lang="en-IN" sz="2000" dirty="0" smtClean="0">
                <a:latin typeface="Arial" panose="020B0604020202020204" pitchFamily="34" charset="0"/>
                <a:cs typeface="Arial" panose="020B0604020202020204" pitchFamily="34" charset="0"/>
              </a:rPr>
              <a:t>Non-disclosure Clauses have two components-</a:t>
            </a:r>
          </a:p>
          <a:p>
            <a:pPr lvl="1" algn="just">
              <a:lnSpc>
                <a:spcPct val="125000"/>
              </a:lnSpc>
              <a:spcBef>
                <a:spcPts val="1200"/>
              </a:spcBef>
              <a:spcAft>
                <a:spcPts val="600"/>
              </a:spcAft>
              <a:buFont typeface="Wingdings" panose="05000000000000000000" pitchFamily="2" charset="2"/>
              <a:buChar char="v"/>
            </a:pPr>
            <a:r>
              <a:rPr lang="en-IN" sz="2000" dirty="0">
                <a:latin typeface="Arial" panose="020B0604020202020204" pitchFamily="34" charset="0"/>
                <a:cs typeface="Arial" panose="020B0604020202020204" pitchFamily="34" charset="0"/>
              </a:rPr>
              <a:t>commitment to </a:t>
            </a:r>
            <a:r>
              <a:rPr lang="en-IN" sz="2000" u="sng" dirty="0">
                <a:latin typeface="Arial" panose="020B0604020202020204" pitchFamily="34" charset="0"/>
                <a:cs typeface="Arial" panose="020B0604020202020204" pitchFamily="34" charset="0"/>
              </a:rPr>
              <a:t>not disclose</a:t>
            </a:r>
            <a:r>
              <a:rPr lang="en-IN" sz="2000" dirty="0">
                <a:latin typeface="Arial" panose="020B0604020202020204" pitchFamily="34" charset="0"/>
                <a:cs typeface="Arial" panose="020B0604020202020204" pitchFamily="34" charset="0"/>
              </a:rPr>
              <a:t> the confidential information to any person who is not supposed to receive </a:t>
            </a:r>
            <a:r>
              <a:rPr lang="en-IN" sz="2000" dirty="0" smtClean="0">
                <a:latin typeface="Arial" panose="020B0604020202020204" pitchFamily="34" charset="0"/>
                <a:cs typeface="Arial" panose="020B0604020202020204" pitchFamily="34" charset="0"/>
              </a:rPr>
              <a:t>it, and</a:t>
            </a:r>
          </a:p>
          <a:p>
            <a:pPr lvl="1" algn="just">
              <a:lnSpc>
                <a:spcPct val="125000"/>
              </a:lnSpc>
              <a:spcBef>
                <a:spcPts val="1200"/>
              </a:spcBef>
              <a:spcAft>
                <a:spcPts val="600"/>
              </a:spcAft>
              <a:buFont typeface="Wingdings" panose="05000000000000000000" pitchFamily="2" charset="2"/>
              <a:buChar char="v"/>
            </a:pPr>
            <a:r>
              <a:rPr lang="en-IN" sz="2000" dirty="0">
                <a:latin typeface="Arial" panose="020B0604020202020204" pitchFamily="34" charset="0"/>
                <a:cs typeface="Arial" panose="020B0604020202020204" pitchFamily="34" charset="0"/>
              </a:rPr>
              <a:t>commitment to </a:t>
            </a:r>
            <a:r>
              <a:rPr lang="en-IN" sz="2000" u="sng" dirty="0">
                <a:latin typeface="Arial" panose="020B0604020202020204" pitchFamily="34" charset="0"/>
                <a:cs typeface="Arial" panose="020B0604020202020204" pitchFamily="34" charset="0"/>
              </a:rPr>
              <a:t>not use</a:t>
            </a:r>
            <a:r>
              <a:rPr lang="en-IN" sz="2000" dirty="0">
                <a:latin typeface="Arial" panose="020B0604020202020204" pitchFamily="34" charset="0"/>
                <a:cs typeface="Arial" panose="020B0604020202020204" pitchFamily="34" charset="0"/>
              </a:rPr>
              <a:t> the confidential information for any purpose other than the business’s </a:t>
            </a:r>
            <a:r>
              <a:rPr lang="en-IN" sz="2000" dirty="0" smtClean="0">
                <a:latin typeface="Arial" panose="020B0604020202020204" pitchFamily="34" charset="0"/>
                <a:cs typeface="Arial" panose="020B0604020202020204" pitchFamily="34" charset="0"/>
              </a:rPr>
              <a:t>interest.</a:t>
            </a:r>
            <a:endParaRPr lang="en-IN" sz="2000" dirty="0">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r>
              <a:rPr lang="en-US" smtClean="0"/>
              <a:t>July 2017</a:t>
            </a:r>
            <a:endParaRPr lang="en-US"/>
          </a:p>
        </p:txBody>
      </p:sp>
      <p:sp>
        <p:nvSpPr>
          <p:cNvPr id="6" name="Footer Placeholder 5"/>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5</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A1.	Non-Disclosure Clauses </a:t>
            </a:r>
            <a:r>
              <a:rPr lang="en-US" sz="1800" b="1" dirty="0" smtClean="0">
                <a:latin typeface="Arial" pitchFamily="34" charset="0"/>
                <a:cs typeface="Arial" pitchFamily="34" charset="0"/>
              </a:rPr>
              <a:t>(Continued)</a:t>
            </a:r>
            <a:endParaRPr lang="en-US" sz="1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6</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July 2017</a:t>
            </a:r>
            <a:endParaRPr lang="en-US"/>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2625436"/>
            <a:ext cx="6858000" cy="3505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1025236" y="2179721"/>
            <a:ext cx="2743200" cy="369332"/>
          </a:xfrm>
          <a:prstGeom prst="rect">
            <a:avLst/>
          </a:prstGeom>
          <a:noFill/>
        </p:spPr>
        <p:txBody>
          <a:bodyPr wrap="square" rtlCol="0">
            <a:spAutoFit/>
          </a:bodyPr>
          <a:lstStyle/>
          <a:p>
            <a:r>
              <a:rPr lang="en-IN" b="1" u="sng" dirty="0" smtClean="0">
                <a:latin typeface="Arial" panose="020B0604020202020204" pitchFamily="34" charset="0"/>
                <a:cs typeface="Arial" panose="020B0604020202020204" pitchFamily="34" charset="0"/>
              </a:rPr>
              <a:t>Example 1 -</a:t>
            </a:r>
            <a:endParaRPr lang="en-IN" b="1" u="sng"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A1.	Non-Disclosure Clauses </a:t>
            </a:r>
            <a:r>
              <a:rPr lang="en-US" sz="1800" b="1" dirty="0" smtClean="0">
                <a:latin typeface="Arial" pitchFamily="34" charset="0"/>
                <a:cs typeface="Arial" pitchFamily="34" charset="0"/>
              </a:rPr>
              <a:t>(Continued)</a:t>
            </a:r>
            <a:endParaRPr lang="en-US" sz="1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7</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July 2017</a:t>
            </a:r>
            <a:endParaRPr lang="en-US"/>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92382" y="2336845"/>
            <a:ext cx="6005945" cy="29209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92382" y="5257800"/>
            <a:ext cx="6019800" cy="11350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1371600" y="1955845"/>
            <a:ext cx="1905000" cy="381000"/>
          </a:xfrm>
          <a:prstGeom prst="rect">
            <a:avLst/>
          </a:prstGeom>
          <a:noFill/>
        </p:spPr>
        <p:txBody>
          <a:bodyPr wrap="square" rtlCol="0">
            <a:spAutoFit/>
          </a:bodyPr>
          <a:lstStyle/>
          <a:p>
            <a:r>
              <a:rPr lang="en-IN" b="1" u="sng" dirty="0" smtClean="0">
                <a:latin typeface="Arial" panose="020B0604020202020204" pitchFamily="34" charset="0"/>
                <a:cs typeface="Arial" panose="020B0604020202020204" pitchFamily="34" charset="0"/>
              </a:rPr>
              <a:t>Example 2 - </a:t>
            </a:r>
            <a:endParaRPr lang="en-IN" b="1" u="sng"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A1.	</a:t>
            </a:r>
            <a:r>
              <a:rPr lang="en-US" sz="2800" b="1" dirty="0">
                <a:latin typeface="Arial" pitchFamily="34" charset="0"/>
                <a:cs typeface="Arial" pitchFamily="34" charset="0"/>
              </a:rPr>
              <a:t>Non-Disclosure Clauses </a:t>
            </a:r>
            <a:r>
              <a:rPr lang="en-US" sz="1800" b="1" dirty="0">
                <a:latin typeface="Arial" pitchFamily="34" charset="0"/>
                <a:cs typeface="Arial" pitchFamily="34" charset="0"/>
              </a:rPr>
              <a:t>(Continued)</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8</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July 2017</a:t>
            </a:r>
            <a:endParaRPr lang="en-US"/>
          </a:p>
        </p:txBody>
      </p:sp>
      <p:sp>
        <p:nvSpPr>
          <p:cNvPr id="10" name="TextBox 9"/>
          <p:cNvSpPr txBox="1"/>
          <p:nvPr/>
        </p:nvSpPr>
        <p:spPr>
          <a:xfrm>
            <a:off x="1371600" y="2057400"/>
            <a:ext cx="2057400" cy="369332"/>
          </a:xfrm>
          <a:prstGeom prst="rect">
            <a:avLst/>
          </a:prstGeom>
          <a:noFill/>
        </p:spPr>
        <p:txBody>
          <a:bodyPr wrap="square" rtlCol="0">
            <a:spAutoFit/>
          </a:bodyPr>
          <a:lstStyle/>
          <a:p>
            <a:r>
              <a:rPr lang="en-US" b="1" u="sng" dirty="0" smtClean="0">
                <a:latin typeface="Arial" pitchFamily="34" charset="0"/>
                <a:cs typeface="Arial" pitchFamily="34" charset="0"/>
              </a:rPr>
              <a:t>Example 3 - </a:t>
            </a:r>
            <a:endParaRPr lang="en-US" b="1" u="sng" dirty="0">
              <a:latin typeface="Arial" pitchFamily="34" charset="0"/>
              <a:cs typeface="Arial"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6236" y="2466109"/>
            <a:ext cx="6934200" cy="274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0" y="5216236"/>
            <a:ext cx="6705600" cy="638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A1.	</a:t>
            </a:r>
            <a:r>
              <a:rPr lang="en-US" sz="2800" b="1" dirty="0">
                <a:latin typeface="Arial" pitchFamily="34" charset="0"/>
                <a:cs typeface="Arial" pitchFamily="34" charset="0"/>
              </a:rPr>
              <a:t>Non-Disclosure Clauses </a:t>
            </a:r>
            <a:r>
              <a:rPr lang="en-US" sz="1800" b="1" dirty="0">
                <a:latin typeface="Arial" pitchFamily="34" charset="0"/>
                <a:cs typeface="Arial" pitchFamily="34" charset="0"/>
              </a:rPr>
              <a:t>(Continued)</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smtClean="0">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9</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July 2017</a:t>
            </a:r>
            <a:endParaRPr lang="en-US"/>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2209800"/>
            <a:ext cx="6781800" cy="1724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5400" y="3933825"/>
            <a:ext cx="6705600"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65564" y="5457825"/>
            <a:ext cx="6400800" cy="1009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3015</TotalTime>
  <Words>2653</Words>
  <Application>Microsoft Office PowerPoint</Application>
  <PresentationFormat>On-screen Show (4:3)</PresentationFormat>
  <Paragraphs>347</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Flow</vt:lpstr>
      <vt:lpstr>Restrictive Clauses In Employment Agreements In India</vt:lpstr>
      <vt:lpstr>Preface</vt:lpstr>
      <vt:lpstr>Overview</vt:lpstr>
      <vt:lpstr>A. Types of Restrictive Clauses</vt:lpstr>
      <vt:lpstr>A1. Non-Disclosure Clauses</vt:lpstr>
      <vt:lpstr>A1. Non-Disclosure Clauses (Continued)</vt:lpstr>
      <vt:lpstr>A1. Non-Disclosure Clauses (Continued)</vt:lpstr>
      <vt:lpstr>A1. Non-Disclosure Clauses (Continued)</vt:lpstr>
      <vt:lpstr>A1. Non-Disclosure Clauses (Continued)</vt:lpstr>
      <vt:lpstr>A1. Non-Disclosure Clauses (Continued)</vt:lpstr>
      <vt:lpstr>A2.  Non-Compete Clauses </vt:lpstr>
      <vt:lpstr>A2.  Non-Compete Clauses (Continued)</vt:lpstr>
      <vt:lpstr>A2.  Non-Compete Clauses (Continued)</vt:lpstr>
      <vt:lpstr>A2.  Non-Compete Clauses (Continued)</vt:lpstr>
      <vt:lpstr>A3.  Non-Solicitation Clauses</vt:lpstr>
      <vt:lpstr>A3.  Non-Solicitation Clauses (Continued)</vt:lpstr>
      <vt:lpstr>A3.  Non-Solicitation Clauses (Continued)</vt:lpstr>
      <vt:lpstr>A4.  Garden Leave Clauses</vt:lpstr>
      <vt:lpstr>B. Garden Leave Clauses</vt:lpstr>
      <vt:lpstr>B1. Garden Leave Clauses - Concept </vt:lpstr>
      <vt:lpstr>B2. Key points for drafting</vt:lpstr>
      <vt:lpstr>B3. Garden Leave Clause - Examples</vt:lpstr>
      <vt:lpstr>B3. Garden Leave Clause – Examples (Continued)</vt:lpstr>
      <vt:lpstr>B3. Garden Leave Clause – Examples (Continued)</vt:lpstr>
      <vt:lpstr>B3. Garden Leave Clause – Examples (Continued)</vt:lpstr>
      <vt:lpstr>B3. Garden Leave Clause – Examples (Continued)</vt:lpstr>
      <vt:lpstr>B3. Garden Leave Clause – Examples (Continued)</vt:lpstr>
      <vt:lpstr>C. Relevant Laws </vt:lpstr>
      <vt:lpstr>C1. Indian Contract Act, 1872</vt:lpstr>
      <vt:lpstr>C1. Indian Contract Act, 1872 (Continued)</vt:lpstr>
      <vt:lpstr>C2. Constitution of India</vt:lpstr>
      <vt:lpstr>C3. The Competition Act, 2002</vt:lpstr>
      <vt:lpstr>D. Relevant Case Law</vt:lpstr>
      <vt:lpstr>D1. Post-termination Restraints are Void</vt:lpstr>
      <vt:lpstr>D1. Post-termination Restraints are Void (Continued)</vt:lpstr>
      <vt:lpstr>D2. Restraint of Non-solicitation after            End of Employment Allowed</vt:lpstr>
      <vt:lpstr>D2. Restraint of Non-solicitation after            End of Employment Allowed (Continued)</vt:lpstr>
      <vt:lpstr>D3. Post-contractual Restraints Disallowed</vt:lpstr>
      <vt:lpstr>D3. Post-contractual Restraints (Continued)</vt:lpstr>
      <vt:lpstr>D4. Unconscionable Terms</vt:lpstr>
      <vt:lpstr>D4. Unconscionable Terms (Continued)</vt:lpstr>
      <vt:lpstr>D5. Payment on resignation - Unconscionable</vt:lpstr>
      <vt:lpstr>D6. Contractual Commitments to be adhered</vt:lpstr>
      <vt:lpstr>D6. Contractual Commitments (Continued)</vt:lpstr>
      <vt:lpstr>E. Summary of Legal Position</vt:lpstr>
      <vt:lpstr>E. Summary of Legal Position</vt:lpstr>
      <vt:lpstr>E. Summary of Legal Position (Continued)</vt:lpstr>
      <vt:lpstr>Slide 48</vt:lpstr>
    </vt:vector>
  </TitlesOfParts>
  <Manager>Yogita Pant</Manager>
  <Company>Anil Chawla Law Associates LLP</Company>
  <LinksUpToDate>false</LinksUpToDate>
  <SharedDoc>false</SharedDoc>
  <HyperlinkBase>http://www.indialegalhelp.com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Restrictive Clauses in Employment Agreements in India</dc:title>
  <dc:subject>Restrictive Clauses in Employment Agreements</dc:subject>
  <dc:creator>Anil Chawla Law Associates LLP</dc:creator>
  <cp:keywords>Restrictive clauses in employment agreements in India, Restrictive clauses in employment contracts in India, non compete clause, non disclosure clause, non solicitation clause, Garden Leave clause, validity of restrictive clauses in India, Restraint on trade, restraint on marriage, NDA agreement, Legal position of restrictive clauses in India, examples of non compete clause, examples of non disclosure clause, examples of non solicitation clause, examples of garden leave clause. Case laws relating to non disclosure agreements, Supreme Court case laws related to non solicitation by an employee, case laws related to non compete clauses in an agreement, Section 23 of the Indian Contract Act, Section 24 of the Indian Contract Act, Section 25 of the Indian Contract Act, Section 26 of the Indian Contract Act, Section 27 of the Indian Contract Act, effect of restrictive clauses on competition, Article 19(1)(g) of the Constitution of India, restrictive clauses as seen by Competition Commission of India, legal status of restrictive clauses under Competition Act, Restrictive Clauses and relevant Laws in India, Types of restrictive clauses, caution to be taken by employer while drafting restrictive clauses in employment agreements, Void employment contracts, voidable employment contracts, void employment agreements, voidable employment agreements, difference between void and voidable employment contracts,unconscionable clauses in agreements, are restrictive clauses opposed to public policy void or voidable? Post employment restrictive clauses, restrictive clauses during employment </cp:keywords>
  <dc:description>This presentation is intended to give Indian employers an overview of the legal position related to the restrictions that they may impose on employees in employment agreements.</dc:description>
  <cp:lastModifiedBy>ANIL</cp:lastModifiedBy>
  <cp:revision>547</cp:revision>
  <dcterms:created xsi:type="dcterms:W3CDTF">2013-10-16T12:09:19Z</dcterms:created>
  <dcterms:modified xsi:type="dcterms:W3CDTF">2017-07-04T08:06:58Z</dcterms:modified>
  <cp:category>Law</cp:category>
  <cp:contentStatus>Public Document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2014-03-19T18:30:00Z</vt:filetime>
  </property>
  <property fmtid="{D5CDD505-2E9C-101B-9397-08002B2CF9AE}" pid="3" name="Editor">
    <vt:lpwstr>Yogita Pant</vt:lpwstr>
  </property>
  <property fmtid="{D5CDD505-2E9C-101B-9397-08002B2CF9AE}" pid="4" name="Language">
    <vt:lpwstr>English</vt:lpwstr>
  </property>
  <property fmtid="{D5CDD505-2E9C-101B-9397-08002B2CF9AE}" pid="5" name="Owner">
    <vt:lpwstr>English</vt:lpwstr>
  </property>
  <property fmtid="{D5CDD505-2E9C-101B-9397-08002B2CF9AE}" pid="6" name="Publisher">
    <vt:lpwstr>Anil Chawla Law Associates LLP</vt:lpwstr>
  </property>
  <property fmtid="{D5CDD505-2E9C-101B-9397-08002B2CF9AE}" pid="7" name="Checked by">
    <vt:lpwstr>Yogita Pant</vt:lpwstr>
  </property>
</Properties>
</file>