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446" r:id="rId3"/>
    <p:sldId id="422" r:id="rId4"/>
    <p:sldId id="297" r:id="rId5"/>
    <p:sldId id="315" r:id="rId6"/>
    <p:sldId id="423" r:id="rId7"/>
    <p:sldId id="436" r:id="rId8"/>
    <p:sldId id="377" r:id="rId9"/>
    <p:sldId id="320" r:id="rId10"/>
    <p:sldId id="302" r:id="rId11"/>
    <p:sldId id="437" r:id="rId12"/>
    <p:sldId id="425" r:id="rId13"/>
    <p:sldId id="426" r:id="rId14"/>
    <p:sldId id="438" r:id="rId15"/>
    <p:sldId id="439" r:id="rId16"/>
    <p:sldId id="427" r:id="rId17"/>
    <p:sldId id="428" r:id="rId18"/>
    <p:sldId id="379" r:id="rId19"/>
    <p:sldId id="440" r:id="rId20"/>
    <p:sldId id="400" r:id="rId21"/>
    <p:sldId id="408" r:id="rId22"/>
    <p:sldId id="409" r:id="rId23"/>
    <p:sldId id="441" r:id="rId24"/>
    <p:sldId id="442" r:id="rId25"/>
    <p:sldId id="443" r:id="rId26"/>
    <p:sldId id="444" r:id="rId27"/>
    <p:sldId id="397" r:id="rId28"/>
  </p:sldIdLst>
  <p:sldSz cx="9144000" cy="6858000" type="screen4x3"/>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82" autoAdjust="0"/>
    <p:restoredTop sz="94660"/>
  </p:normalViewPr>
  <p:slideViewPr>
    <p:cSldViewPr>
      <p:cViewPr varScale="1">
        <p:scale>
          <a:sx n="46" d="100"/>
          <a:sy n="46" d="100"/>
        </p:scale>
        <p:origin x="-185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856" y="-96"/>
      </p:cViewPr>
      <p:guideLst>
        <p:guide orient="horz" pos="2736"/>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363" cy="4349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625850" y="0"/>
            <a:ext cx="2773363" cy="434975"/>
          </a:xfrm>
          <a:prstGeom prst="rect">
            <a:avLst/>
          </a:prstGeom>
        </p:spPr>
        <p:txBody>
          <a:bodyPr vert="horz" lIns="91440" tIns="45720" rIns="91440" bIns="45720" rtlCol="0"/>
          <a:lstStyle>
            <a:lvl1pPr algn="r">
              <a:defRPr sz="1200"/>
            </a:lvl1pPr>
          </a:lstStyle>
          <a:p>
            <a:fld id="{47633117-0598-4F66-B2F6-5CE00622B6A9}" type="datetimeFigureOut">
              <a:rPr lang="en-US" smtClean="0"/>
              <a:pPr/>
              <a:t>17-Apr-18</a:t>
            </a:fld>
            <a:endParaRPr lang="en-US"/>
          </a:p>
        </p:txBody>
      </p:sp>
      <p:sp>
        <p:nvSpPr>
          <p:cNvPr id="4" name="Footer Placeholder 3"/>
          <p:cNvSpPr>
            <a:spLocks noGrp="1"/>
          </p:cNvSpPr>
          <p:nvPr>
            <p:ph type="ftr" sz="quarter" idx="2"/>
          </p:nvPr>
        </p:nvSpPr>
        <p:spPr>
          <a:xfrm>
            <a:off x="0" y="8250238"/>
            <a:ext cx="2773363" cy="4349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625850" y="8250238"/>
            <a:ext cx="2773363" cy="434975"/>
          </a:xfrm>
          <a:prstGeom prst="rect">
            <a:avLst/>
          </a:prstGeom>
        </p:spPr>
        <p:txBody>
          <a:bodyPr vert="horz" lIns="91440" tIns="45720" rIns="91440" bIns="45720" rtlCol="0" anchor="b"/>
          <a:lstStyle>
            <a:lvl1pPr algn="r">
              <a:defRPr sz="1200"/>
            </a:lvl1pPr>
          </a:lstStyle>
          <a:p>
            <a:fld id="{7FFD2BEB-09B3-4500-BDB8-13FD8EAC062F}" type="slidenum">
              <a:rPr lang="en-US" smtClean="0"/>
              <a:pPr/>
              <a:t>‹#›</a:t>
            </a:fld>
            <a:endParaRPr lang="en-US"/>
          </a:p>
        </p:txBody>
      </p:sp>
    </p:spTree>
    <p:extLst>
      <p:ext uri="{BB962C8B-B14F-4D97-AF65-F5344CB8AC3E}">
        <p14:creationId xmlns:p14="http://schemas.microsoft.com/office/powerpoint/2010/main" xmlns="" val="317691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2" rIns="86202" bIns="43102" rtlCol="0"/>
          <a:lstStyle>
            <a:lvl1pPr algn="l">
              <a:defRPr sz="12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2" rIns="86202" bIns="43102" rtlCol="0"/>
          <a:lstStyle>
            <a:lvl1pPr algn="r">
              <a:defRPr sz="1200"/>
            </a:lvl1pPr>
          </a:lstStyle>
          <a:p>
            <a:fld id="{FDB7D88C-CDFB-4444-8D2B-CCD1F19CBB5C}" type="datetimeFigureOut">
              <a:rPr lang="en-US" smtClean="0"/>
              <a:pPr/>
              <a:t>17-Apr-18</a:t>
            </a:fld>
            <a:endParaRPr lang="en-US"/>
          </a:p>
        </p:txBody>
      </p:sp>
      <p:sp>
        <p:nvSpPr>
          <p:cNvPr id="4" name="Slide Image Placeholder 3"/>
          <p:cNvSpPr>
            <a:spLocks noGrp="1" noRot="1" noChangeAspect="1"/>
          </p:cNvSpPr>
          <p:nvPr>
            <p:ph type="sldImg" idx="2"/>
          </p:nvPr>
        </p:nvSpPr>
        <p:spPr>
          <a:xfrm>
            <a:off x="1028700" y="652463"/>
            <a:ext cx="4343400" cy="3257550"/>
          </a:xfrm>
          <a:prstGeom prst="rect">
            <a:avLst/>
          </a:prstGeom>
          <a:noFill/>
          <a:ln w="12700">
            <a:solidFill>
              <a:prstClr val="black"/>
            </a:solidFill>
          </a:ln>
        </p:spPr>
        <p:txBody>
          <a:bodyPr vert="horz" lIns="86202" tIns="43102" rIns="86202" bIns="43102"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2" rIns="86202" bIns="4310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250953"/>
            <a:ext cx="2773680" cy="434340"/>
          </a:xfrm>
          <a:prstGeom prst="rect">
            <a:avLst/>
          </a:prstGeom>
        </p:spPr>
        <p:txBody>
          <a:bodyPr vert="horz" lIns="86202" tIns="43102" rIns="86202" bIns="43102" rtlCol="0" anchor="b"/>
          <a:lstStyle>
            <a:lvl1pPr algn="l">
              <a:defRPr sz="1200"/>
            </a:lvl1pPr>
          </a:lstStyle>
          <a:p>
            <a:endParaRPr lang="en-US"/>
          </a:p>
        </p:txBody>
      </p:sp>
      <p:sp>
        <p:nvSpPr>
          <p:cNvPr id="7" name="Slide Number Placeholder 6"/>
          <p:cNvSpPr>
            <a:spLocks noGrp="1"/>
          </p:cNvSpPr>
          <p:nvPr>
            <p:ph type="sldNum" sz="quarter" idx="5"/>
          </p:nvPr>
        </p:nvSpPr>
        <p:spPr>
          <a:xfrm>
            <a:off x="3625639" y="8250953"/>
            <a:ext cx="2773680" cy="434340"/>
          </a:xfrm>
          <a:prstGeom prst="rect">
            <a:avLst/>
          </a:prstGeom>
        </p:spPr>
        <p:txBody>
          <a:bodyPr vert="horz" lIns="86202" tIns="43102" rIns="86202" bIns="43102" rtlCol="0" anchor="b"/>
          <a:lstStyle>
            <a:lvl1pPr algn="r">
              <a:defRPr sz="1200"/>
            </a:lvl1pPr>
          </a:lstStyle>
          <a:p>
            <a:fld id="{B77F9F3A-20E2-4CE8-8C37-34D35A043D2E}" type="slidenum">
              <a:rPr lang="en-US" smtClean="0"/>
              <a:pPr/>
              <a:t>‹#›</a:t>
            </a:fld>
            <a:endParaRPr lang="en-US"/>
          </a:p>
        </p:txBody>
      </p:sp>
    </p:spTree>
    <p:extLst>
      <p:ext uri="{BB962C8B-B14F-4D97-AF65-F5344CB8AC3E}">
        <p14:creationId xmlns:p14="http://schemas.microsoft.com/office/powerpoint/2010/main" xmlns="" val="429156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7F9F3A-20E2-4CE8-8C37-34D35A043D2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77F9F3A-20E2-4CE8-8C37-34D35A043D2E}" type="slidenum">
              <a:rPr lang="en-US" smtClean="0"/>
              <a:pPr/>
              <a:t>2</a:t>
            </a:fld>
            <a:endParaRPr lang="en-US"/>
          </a:p>
        </p:txBody>
      </p:sp>
    </p:spTree>
    <p:extLst>
      <p:ext uri="{BB962C8B-B14F-4D97-AF65-F5344CB8AC3E}">
        <p14:creationId xmlns:p14="http://schemas.microsoft.com/office/powerpoint/2010/main" xmlns="" val="2715707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77F9F3A-20E2-4CE8-8C37-34D35A043D2E}" type="slidenum">
              <a:rPr lang="en-US" smtClean="0"/>
              <a:pPr/>
              <a:t>3</a:t>
            </a:fld>
            <a:endParaRPr lang="en-US"/>
          </a:p>
        </p:txBody>
      </p:sp>
    </p:spTree>
    <p:extLst>
      <p:ext uri="{BB962C8B-B14F-4D97-AF65-F5344CB8AC3E}">
        <p14:creationId xmlns:p14="http://schemas.microsoft.com/office/powerpoint/2010/main" xmlns="" val="271570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April 2018</a:t>
            </a:r>
            <a:endParaRPr lang="en-US"/>
          </a:p>
        </p:txBody>
      </p:sp>
      <p:sp>
        <p:nvSpPr>
          <p:cNvPr id="19" name="Footer Placeholder 18"/>
          <p:cNvSpPr>
            <a:spLocks noGrp="1"/>
          </p:cNvSpPr>
          <p:nvPr>
            <p:ph type="ftr" sz="quarter" idx="11"/>
          </p:nvPr>
        </p:nvSpPr>
        <p:spPr/>
        <p:txBody>
          <a:bodyPr/>
          <a:lstStyle/>
          <a:p>
            <a:r>
              <a:rPr lang="en-US" smtClean="0"/>
              <a:t>www.indialegalhelp.com</a:t>
            </a:r>
            <a:endParaRPr lang="en-US"/>
          </a:p>
        </p:txBody>
      </p:sp>
      <p:sp>
        <p:nvSpPr>
          <p:cNvPr id="27" name="Slide Number Placeholder 26"/>
          <p:cNvSpPr>
            <a:spLocks noGrp="1"/>
          </p:cNvSpPr>
          <p:nvPr>
            <p:ph type="sldNum" sz="quarter" idx="12"/>
          </p:nvPr>
        </p:nvSpPr>
        <p:spPr/>
        <p:txBody>
          <a:bodyPr/>
          <a:lstStyle/>
          <a:p>
            <a:fld id="{745FCA8B-64D5-4E68-8E87-ACB5321CAB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745FCA8B-64D5-4E68-8E87-ACB5321CAB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April 2018</a:t>
            </a:r>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April 2018</a:t>
            </a:r>
            <a:endParaRPr lang="en-US"/>
          </a:p>
        </p:txBody>
      </p:sp>
      <p:sp>
        <p:nvSpPr>
          <p:cNvPr id="8" name="Footer Placeholder 7"/>
          <p:cNvSpPr>
            <a:spLocks noGrp="1"/>
          </p:cNvSpPr>
          <p:nvPr>
            <p:ph type="ftr" sz="quarter" idx="11"/>
          </p:nvPr>
        </p:nvSpPr>
        <p:spPr/>
        <p:txBody>
          <a:bodyPr/>
          <a:lstStyle/>
          <a:p>
            <a:r>
              <a:rPr lang="en-US" smtClean="0"/>
              <a:t>www.indialegalhelp.com</a:t>
            </a:r>
            <a:endParaRPr lang="en-US"/>
          </a:p>
        </p:txBody>
      </p:sp>
      <p:sp>
        <p:nvSpPr>
          <p:cNvPr id="9" name="Slide Number Placeholder 8"/>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r>
              <a:rPr lang="en-US" smtClean="0"/>
              <a:t>www.indialegalhelp.com</a:t>
            </a:r>
            <a:endParaRPr lang="en-US"/>
          </a:p>
        </p:txBody>
      </p:sp>
      <p:sp>
        <p:nvSpPr>
          <p:cNvPr id="5" name="Slide Number Placeholder 4"/>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April 2018</a:t>
            </a:r>
            <a:endParaRPr lang="en-US"/>
          </a:p>
        </p:txBody>
      </p:sp>
      <p:sp>
        <p:nvSpPr>
          <p:cNvPr id="3" name="Footer Placeholder 2"/>
          <p:cNvSpPr>
            <a:spLocks noGrp="1"/>
          </p:cNvSpPr>
          <p:nvPr>
            <p:ph type="ftr" sz="quarter" idx="11"/>
          </p:nvPr>
        </p:nvSpPr>
        <p:spPr/>
        <p:txBody>
          <a:bodyPr/>
          <a:lstStyle/>
          <a:p>
            <a:r>
              <a:rPr lang="en-US" smtClean="0"/>
              <a:t>www.indialegalhelp.com</a:t>
            </a:r>
            <a:endParaRPr lang="en-US"/>
          </a:p>
        </p:txBody>
      </p:sp>
      <p:sp>
        <p:nvSpPr>
          <p:cNvPr id="4" name="Slide Number Placeholder 3"/>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April 2018</a:t>
            </a:r>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p:txBody>
          <a:bodyPr/>
          <a:lstStyle/>
          <a:p>
            <a:fld id="{745FCA8B-64D5-4E68-8E87-ACB5321CAB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April 2018</a:t>
            </a:r>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5FCA8B-64D5-4E68-8E87-ACB5321CAB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April 2018</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www.indialegalhelp.com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5FCA8B-64D5-4E68-8E87-ACB5321CAB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dialegalhelp.com/files/guidewillshindu.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info@indialegalhelp.com" TargetMode="External"/><Relationship Id="rId2" Type="http://schemas.openxmlformats.org/officeDocument/2006/relationships/hyperlink" Target="http://www.indialegalhelp.com/" TargetMode="External"/><Relationship Id="rId1" Type="http://schemas.openxmlformats.org/officeDocument/2006/relationships/slideLayout" Target="../slideLayouts/slideLayout3.xml"/><Relationship Id="rId6" Type="http://schemas.openxmlformats.org/officeDocument/2006/relationships/hyperlink" Target="http://www.indialegalhelp.com/files/guidewillshindu.pdf" TargetMode="External"/><Relationship Id="rId5" Type="http://schemas.openxmlformats.org/officeDocument/2006/relationships/image" Target="../media/image6.jpeg"/><Relationship Id="rId4" Type="http://schemas.openxmlformats.org/officeDocument/2006/relationships/hyperlink" Target="http://www.indialegalhelp.com/files/indicativerat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7927848" cy="1447800"/>
          </a:xfrm>
        </p:spPr>
        <p:txBody>
          <a:bodyPr>
            <a:normAutofit/>
          </a:bodyPr>
          <a:lstStyle/>
          <a:p>
            <a:r>
              <a:rPr lang="en-US" sz="3600" dirty="0" smtClean="0">
                <a:solidFill>
                  <a:schemeClr val="tx2"/>
                </a:solidFill>
                <a:latin typeface="Arial" pitchFamily="34" charset="0"/>
                <a:cs typeface="Arial" pitchFamily="34" charset="0"/>
              </a:rPr>
              <a:t>Quick Guide to Wills for Hindus</a:t>
            </a:r>
            <a:r>
              <a:rPr lang="en-US" sz="3200" dirty="0" smtClean="0">
                <a:solidFill>
                  <a:schemeClr val="tx2"/>
                </a:solidFill>
                <a:latin typeface="Arial" pitchFamily="34" charset="0"/>
                <a:cs typeface="Arial" pitchFamily="34" charset="0"/>
              </a:rPr>
              <a:t/>
            </a:r>
            <a:br>
              <a:rPr lang="en-US" sz="3200" dirty="0" smtClean="0">
                <a:solidFill>
                  <a:schemeClr val="tx2"/>
                </a:solidFill>
                <a:latin typeface="Arial" pitchFamily="34" charset="0"/>
                <a:cs typeface="Arial" pitchFamily="34" charset="0"/>
              </a:rPr>
            </a:br>
            <a:r>
              <a:rPr lang="en-US" sz="2400" dirty="0" smtClean="0">
                <a:solidFill>
                  <a:schemeClr val="tx2"/>
                </a:solidFill>
                <a:latin typeface="Arial" pitchFamily="34" charset="0"/>
                <a:cs typeface="Arial" pitchFamily="34" charset="0"/>
              </a:rPr>
              <a:t/>
            </a:r>
            <a:br>
              <a:rPr lang="en-US" sz="2400" dirty="0" smtClean="0">
                <a:solidFill>
                  <a:schemeClr val="tx2"/>
                </a:solidFill>
                <a:latin typeface="Arial" pitchFamily="34" charset="0"/>
                <a:cs typeface="Arial" pitchFamily="34" charset="0"/>
              </a:rPr>
            </a:br>
            <a:endParaRPr lang="en-US" sz="2400" b="1" dirty="0">
              <a:solidFill>
                <a:schemeClr val="tx2"/>
              </a:solidFill>
              <a:latin typeface="Arial" pitchFamily="34" charset="0"/>
              <a:cs typeface="Arial" pitchFamily="34" charset="0"/>
            </a:endParaRPr>
          </a:p>
        </p:txBody>
      </p:sp>
      <p:sp>
        <p:nvSpPr>
          <p:cNvPr id="3" name="Subtitle 2"/>
          <p:cNvSpPr>
            <a:spLocks noGrp="1"/>
          </p:cNvSpPr>
          <p:nvPr>
            <p:ph type="subTitle" idx="1"/>
          </p:nvPr>
        </p:nvSpPr>
        <p:spPr>
          <a:xfrm>
            <a:off x="533400" y="2819400"/>
            <a:ext cx="7854696" cy="1524000"/>
          </a:xfrm>
        </p:spPr>
        <p:txBody>
          <a:bodyPr>
            <a:normAutofit/>
          </a:bodyPr>
          <a:lstStyle/>
          <a:p>
            <a:endParaRPr lang="en-US" sz="1200" b="1" dirty="0" smtClean="0">
              <a:latin typeface="Arial" pitchFamily="34" charset="0"/>
              <a:cs typeface="Arial" pitchFamily="34" charset="0"/>
            </a:endParaRPr>
          </a:p>
          <a:p>
            <a:r>
              <a:rPr lang="en-US" sz="1400" dirty="0" smtClean="0">
                <a:latin typeface="Arial" pitchFamily="34" charset="0"/>
                <a:cs typeface="Arial" pitchFamily="34" charset="0"/>
              </a:rPr>
              <a:t>April 2018</a:t>
            </a:r>
            <a:endParaRPr lang="en-US" sz="1200" dirty="0" smtClean="0">
              <a:solidFill>
                <a:schemeClr val="tx1"/>
              </a:solidFill>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r>
            <a:br>
              <a:rPr lang="en-US" sz="1200" dirty="0" smtClean="0">
                <a:latin typeface="Arial" pitchFamily="34" charset="0"/>
                <a:cs typeface="Arial" pitchFamily="34" charset="0"/>
              </a:rPr>
            </a:br>
            <a:r>
              <a:rPr lang="en-US" sz="1600" dirty="0" smtClean="0">
                <a:latin typeface="Arial" pitchFamily="34" charset="0"/>
                <a:cs typeface="Arial" pitchFamily="34" charset="0"/>
              </a:rPr>
              <a:t>Anil Chawla Law Associates LLP</a:t>
            </a:r>
            <a:br>
              <a:rPr lang="en-US" sz="1600" dirty="0" smtClean="0">
                <a:latin typeface="Arial" pitchFamily="34" charset="0"/>
                <a:cs typeface="Arial" pitchFamily="34" charset="0"/>
              </a:rPr>
            </a:br>
            <a:r>
              <a:rPr lang="en-US" sz="1600" dirty="0" smtClean="0">
                <a:latin typeface="Arial" pitchFamily="34" charset="0"/>
                <a:cs typeface="Arial" pitchFamily="34" charset="0"/>
              </a:rPr>
              <a:t>www.indialegalhelp.com</a:t>
            </a:r>
            <a:endParaRPr lang="en-US" sz="1600" dirty="0">
              <a:latin typeface="Arial" pitchFamily="34" charset="0"/>
              <a:cs typeface="Arial" pitchFamily="34" charset="0"/>
            </a:endParaRPr>
          </a:p>
          <a:p>
            <a:endParaRPr lang="en-US" sz="1600" dirty="0">
              <a:solidFill>
                <a:schemeClr val="tx1"/>
              </a:solidFill>
              <a:latin typeface="Arial" pitchFamily="34" charset="0"/>
              <a:cs typeface="Arial" pitchFamily="34" charset="0"/>
            </a:endParaRPr>
          </a:p>
        </p:txBody>
      </p:sp>
      <p:sp>
        <p:nvSpPr>
          <p:cNvPr id="4" name="TextBox 3"/>
          <p:cNvSpPr txBox="1"/>
          <p:nvPr/>
        </p:nvSpPr>
        <p:spPr>
          <a:xfrm>
            <a:off x="609600" y="6019800"/>
            <a:ext cx="7467600" cy="415498"/>
          </a:xfrm>
          <a:prstGeom prst="rect">
            <a:avLst/>
          </a:prstGeom>
          <a:noFill/>
        </p:spPr>
        <p:txBody>
          <a:bodyPr wrap="square" rtlCol="0">
            <a:spAutoFit/>
          </a:bodyPr>
          <a:lstStyle/>
          <a:p>
            <a:pPr algn="just"/>
            <a:r>
              <a:rPr lang="en-US" sz="1050" dirty="0" smtClean="0">
                <a:solidFill>
                  <a:schemeClr val="tx1">
                    <a:lumMod val="75000"/>
                  </a:schemeClr>
                </a:solidFill>
                <a:latin typeface="Arial" pitchFamily="34" charset="0"/>
                <a:cs typeface="Arial" pitchFamily="34" charset="0"/>
              </a:rPr>
              <a:t>This Presentation gives only an overview of Wills and Advance Medical Directives.  It is not intended to be either complete or exhaustive narration of the subject. </a:t>
            </a:r>
            <a:endParaRPr lang="en-US" sz="1050" dirty="0">
              <a:solidFill>
                <a:schemeClr val="tx1">
                  <a:lumMod val="75000"/>
                </a:schemeClr>
              </a:solidFill>
              <a:latin typeface="Arial" pitchFamily="34" charset="0"/>
              <a:cs typeface="Arial" pitchFamily="34" charset="0"/>
            </a:endParaRPr>
          </a:p>
        </p:txBody>
      </p:sp>
      <p:sp>
        <p:nvSpPr>
          <p:cNvPr id="5" name="Rectangle 4"/>
          <p:cNvSpPr/>
          <p:nvPr/>
        </p:nvSpPr>
        <p:spPr>
          <a:xfrm>
            <a:off x="533400" y="4419600"/>
            <a:ext cx="7772400" cy="1477328"/>
          </a:xfrm>
          <a:prstGeom prst="rect">
            <a:avLst/>
          </a:prstGeom>
        </p:spPr>
        <p:txBody>
          <a:bodyPr wrap="square">
            <a:spAutoFit/>
          </a:bodyPr>
          <a:lstStyle/>
          <a:p>
            <a:pPr lvl="0">
              <a:spcBef>
                <a:spcPts val="600"/>
              </a:spcBef>
              <a:spcAft>
                <a:spcPts val="600"/>
              </a:spcAft>
            </a:pPr>
            <a:r>
              <a:rPr lang="en-US" sz="1000" dirty="0">
                <a:solidFill>
                  <a:prstClr val="white">
                    <a:lumMod val="75000"/>
                  </a:prstClr>
                </a:solidFill>
                <a:latin typeface="Arial" pitchFamily="34" charset="0"/>
                <a:cs typeface="Arial" pitchFamily="34" charset="0"/>
              </a:rPr>
              <a:t>Anil Chawla Law Associates LLP is registered with limited liability and bears LLPIN AAA‑8450.</a:t>
            </a:r>
          </a:p>
          <a:p>
            <a:pPr lvl="0">
              <a:spcBef>
                <a:spcPts val="600"/>
              </a:spcBef>
              <a:spcAft>
                <a:spcPts val="600"/>
              </a:spcAft>
            </a:pPr>
            <a:r>
              <a:rPr lang="en-US" sz="1000" dirty="0">
                <a:solidFill>
                  <a:prstClr val="white">
                    <a:lumMod val="75000"/>
                  </a:prstClr>
                </a:solidFill>
                <a:latin typeface="Arial" pitchFamily="34" charset="0"/>
                <a:cs typeface="Arial" pitchFamily="34" charset="0"/>
              </a:rPr>
              <a:t>This Presentation is an academic exercise. It does not offer any advice or suggestion to any individual or firm or company. </a:t>
            </a:r>
            <a:r>
              <a:rPr lang="en-IN" sz="1000" dirty="0">
                <a:solidFill>
                  <a:prstClr val="white">
                    <a:lumMod val="75000"/>
                  </a:prstClr>
                </a:solidFill>
                <a:latin typeface="Arial" pitchFamily="34" charset="0"/>
                <a:cs typeface="Arial" pitchFamily="34" charset="0"/>
              </a:rPr>
              <a:t>While all efforts have been made to ensure accuracy and correctness of information provided, no warranties / assurances are provided or implied. Readers are advised to consult a Legal Professional / Company Secretary / Chartered Accountant before taking any business decisions. Anil Chawla Law Associates LLP does not accept any liability, either direct or indirect, with regard to any damages / consequences / results arising due to use of the information contained in this Presentation.</a:t>
            </a:r>
          </a:p>
          <a:p>
            <a:pPr lvl="0">
              <a:spcBef>
                <a:spcPts val="600"/>
              </a:spcBef>
              <a:spcAft>
                <a:spcPts val="600"/>
              </a:spcAft>
            </a:pPr>
            <a:r>
              <a:rPr lang="en-IN" sz="1000" dirty="0">
                <a:solidFill>
                  <a:prstClr val="white">
                    <a:lumMod val="75000"/>
                  </a:prstClr>
                </a:solidFill>
                <a:latin typeface="Arial" pitchFamily="34" charset="0"/>
                <a:cs typeface="Arial" pitchFamily="34" charset="0"/>
              </a:rPr>
              <a:t>Copyright – Anil Chawla Law Associates LLP, </a:t>
            </a:r>
            <a:r>
              <a:rPr lang="en-IN" sz="1000" dirty="0" smtClean="0">
                <a:solidFill>
                  <a:prstClr val="white">
                    <a:lumMod val="75000"/>
                  </a:prstClr>
                </a:solidFill>
                <a:latin typeface="Arial" pitchFamily="34" charset="0"/>
                <a:cs typeface="Arial" pitchFamily="34" charset="0"/>
              </a:rPr>
              <a:t>2018</a:t>
            </a:r>
            <a:endParaRPr lang="en-US" sz="1000" dirty="0">
              <a:solidFill>
                <a:prstClr val="white">
                  <a:lumMod val="75000"/>
                </a:prst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sz="2800" b="1" dirty="0" smtClean="0">
                <a:latin typeface="Arial" pitchFamily="34" charset="0"/>
                <a:cs typeface="Arial" pitchFamily="34" charset="0"/>
              </a:rPr>
              <a:t>5.	Procedural Requirements </a:t>
            </a:r>
            <a:r>
              <a:rPr lang="en-US" sz="1800" b="1" dirty="0" smtClean="0">
                <a:latin typeface="Arial" pitchFamily="34" charset="0"/>
                <a:cs typeface="Arial" pitchFamily="34" charset="0"/>
              </a:rPr>
              <a:t>(Continued</a:t>
            </a:r>
            <a:r>
              <a:rPr lang="en-US" sz="1800" b="1" dirty="0">
                <a:latin typeface="Arial" pitchFamily="34" charset="0"/>
                <a:cs typeface="Arial" pitchFamily="34" charset="0"/>
              </a:rPr>
              <a:t>)</a:t>
            </a:r>
            <a:endParaRPr lang="en-US" sz="20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10</a:t>
            </a:fld>
            <a:endParaRPr lang="en-US"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en-US" smtClean="0"/>
              <a:t>April 2018</a:t>
            </a:r>
            <a:endParaRPr lang="en-US" dirty="0"/>
          </a:p>
        </p:txBody>
      </p:sp>
      <p:sp>
        <p:nvSpPr>
          <p:cNvPr id="9" name="Content Placeholder 2"/>
          <p:cNvSpPr>
            <a:spLocks noGrp="1"/>
          </p:cNvSpPr>
          <p:nvPr>
            <p:ph idx="1"/>
          </p:nvPr>
        </p:nvSpPr>
        <p:spPr>
          <a:xfrm>
            <a:off x="457200" y="2133600"/>
            <a:ext cx="8229600" cy="4343400"/>
          </a:xfrm>
        </p:spPr>
        <p:txBody>
          <a:bodyPr>
            <a:noAutofit/>
          </a:bodyPr>
          <a:lstStyle/>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Must be in writing.</a:t>
            </a:r>
          </a:p>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Signed by testator in the presence of witnesses.</a:t>
            </a:r>
          </a:p>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Signed by the witnesses in the presence of testator.</a:t>
            </a:r>
          </a:p>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Attesting witnesses must sign in capacity of witnesses.</a:t>
            </a:r>
          </a:p>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A personal acknowledgment by the testator of witnesses.</a:t>
            </a:r>
          </a:p>
          <a:p>
            <a:pPr algn="just">
              <a:lnSpc>
                <a:spcPct val="110000"/>
              </a:lnSpc>
              <a:spcBef>
                <a:spcPts val="1200"/>
              </a:spcBef>
              <a:spcAft>
                <a:spcPts val="1200"/>
              </a:spcAft>
            </a:pPr>
            <a:r>
              <a:rPr lang="en-IN" sz="2000" dirty="0" smtClean="0">
                <a:latin typeface="Arial" panose="020B0604020202020204" pitchFamily="34" charset="0"/>
                <a:cs typeface="Arial" panose="020B0604020202020204" pitchFamily="34" charset="0"/>
              </a:rPr>
              <a:t>Advised that each page be signed by the testator as well as the witnesses.</a:t>
            </a:r>
          </a:p>
          <a:p>
            <a:pPr algn="just">
              <a:lnSpc>
                <a:spcPct val="110000"/>
              </a:lnSpc>
              <a:spcBef>
                <a:spcPts val="1200"/>
              </a:spcBef>
              <a:spcAft>
                <a:spcPts val="1200"/>
              </a:spcAft>
            </a:pPr>
            <a:endParaRPr lang="en-IN" sz="2000" dirty="0">
              <a:latin typeface="Arial" panose="020B0604020202020204" pitchFamily="34" charset="0"/>
              <a:cs typeface="Arial" panose="020B0604020202020204" pitchFamily="34" charset="0"/>
            </a:endParaRPr>
          </a:p>
          <a:p>
            <a:pPr algn="just">
              <a:lnSpc>
                <a:spcPct val="110000"/>
              </a:lnSpc>
              <a:spcBef>
                <a:spcPts val="600"/>
              </a:spcBef>
            </a:pPr>
            <a:endParaRPr lang="en-IN" sz="2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sz="2800" b="1" dirty="0" smtClean="0">
                <a:latin typeface="Arial" pitchFamily="34" charset="0"/>
                <a:cs typeface="Arial" pitchFamily="34" charset="0"/>
              </a:rPr>
              <a:t>5.	Procedural Requirements </a:t>
            </a:r>
            <a:r>
              <a:rPr lang="en-US" sz="1800" b="1" dirty="0" smtClean="0">
                <a:latin typeface="Arial" pitchFamily="34" charset="0"/>
                <a:cs typeface="Arial" pitchFamily="34" charset="0"/>
              </a:rPr>
              <a:t>(Continued</a:t>
            </a:r>
            <a:r>
              <a:rPr lang="en-US" sz="1800" b="1" dirty="0">
                <a:latin typeface="Arial" pitchFamily="34" charset="0"/>
                <a:cs typeface="Arial" pitchFamily="34" charset="0"/>
              </a:rPr>
              <a:t>)</a:t>
            </a:r>
            <a:endParaRPr lang="en-US" sz="20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11</a:t>
            </a:fld>
            <a:endParaRPr lang="en-US"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en-US" smtClean="0"/>
              <a:t>April 2018</a:t>
            </a:r>
            <a:endParaRPr lang="en-US" dirty="0"/>
          </a:p>
        </p:txBody>
      </p:sp>
      <p:sp>
        <p:nvSpPr>
          <p:cNvPr id="9" name="Content Placeholder 2"/>
          <p:cNvSpPr>
            <a:spLocks noGrp="1"/>
          </p:cNvSpPr>
          <p:nvPr>
            <p:ph idx="1"/>
          </p:nvPr>
        </p:nvSpPr>
        <p:spPr>
          <a:xfrm>
            <a:off x="457200" y="2133600"/>
            <a:ext cx="8229600" cy="4343400"/>
          </a:xfrm>
        </p:spPr>
        <p:txBody>
          <a:bodyPr>
            <a:noAutofit/>
          </a:bodyPr>
          <a:lstStyle/>
          <a:p>
            <a:pPr algn="just">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Any overwriting in Will must be signed by testator as well as witnesses.</a:t>
            </a:r>
          </a:p>
          <a:p>
            <a:pPr algn="just">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Safekeeping of the Will – Multiple copies advised kept with different persons (beneficiaries) .</a:t>
            </a:r>
          </a:p>
          <a:p>
            <a:pPr algn="just">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Registration – Optional. Recommended when Will is not being disclosed to legatees. Registration prevents keeper of Will from committing forgery.</a:t>
            </a:r>
          </a:p>
          <a:p>
            <a:pPr algn="just">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Fraud or coercion makes a Will null and void.</a:t>
            </a:r>
          </a:p>
          <a:p>
            <a:pPr algn="just">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Flattery or taking care of testator does not affect the Will’s legal status.</a:t>
            </a:r>
          </a:p>
          <a:p>
            <a:pPr algn="just">
              <a:lnSpc>
                <a:spcPct val="110000"/>
              </a:lnSpc>
              <a:spcBef>
                <a:spcPts val="1200"/>
              </a:spcBef>
              <a:spcAft>
                <a:spcPts val="1200"/>
              </a:spcAft>
            </a:pPr>
            <a:endParaRPr lang="en-IN" sz="2000" dirty="0">
              <a:latin typeface="Arial" panose="020B0604020202020204" pitchFamily="34" charset="0"/>
              <a:cs typeface="Arial" panose="020B0604020202020204" pitchFamily="34" charset="0"/>
            </a:endParaRPr>
          </a:p>
          <a:p>
            <a:pPr algn="just">
              <a:lnSpc>
                <a:spcPct val="110000"/>
              </a:lnSpc>
              <a:spcBef>
                <a:spcPts val="600"/>
              </a:spcBef>
            </a:pPr>
            <a:endParaRPr lang="en-IN" sz="20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704088"/>
          </a:xfrm>
        </p:spPr>
        <p:txBody>
          <a:bodyPr>
            <a:normAutofit/>
          </a:bodyPr>
          <a:lstStyle/>
          <a:p>
            <a:r>
              <a:rPr lang="en-US" sz="2800" b="1" dirty="0" smtClean="0">
                <a:latin typeface="Arial" pitchFamily="34" charset="0"/>
                <a:cs typeface="Arial" pitchFamily="34" charset="0"/>
              </a:rPr>
              <a:t>6.	Witnesses to Will</a:t>
            </a:r>
            <a:endParaRPr lang="en-US" sz="2800" b="1"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12</a:t>
            </a:fld>
            <a:endParaRPr lang="en-US"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a:bodyPr>
          <a:lstStyle/>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Beneficiary can be a witness. But strongly advise against it.</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Witness must NOT be of doubtful integrity or character.</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Witness should preferably be literate and be able to stand cross-examination by aggressive lawyers.</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Person named as executor can be witness. But advised that it be avoided.</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A corrupt witness can undo a Will after the death of testator.</a:t>
            </a:r>
          </a:p>
          <a:p>
            <a:pPr algn="just">
              <a:lnSpc>
                <a:spcPct val="110000"/>
              </a:lnSpc>
              <a:spcBef>
                <a:spcPts val="1200"/>
              </a:spcBef>
              <a:spcAft>
                <a:spcPts val="1200"/>
              </a:spcAft>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34012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a:bodyPr>
          <a:lstStyle/>
          <a:p>
            <a:r>
              <a:rPr lang="en-US" sz="2800" b="1" dirty="0" smtClean="0">
                <a:latin typeface="Arial" pitchFamily="34" charset="0"/>
                <a:cs typeface="Arial" pitchFamily="34" charset="0"/>
              </a:rPr>
              <a:t>7.	Drafting of Will</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5105400"/>
          </a:xfrm>
        </p:spPr>
        <p:txBody>
          <a:bodyPr>
            <a:normAutofit lnSpcReduction="10000"/>
          </a:bodyPr>
          <a:lstStyle/>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No prescribed format</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Language should be the one that testator is comfortable with</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Must be simple and easy to understand </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Avoid legalese – no legal terms; no reference to laws</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Must convey intentions of the testator in clear terms</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Should be specific </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General preaching and philosophical thoughts to be avoided</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Must not be ambiguous in any way</a:t>
            </a:r>
          </a:p>
          <a:p>
            <a:pPr algn="just">
              <a:lnSpc>
                <a:spcPct val="125000"/>
              </a:lnSpc>
              <a:spcBef>
                <a:spcPts val="6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A person with no knowledge of law should be able to understand and interpret it.</a:t>
            </a:r>
          </a:p>
          <a:p>
            <a:pPr algn="just">
              <a:lnSpc>
                <a:spcPct val="125000"/>
              </a:lnSpc>
              <a:spcBef>
                <a:spcPts val="600"/>
              </a:spcBef>
              <a:spcAft>
                <a:spcPts val="600"/>
              </a:spcAft>
              <a:buFont typeface="Wingdings" pitchFamily="2" charset="2"/>
              <a:buChar char="§"/>
            </a:pPr>
            <a:endParaRPr lang="en-IN" sz="2000"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13</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544459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a:bodyPr>
          <a:lstStyle/>
          <a:p>
            <a:r>
              <a:rPr lang="en-US" sz="2800" b="1" dirty="0" smtClean="0">
                <a:latin typeface="Arial" pitchFamily="34" charset="0"/>
                <a:cs typeface="Arial" pitchFamily="34" charset="0"/>
              </a:rPr>
              <a:t>7.	Drafting of Will </a:t>
            </a:r>
            <a:r>
              <a:rPr lang="en-US" sz="1800" b="1" dirty="0" smtClean="0">
                <a:latin typeface="Arial" pitchFamily="34" charset="0"/>
                <a:cs typeface="Arial" pitchFamily="34" charset="0"/>
              </a:rPr>
              <a:t>(Continued)</a:t>
            </a:r>
            <a:endParaRPr lang="en-US" sz="1800" b="1"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5105400"/>
          </a:xfrm>
        </p:spPr>
        <p:txBody>
          <a:bodyPr>
            <a:normAutofit lnSpcReduction="10000"/>
          </a:bodyPr>
          <a:lstStyle/>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Date</a:t>
            </a:r>
            <a:r>
              <a:rPr lang="en-IN" sz="2000" dirty="0" smtClean="0">
                <a:latin typeface="Arial" panose="020B0604020202020204" pitchFamily="34" charset="0"/>
                <a:cs typeface="Arial" panose="020B0604020202020204" pitchFamily="34" charset="0"/>
              </a:rPr>
              <a:t> – Not a legal necessity, but highly recommended. Should appear at only one place in the document.</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Description of Testator </a:t>
            </a:r>
            <a:r>
              <a:rPr lang="en-IN" sz="2000" dirty="0" smtClean="0">
                <a:latin typeface="Arial" panose="020B0604020202020204" pitchFamily="34" charset="0"/>
                <a:cs typeface="Arial" panose="020B0604020202020204" pitchFamily="34" charset="0"/>
              </a:rPr>
              <a:t>– Name, father’s name, address, approximate age should be written. Preferable to mention religion, domicile (for NRI’s), PAN / AADHAAR / Passport No.</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Description of Properties</a:t>
            </a:r>
            <a:r>
              <a:rPr lang="en-IN" sz="2000" dirty="0" smtClean="0">
                <a:latin typeface="Arial" panose="020B0604020202020204" pitchFamily="34" charset="0"/>
                <a:cs typeface="Arial" panose="020B0604020202020204" pitchFamily="34" charset="0"/>
              </a:rPr>
              <a:t> – Can either be general like “all my bank accounts” or be specific. For immovable properties detailed description giving address, size etc. advised. In case testator has partial or limited rights, same be mentioned.</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Description of Beneficiaries / Legatees</a:t>
            </a:r>
            <a:r>
              <a:rPr lang="en-IN" sz="2000" dirty="0" smtClean="0">
                <a:latin typeface="Arial" panose="020B0604020202020204" pitchFamily="34" charset="0"/>
                <a:cs typeface="Arial" panose="020B0604020202020204" pitchFamily="34" charset="0"/>
              </a:rPr>
              <a:t> – Identify by name as well as relationship. May also provide other details like father’s name, approximate age, address, and some identification number.</a:t>
            </a:r>
          </a:p>
          <a:p>
            <a:pPr algn="just">
              <a:lnSpc>
                <a:spcPct val="125000"/>
              </a:lnSpc>
              <a:spcBef>
                <a:spcPts val="600"/>
              </a:spcBef>
              <a:spcAft>
                <a:spcPts val="600"/>
              </a:spcAft>
              <a:buFont typeface="Wingdings" pitchFamily="2" charset="2"/>
              <a:buChar char="§"/>
            </a:pPr>
            <a:endParaRPr lang="en-IN" sz="2000" dirty="0" smtClean="0">
              <a:latin typeface="Arial" panose="020B0604020202020204" pitchFamily="34" charset="0"/>
              <a:cs typeface="Arial" panose="020B0604020202020204" pitchFamily="34" charset="0"/>
            </a:endParaRPr>
          </a:p>
          <a:p>
            <a:pPr algn="just">
              <a:lnSpc>
                <a:spcPct val="125000"/>
              </a:lnSpc>
              <a:spcBef>
                <a:spcPts val="600"/>
              </a:spcBef>
              <a:spcAft>
                <a:spcPts val="600"/>
              </a:spcAft>
              <a:buFont typeface="Wingdings" pitchFamily="2" charset="2"/>
              <a:buChar char="§"/>
            </a:pPr>
            <a:endParaRPr lang="en-IN" sz="2000"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14</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544459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a:bodyPr>
          <a:lstStyle/>
          <a:p>
            <a:r>
              <a:rPr lang="en-US" sz="2800" b="1" dirty="0" smtClean="0">
                <a:latin typeface="Arial" pitchFamily="34" charset="0"/>
                <a:cs typeface="Arial" pitchFamily="34" charset="0"/>
              </a:rPr>
              <a:t>7.	Drafting of Will </a:t>
            </a:r>
            <a:r>
              <a:rPr lang="en-US" sz="1800" b="1" dirty="0" smtClean="0">
                <a:latin typeface="Arial" pitchFamily="34" charset="0"/>
                <a:cs typeface="Arial" pitchFamily="34" charset="0"/>
              </a:rPr>
              <a:t>(Continued)</a:t>
            </a:r>
            <a:endParaRPr lang="en-US" sz="1800" b="1"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5105400"/>
          </a:xfrm>
        </p:spPr>
        <p:txBody>
          <a:bodyPr>
            <a:normAutofit lnSpcReduction="10000"/>
          </a:bodyPr>
          <a:lstStyle/>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Numbering of Paragraphs </a:t>
            </a:r>
            <a:r>
              <a:rPr lang="en-IN" sz="2000" dirty="0" smtClean="0">
                <a:latin typeface="Arial" panose="020B0604020202020204" pitchFamily="34" charset="0"/>
                <a:cs typeface="Arial" panose="020B0604020202020204" pitchFamily="34" charset="0"/>
              </a:rPr>
              <a:t>– Not a legal requirement, but advised for clarity.</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Revocation of Previous Wills</a:t>
            </a:r>
            <a:r>
              <a:rPr lang="en-IN" sz="2000" dirty="0" smtClean="0">
                <a:latin typeface="Arial" panose="020B0604020202020204" pitchFamily="34" charset="0"/>
                <a:cs typeface="Arial" panose="020B0604020202020204" pitchFamily="34" charset="0"/>
              </a:rPr>
              <a:t> – Mention of all previous Wills is highly recommended. Advised that all previous Wills are revoked and the new Will is a comprehensive document.</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Denial of Benefit to Natural Heirs</a:t>
            </a:r>
            <a:r>
              <a:rPr lang="en-IN" sz="2000" dirty="0" smtClean="0">
                <a:latin typeface="Arial" panose="020B0604020202020204" pitchFamily="34" charset="0"/>
                <a:cs typeface="Arial" panose="020B0604020202020204" pitchFamily="34" charset="0"/>
              </a:rPr>
              <a:t> – If Will denies benefits to natural heirs, it is advised that reasons for denial are mentioned.</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Bequest for Charity or Religious Purposes</a:t>
            </a:r>
            <a:r>
              <a:rPr lang="en-IN" sz="2000" dirty="0" smtClean="0">
                <a:latin typeface="Arial" panose="020B0604020202020204" pitchFamily="34" charset="0"/>
                <a:cs typeface="Arial" panose="020B0604020202020204" pitchFamily="34" charset="0"/>
              </a:rPr>
              <a:t> – Allowed to Hindus. </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Bequest to Minor Children</a:t>
            </a:r>
            <a:r>
              <a:rPr lang="en-IN" sz="2000" dirty="0" smtClean="0">
                <a:latin typeface="Arial" panose="020B0604020202020204" pitchFamily="34" charset="0"/>
                <a:cs typeface="Arial" panose="020B0604020202020204" pitchFamily="34" charset="0"/>
              </a:rPr>
              <a:t> – Allowed.</a:t>
            </a:r>
          </a:p>
          <a:p>
            <a:pPr algn="just">
              <a:lnSpc>
                <a:spcPct val="125000"/>
              </a:lnSpc>
              <a:spcBef>
                <a:spcPts val="600"/>
              </a:spcBef>
              <a:spcAft>
                <a:spcPts val="600"/>
              </a:spcAft>
              <a:buFont typeface="Wingdings" pitchFamily="2" charset="2"/>
              <a:buChar char="§"/>
            </a:pPr>
            <a:r>
              <a:rPr lang="en-IN" sz="2000" u="sng" dirty="0" smtClean="0">
                <a:latin typeface="Arial" panose="020B0604020202020204" pitchFamily="34" charset="0"/>
                <a:cs typeface="Arial" panose="020B0604020202020204" pitchFamily="34" charset="0"/>
              </a:rPr>
              <a:t>Residuary Legatee</a:t>
            </a:r>
            <a:r>
              <a:rPr lang="en-IN" sz="2000" dirty="0" smtClean="0">
                <a:latin typeface="Arial" panose="020B0604020202020204" pitchFamily="34" charset="0"/>
                <a:cs typeface="Arial" panose="020B0604020202020204" pitchFamily="34" charset="0"/>
              </a:rPr>
              <a:t> – Recommended that there be a legatee who gets what no one else gets.</a:t>
            </a:r>
          </a:p>
          <a:p>
            <a:pPr algn="just">
              <a:lnSpc>
                <a:spcPct val="125000"/>
              </a:lnSpc>
              <a:spcBef>
                <a:spcPts val="600"/>
              </a:spcBef>
              <a:spcAft>
                <a:spcPts val="600"/>
              </a:spcAft>
              <a:buFont typeface="Wingdings" pitchFamily="2" charset="2"/>
              <a:buChar char="§"/>
            </a:pPr>
            <a:endParaRPr lang="en-IN" sz="2000"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15</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544459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704088"/>
          </a:xfrm>
        </p:spPr>
        <p:txBody>
          <a:bodyPr>
            <a:normAutofit/>
          </a:bodyPr>
          <a:lstStyle/>
          <a:p>
            <a:r>
              <a:rPr lang="en-US" sz="2800" b="1" dirty="0" smtClean="0">
                <a:latin typeface="Arial" pitchFamily="34" charset="0"/>
                <a:cs typeface="Arial" pitchFamily="34" charset="0"/>
              </a:rPr>
              <a:t>8.	Joint and Mutual Will</a:t>
            </a:r>
            <a:endParaRPr lang="en-US" sz="2800" b="1"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16</a:t>
            </a:fld>
            <a:endParaRPr lang="en-US" dirty="0">
              <a:latin typeface="Times New Roman" pitchFamily="18" charset="0"/>
              <a:cs typeface="Times New Roman" pitchFamily="18" charset="0"/>
            </a:endParaRPr>
          </a:p>
        </p:txBody>
      </p:sp>
      <p:sp>
        <p:nvSpPr>
          <p:cNvPr id="7" name="Content Placeholder 6"/>
          <p:cNvSpPr>
            <a:spLocks noGrp="1"/>
          </p:cNvSpPr>
          <p:nvPr>
            <p:ph idx="1"/>
          </p:nvPr>
        </p:nvSpPr>
        <p:spPr/>
        <p:txBody>
          <a:bodyPr>
            <a:normAutofit lnSpcReduction="10000"/>
          </a:bodyPr>
          <a:lstStyle/>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Law in India does not recognize husband and wife as joint owners of all properties acquired after marriage.</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If either of husband / wife dies intestate, property of deceased is divided equally among the survivor and children of the couple. This can often lead to much distress and pain for survivor in old age. For example, it may lead to displacement from family home or may lead to dissipation of pension deposits intended for old age.</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A Joint and Mutual Will gives all properties of the deceased to the survivor. </a:t>
            </a:r>
          </a:p>
          <a:p>
            <a:pPr algn="just">
              <a:lnSpc>
                <a:spcPct val="110000"/>
              </a:lnSpc>
              <a:spcBef>
                <a:spcPts val="1200"/>
              </a:spcBef>
              <a:spcAft>
                <a:spcPts val="1200"/>
              </a:spcAft>
            </a:pPr>
            <a:r>
              <a:rPr lang="en-US" sz="2000" dirty="0" smtClean="0">
                <a:latin typeface="Arial" panose="020B0604020202020204" pitchFamily="34" charset="0"/>
                <a:cs typeface="Arial" panose="020B0604020202020204" pitchFamily="34" charset="0"/>
              </a:rPr>
              <a:t>It may provide for distribution of properties after death of both husband and wife.</a:t>
            </a:r>
          </a:p>
        </p:txBody>
      </p:sp>
    </p:spTree>
    <p:extLst>
      <p:ext uri="{BB962C8B-B14F-4D97-AF65-F5344CB8AC3E}">
        <p14:creationId xmlns:p14="http://schemas.microsoft.com/office/powerpoint/2010/main" xmlns="" val="2468932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a:bodyPr>
          <a:lstStyle/>
          <a:p>
            <a:r>
              <a:rPr lang="en-US" sz="2800" b="1" dirty="0" smtClean="0">
                <a:latin typeface="Arial" pitchFamily="34" charset="0"/>
                <a:cs typeface="Arial" pitchFamily="34" charset="0"/>
              </a:rPr>
              <a:t>9.	Executor / Administrator</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524000"/>
            <a:ext cx="8229600" cy="4876800"/>
          </a:xfrm>
        </p:spPr>
        <p:txBody>
          <a:bodyPr>
            <a:normAutofit lnSpcReduction="10000"/>
          </a:bodyPr>
          <a:lstStyle/>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Executor is appointed by the testator in Will.</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Administrator is appointed by competent authority.</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Any person (including beneficiary) can be named as executor.</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Executor need not be legal professional or have knowledge of law.</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Executor represents deceased and holds all powers of deceased.</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Not compulsory to appoint executor.</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A dishonest / rogue executor can be a big nuisance.</a:t>
            </a:r>
          </a:p>
          <a:p>
            <a:pPr algn="just">
              <a:lnSpc>
                <a:spcPct val="125000"/>
              </a:lnSpc>
              <a:spcBef>
                <a:spcPts val="1200"/>
              </a:spcBef>
              <a:spcAft>
                <a:spcPts val="600"/>
              </a:spcAft>
              <a:buFont typeface="Wingdings" pitchFamily="2" charset="2"/>
              <a:buChar char="§"/>
            </a:pPr>
            <a:r>
              <a:rPr lang="en-IN" sz="2000" dirty="0" smtClean="0">
                <a:latin typeface="Arial" panose="020B0604020202020204" pitchFamily="34" charset="0"/>
                <a:cs typeface="Arial" panose="020B0604020202020204" pitchFamily="34" charset="0"/>
              </a:rPr>
              <a:t>When no executor is named in Will, beneficiaries can apply for Letter of Administration or can get conveyance without court intervention.</a:t>
            </a: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17</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383085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10.	Will as Trust Deed</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191000"/>
          </a:xfrm>
        </p:spPr>
        <p:txBody>
          <a:bodyPr>
            <a:normAutofit/>
          </a:bodyPr>
          <a:lstStyle/>
          <a:p>
            <a:pPr marL="0" indent="0">
              <a:lnSpc>
                <a:spcPct val="125000"/>
              </a:lnSpc>
              <a:spcBef>
                <a:spcPts val="1200"/>
              </a:spcBef>
              <a:spcAft>
                <a:spcPts val="600"/>
              </a:spcAft>
              <a:buNone/>
            </a:pPr>
            <a:r>
              <a:rPr lang="en-IN" sz="2000" dirty="0" smtClean="0">
                <a:latin typeface="Arial" panose="020B0604020202020204" pitchFamily="34" charset="0"/>
                <a:cs typeface="Arial" panose="020B0604020202020204" pitchFamily="34" charset="0"/>
              </a:rPr>
              <a:t>Private Trust is created for the benefit of specific beneficiaries. Public Trust is for undefined beneficiaries or charity or religious purposes.</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Private Trust can be created using Will only using movable properties. Immovable properties cannot be transferred to Trust using Will.</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Private Trust typically created when beneficiaries are incapable of managing their affairs like in case of physically or mentally challenged persons; also used for children; abroad common to use private trusts for pets.</a:t>
            </a: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18</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10.	Will as Trust Deed </a:t>
            </a:r>
            <a:r>
              <a:rPr lang="en-US" sz="1800" b="1" dirty="0" smtClean="0">
                <a:latin typeface="Arial" pitchFamily="34" charset="0"/>
                <a:cs typeface="Arial" pitchFamily="34" charset="0"/>
              </a:rPr>
              <a:t>(Continued)</a:t>
            </a:r>
            <a:endParaRPr lang="en-US" sz="1800"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191000"/>
          </a:xfrm>
        </p:spPr>
        <p:txBody>
          <a:bodyPr>
            <a:noAutofit/>
          </a:bodyPr>
          <a:lstStyle/>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Intention to create Trust should be clearly mentioned.</a:t>
            </a:r>
          </a:p>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Purpose of the Trust should be clearly stated.</a:t>
            </a:r>
          </a:p>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Beneficiaries should be clearly named.</a:t>
            </a:r>
          </a:p>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Movable property being moved to Trust should be clearly defined and there should be no confusion or uncertainty around it.</a:t>
            </a:r>
          </a:p>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Trustee(s) should be clearly named and / or the process of appointing trustee(s) should be clearly specified.</a:t>
            </a:r>
          </a:p>
          <a:p>
            <a:pPr>
              <a:lnSpc>
                <a:spcPct val="110000"/>
              </a:lnSpc>
              <a:spcBef>
                <a:spcPts val="1200"/>
              </a:spcBef>
              <a:spcAft>
                <a:spcPts val="600"/>
              </a:spcAft>
            </a:pPr>
            <a:r>
              <a:rPr lang="en-US" sz="2000" dirty="0" smtClean="0">
                <a:latin typeface="Arial" panose="020B0604020202020204" pitchFamily="34" charset="0"/>
                <a:cs typeface="Arial" panose="020B0604020202020204" pitchFamily="34" charset="0"/>
              </a:rPr>
              <a:t>Directions for dissolution of private trust and distribution among beneficiaries should be clearly stated.</a:t>
            </a:r>
            <a:endParaRPr lang="en-IN" sz="2000"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19</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772400" cy="740664"/>
          </a:xfrm>
        </p:spPr>
        <p:txBody>
          <a:bodyPr>
            <a:normAutofit/>
          </a:bodyPr>
          <a:lstStyle/>
          <a:p>
            <a:r>
              <a:rPr lang="en-US" sz="3600" b="1" dirty="0" smtClean="0">
                <a:latin typeface="Arial" pitchFamily="34" charset="0"/>
                <a:cs typeface="Arial" pitchFamily="34" charset="0"/>
              </a:rPr>
              <a:t>Preface</a:t>
            </a:r>
            <a:endParaRPr lang="en-US" sz="3600" b="1"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dirty="0" smtClean="0"/>
              <a:t>www.indialegalhelp.com</a:t>
            </a:r>
            <a:endParaRPr lang="en-US" dirty="0"/>
          </a:p>
        </p:txBody>
      </p:sp>
      <p:sp>
        <p:nvSpPr>
          <p:cNvPr id="6" name="Slide Number Placeholder 5"/>
          <p:cNvSpPr>
            <a:spLocks noGrp="1"/>
          </p:cNvSpPr>
          <p:nvPr>
            <p:ph type="sldNum" sz="quarter" idx="12"/>
          </p:nvPr>
        </p:nvSpPr>
        <p:spPr/>
        <p:txBody>
          <a:bodyPr/>
          <a:lstStyle/>
          <a:p>
            <a:fld id="{745FCA8B-64D5-4E68-8E87-ACB5321CAB17}" type="slidenum">
              <a:rPr lang="en-US" smtClean="0"/>
              <a:pPr/>
              <a:t>2</a:t>
            </a:fld>
            <a:endParaRPr lang="en-US"/>
          </a:p>
        </p:txBody>
      </p:sp>
      <p:sp>
        <p:nvSpPr>
          <p:cNvPr id="9" name="Text Placeholder 8"/>
          <p:cNvSpPr>
            <a:spLocks noGrp="1"/>
          </p:cNvSpPr>
          <p:nvPr>
            <p:ph type="body" idx="1"/>
          </p:nvPr>
        </p:nvSpPr>
        <p:spPr>
          <a:xfrm>
            <a:off x="530352" y="2057400"/>
            <a:ext cx="7772400" cy="4419600"/>
          </a:xfrm>
        </p:spPr>
        <p:txBody>
          <a:bodyPr>
            <a:normAutofit fontScale="55000" lnSpcReduction="20000"/>
          </a:bodyPr>
          <a:lstStyle/>
          <a:p>
            <a:pPr algn="just">
              <a:lnSpc>
                <a:spcPct val="120000"/>
              </a:lnSpc>
              <a:spcBef>
                <a:spcPts val="600"/>
              </a:spcBef>
              <a:spcAft>
                <a:spcPts val="600"/>
              </a:spcAft>
            </a:pPr>
            <a:r>
              <a:rPr lang="en-US" sz="2500" dirty="0" smtClean="0">
                <a:latin typeface="Arial"/>
                <a:ea typeface="Times New Roman"/>
              </a:rPr>
              <a:t>Traditionally Hindu law did not have a provision for Wills. It is only after 1956 that Hindus became eligible to make a Will. Even now there is a misconception that a Hindu can make a Will only in respect of one’s self-earned properties and not for one’s inherited properties. Presently, it is advisable for every Hindu to make a Will well before the anticipated time of final departure. </a:t>
            </a:r>
          </a:p>
          <a:p>
            <a:pPr algn="just">
              <a:lnSpc>
                <a:spcPct val="120000"/>
              </a:lnSpc>
              <a:spcBef>
                <a:spcPts val="600"/>
              </a:spcBef>
              <a:spcAft>
                <a:spcPts val="600"/>
              </a:spcAft>
            </a:pPr>
            <a:r>
              <a:rPr lang="en-US" sz="2500" dirty="0" smtClean="0">
                <a:latin typeface="Arial"/>
                <a:ea typeface="Times New Roman"/>
              </a:rPr>
              <a:t>The primary purpose of a Will is to ensure that there is no acrimony in the family after the key person’s death. A Will, in addition, ensures smooth passing of properties from one generation to the other without any tax liability. </a:t>
            </a:r>
          </a:p>
          <a:p>
            <a:pPr algn="just">
              <a:lnSpc>
                <a:spcPct val="120000"/>
              </a:lnSpc>
              <a:spcBef>
                <a:spcPts val="600"/>
              </a:spcBef>
              <a:spcAft>
                <a:spcPts val="600"/>
              </a:spcAft>
            </a:pPr>
            <a:r>
              <a:rPr lang="en-US" sz="2500" u="sng" dirty="0" smtClean="0">
                <a:latin typeface="Arial"/>
                <a:ea typeface="Times New Roman"/>
              </a:rPr>
              <a:t>Example</a:t>
            </a:r>
            <a:r>
              <a:rPr lang="en-US" sz="2500" dirty="0" smtClean="0">
                <a:latin typeface="Arial"/>
                <a:ea typeface="Times New Roman"/>
              </a:rPr>
              <a:t> – A person had two sons and two houses. He decided to give the larger house to the elder son and the smaller house to the younger one. Both sons agreed to the distribution. Father died without a Will. Sons wanted the houses transferred to their respective names. They were asked to draw up a Settlement Agreement specifying the division of properties between them. They did as advised. When they went for conveyance of houses, they were asked to pay up stamp duty amounting to about 5% of the value of the two houses. This could have been avoided if the Father had executed a Will.</a:t>
            </a:r>
          </a:p>
          <a:p>
            <a:pPr algn="just">
              <a:lnSpc>
                <a:spcPct val="120000"/>
              </a:lnSpc>
              <a:spcBef>
                <a:spcPts val="600"/>
              </a:spcBef>
              <a:spcAft>
                <a:spcPts val="600"/>
              </a:spcAft>
            </a:pPr>
            <a:r>
              <a:rPr lang="en-US" sz="2500" dirty="0" smtClean="0">
                <a:latin typeface="Arial"/>
                <a:ea typeface="Times New Roman"/>
              </a:rPr>
              <a:t>This Quick Guide is for Hindus living in India having properties in India. For a detailed exposition of the subject, please read our </a:t>
            </a:r>
            <a:r>
              <a:rPr lang="en-US" sz="2500" dirty="0" smtClean="0">
                <a:latin typeface="Arial"/>
                <a:ea typeface="Times New Roman"/>
                <a:hlinkClick r:id="rId3"/>
              </a:rPr>
              <a:t>Guide to Wills for Hindus</a:t>
            </a:r>
            <a:r>
              <a:rPr lang="en-US" sz="2500" dirty="0" smtClean="0">
                <a:latin typeface="Arial"/>
                <a:ea typeface="Times New Roman"/>
              </a:rPr>
              <a:t>. </a:t>
            </a:r>
          </a:p>
        </p:txBody>
      </p:sp>
    </p:spTree>
    <p:extLst>
      <p:ext uri="{BB962C8B-B14F-4D97-AF65-F5344CB8AC3E}">
        <p14:creationId xmlns:p14="http://schemas.microsoft.com/office/powerpoint/2010/main" xmlns="" val="2538825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11.	Modification / Revocation</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2133600"/>
            <a:ext cx="8229600" cy="4343400"/>
          </a:xfrm>
        </p:spPr>
        <p:txBody>
          <a:bodyPr>
            <a:noAutofit/>
          </a:bodyPr>
          <a:lstStyle/>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A Will can be modified / revoked anytime during lifetime of testator.</a:t>
            </a:r>
          </a:p>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Modification / revocation to be done same way as execution. Sound mind + Two attesting witnesses.</a:t>
            </a:r>
          </a:p>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Modification by overwriting after execution not allowed.</a:t>
            </a:r>
          </a:p>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Revocation by burning or tearing of Will allowed but burning or tearing must be in front of two witnesses.</a:t>
            </a:r>
          </a:p>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Witnesses required for modification / revocation. Same witnesses as for original Will not required.</a:t>
            </a:r>
          </a:p>
          <a:p>
            <a:pPr algn="just">
              <a:lnSpc>
                <a:spcPct val="110000"/>
              </a:lnSpc>
              <a:spcBef>
                <a:spcPts val="600"/>
              </a:spcBef>
              <a:spcAft>
                <a:spcPts val="600"/>
              </a:spcAft>
            </a:pPr>
            <a:r>
              <a:rPr lang="en-IN" sz="2000" dirty="0" smtClean="0">
                <a:latin typeface="Arial" panose="020B0604020202020204" pitchFamily="34" charset="0"/>
                <a:cs typeface="Arial" panose="020B0604020202020204" pitchFamily="34" charset="0"/>
              </a:rPr>
              <a:t>Modification / revocation of registered Will need not be registered, but advisable.</a:t>
            </a:r>
            <a:endParaRPr lang="en-IN" sz="2000" dirty="0">
              <a:latin typeface="Arial" panose="020B0604020202020204" pitchFamily="34" charset="0"/>
              <a:cs typeface="Arial" panose="020B0604020202020204" pitchFamily="34" charset="0"/>
            </a:endParaRPr>
          </a:p>
          <a:p>
            <a:pPr algn="just">
              <a:lnSpc>
                <a:spcPct val="110000"/>
              </a:lnSpc>
              <a:spcBef>
                <a:spcPts val="1200"/>
              </a:spcBef>
              <a:spcAft>
                <a:spcPts val="1200"/>
              </a:spcAft>
            </a:pPr>
            <a:endParaRPr lang="en-IN" sz="2000" dirty="0">
              <a:latin typeface="Arial" panose="020B0604020202020204" pitchFamily="34" charset="0"/>
              <a:cs typeface="Arial" panose="020B0604020202020204" pitchFamily="34" charset="0"/>
            </a:endParaRPr>
          </a:p>
          <a:p>
            <a:pPr algn="just">
              <a:lnSpc>
                <a:spcPct val="110000"/>
              </a:lnSpc>
              <a:spcBef>
                <a:spcPts val="600"/>
              </a:spcBef>
            </a:pPr>
            <a:endParaRPr lang="en-IN" sz="2000" dirty="0" smtClean="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US" smtClean="0"/>
              <a:t>April 2018</a:t>
            </a:r>
            <a:endParaRPr lang="en-US" dirty="0"/>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20</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208859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75964" cy="780288"/>
          </a:xfrm>
        </p:spPr>
        <p:txBody>
          <a:bodyPr>
            <a:normAutofit/>
          </a:bodyPr>
          <a:lstStyle/>
          <a:p>
            <a:r>
              <a:rPr lang="en-US" sz="2800" b="1" dirty="0" smtClean="0">
                <a:latin typeface="Arial" pitchFamily="34" charset="0"/>
                <a:cs typeface="Arial" pitchFamily="34" charset="0"/>
              </a:rPr>
              <a:t>12.	Procedure after death of testator</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Probate / Letter of Administration is almost compulsory in Mumbai and Chennai, but mostly not required in rest of India.</a:t>
            </a:r>
          </a:p>
          <a:p>
            <a:pPr>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In most parts of India, a notarized true copy (in some places a photocopy) of Will and Death Certificate of testator sufficient to get conveyance of property in favour of legatee.</a:t>
            </a:r>
          </a:p>
          <a:p>
            <a:pPr>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Application for probate by Executor.</a:t>
            </a:r>
          </a:p>
          <a:p>
            <a:pPr>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Application for Letter of Administration by a beneficiary if there is no executor named in the Will.</a:t>
            </a:r>
          </a:p>
          <a:p>
            <a:pPr>
              <a:lnSpc>
                <a:spcPct val="110000"/>
              </a:lnSpc>
              <a:spcBef>
                <a:spcPts val="1200"/>
              </a:spcBef>
              <a:spcAft>
                <a:spcPts val="600"/>
              </a:spcAft>
            </a:pPr>
            <a:r>
              <a:rPr lang="en-IN" sz="2000" dirty="0" smtClean="0">
                <a:latin typeface="Arial" panose="020B0604020202020204" pitchFamily="34" charset="0"/>
                <a:cs typeface="Arial" panose="020B0604020202020204" pitchFamily="34" charset="0"/>
              </a:rPr>
              <a:t>Probate / Letter of Administration granted by appropriate court.</a:t>
            </a:r>
          </a:p>
          <a:p>
            <a:pPr>
              <a:lnSpc>
                <a:spcPct val="110000"/>
              </a:lnSpc>
              <a:spcBef>
                <a:spcPts val="1200"/>
              </a:spcBef>
              <a:spcAft>
                <a:spcPts val="600"/>
              </a:spcAft>
            </a:pPr>
            <a:endParaRPr lang="en-IN" sz="2000" dirty="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21</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626493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lstStyle/>
          <a:p>
            <a:r>
              <a:rPr lang="en-US" sz="2800" b="1" dirty="0" smtClean="0">
                <a:latin typeface="Arial" pitchFamily="34" charset="0"/>
                <a:cs typeface="Arial" pitchFamily="34" charset="0"/>
              </a:rPr>
              <a:t>13.</a:t>
            </a:r>
            <a:r>
              <a:rPr lang="en-US" sz="2800" b="1" dirty="0">
                <a:latin typeface="Arial" pitchFamily="34" charset="0"/>
                <a:cs typeface="Arial" pitchFamily="34" charset="0"/>
              </a:rPr>
              <a:t>	</a:t>
            </a:r>
            <a:r>
              <a:rPr lang="en-US" sz="2800" b="1" dirty="0" smtClean="0">
                <a:latin typeface="Arial" pitchFamily="34" charset="0"/>
                <a:cs typeface="Arial" pitchFamily="34" charset="0"/>
              </a:rPr>
              <a:t>Advance Medical Directives</a:t>
            </a:r>
            <a:endParaRPr lang="en-US" sz="14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312920"/>
          </a:xfrm>
        </p:spPr>
        <p:txBody>
          <a:bodyPr>
            <a:normAutofit fontScale="92500" lnSpcReduction="10000"/>
          </a:bodyPr>
          <a:lstStyle/>
          <a:p>
            <a:pPr marL="0" lvl="1" indent="0">
              <a:lnSpc>
                <a:spcPct val="120000"/>
              </a:lnSpc>
              <a:spcBef>
                <a:spcPts val="600"/>
              </a:spcBef>
              <a:spcAft>
                <a:spcPts val="600"/>
              </a:spcAft>
              <a:buClr>
                <a:schemeClr val="accent3"/>
              </a:buClr>
              <a:buSzPct val="95000"/>
              <a:buNone/>
            </a:pPr>
            <a:r>
              <a:rPr lang="en-IN" sz="2000" dirty="0" smtClean="0">
                <a:latin typeface="Arial" panose="020B0604020202020204" pitchFamily="34" charset="0"/>
                <a:cs typeface="Arial" panose="020B0604020202020204" pitchFamily="34" charset="0"/>
              </a:rPr>
              <a:t>Advance Medical Directives (AMD) / Living Will are directions to one’s near and dear ones to take critical decisions during:</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A </a:t>
            </a:r>
            <a:r>
              <a:rPr lang="en-US" sz="2000" b="1" u="sng" dirty="0" smtClean="0">
                <a:latin typeface="Arial" panose="020B0604020202020204" pitchFamily="34" charset="0"/>
                <a:cs typeface="Arial" panose="020B0604020202020204" pitchFamily="34" charset="0"/>
              </a:rPr>
              <a:t>terminal condition</a:t>
            </a:r>
            <a:r>
              <a:rPr lang="en-US" sz="2000" dirty="0" smtClean="0">
                <a:latin typeface="Arial" panose="020B0604020202020204" pitchFamily="34" charset="0"/>
                <a:cs typeface="Arial" panose="020B0604020202020204" pitchFamily="34" charset="0"/>
              </a:rPr>
              <a:t> – an incurable or irreversible condition which even with the administration of life-sustaining treatment will result in death in foreseeable future.</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A </a:t>
            </a:r>
            <a:r>
              <a:rPr lang="en-US" sz="2000" b="1" u="sng" dirty="0" smtClean="0">
                <a:latin typeface="Arial" panose="020B0604020202020204" pitchFamily="34" charset="0"/>
                <a:cs typeface="Arial" panose="020B0604020202020204" pitchFamily="34" charset="0"/>
              </a:rPr>
              <a:t>persistently unconscious condition</a:t>
            </a:r>
            <a:r>
              <a:rPr lang="en-US" sz="2000" dirty="0" smtClean="0">
                <a:latin typeface="Arial" panose="020B0604020202020204" pitchFamily="34" charset="0"/>
                <a:cs typeface="Arial" panose="020B0604020202020204" pitchFamily="34" charset="0"/>
              </a:rPr>
              <a:t> – an  irreversible condition, in which thought and awareness of self and environment are absent.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An </a:t>
            </a:r>
            <a:r>
              <a:rPr lang="en-US" sz="2000" b="1" u="sng" dirty="0" smtClean="0">
                <a:latin typeface="Arial" panose="020B0604020202020204" pitchFamily="34" charset="0"/>
                <a:cs typeface="Arial" panose="020B0604020202020204" pitchFamily="34" charset="0"/>
              </a:rPr>
              <a:t>end-stage condition</a:t>
            </a:r>
            <a:r>
              <a:rPr lang="en-US" sz="2000" dirty="0" smtClean="0">
                <a:latin typeface="Arial" panose="020B0604020202020204" pitchFamily="34" charset="0"/>
                <a:cs typeface="Arial" panose="020B0604020202020204" pitchFamily="34" charset="0"/>
              </a:rPr>
              <a:t> – a condition caused by injury, disease or illness which results in severe and permanent deterioration indicated by incompetency and complete physical dependency for which treatment of the irreversible condition would be medically ineffective.</a:t>
            </a:r>
          </a:p>
          <a:p>
            <a:pPr marL="274320" lvl="1" indent="-274320">
              <a:lnSpc>
                <a:spcPct val="110000"/>
              </a:lnSpc>
              <a:spcBef>
                <a:spcPts val="1200"/>
              </a:spcBef>
              <a:spcAft>
                <a:spcPts val="600"/>
              </a:spcAft>
              <a:buClr>
                <a:schemeClr val="accent3"/>
              </a:buClr>
              <a:buSzPct val="95000"/>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22</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74223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lstStyle/>
          <a:p>
            <a:r>
              <a:rPr lang="en-US" sz="2800" b="1" dirty="0" smtClean="0">
                <a:latin typeface="Arial" pitchFamily="34" charset="0"/>
                <a:cs typeface="Arial" pitchFamily="34" charset="0"/>
              </a:rPr>
              <a:t>13.</a:t>
            </a:r>
            <a:r>
              <a:rPr lang="en-US" sz="2800" b="1" dirty="0">
                <a:latin typeface="Arial" pitchFamily="34" charset="0"/>
                <a:cs typeface="Arial" pitchFamily="34" charset="0"/>
              </a:rPr>
              <a:t>	</a:t>
            </a:r>
            <a:r>
              <a:rPr lang="en-US" sz="2800" b="1" dirty="0" smtClean="0">
                <a:latin typeface="Arial" pitchFamily="34" charset="0"/>
                <a:cs typeface="Arial" pitchFamily="34" charset="0"/>
              </a:rPr>
              <a:t>Advance Medical Directives </a:t>
            </a:r>
            <a:r>
              <a:rPr lang="en-US" sz="1800" b="1" dirty="0" smtClean="0">
                <a:latin typeface="Arial" pitchFamily="34" charset="0"/>
                <a:cs typeface="Arial" pitchFamily="34" charset="0"/>
              </a:rPr>
              <a:t>(Continued)</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312920"/>
          </a:xfrm>
        </p:spPr>
        <p:txBody>
          <a:bodyPr>
            <a:normAutofit fontScale="92500" lnSpcReduction="10000"/>
          </a:bodyPr>
          <a:lstStyle/>
          <a:p>
            <a:pPr marL="0" lvl="1" indent="0">
              <a:lnSpc>
                <a:spcPct val="120000"/>
              </a:lnSpc>
              <a:spcBef>
                <a:spcPts val="600"/>
              </a:spcBef>
              <a:spcAft>
                <a:spcPts val="600"/>
              </a:spcAft>
              <a:buClr>
                <a:schemeClr val="accent3"/>
              </a:buClr>
              <a:buSzPct val="95000"/>
              <a:buNone/>
            </a:pPr>
            <a:r>
              <a:rPr lang="en-IN" sz="2000" b="1" dirty="0" smtClean="0">
                <a:latin typeface="Arial" panose="020B0604020202020204" pitchFamily="34" charset="0"/>
                <a:cs typeface="Arial" panose="020B0604020202020204" pitchFamily="34" charset="0"/>
              </a:rPr>
              <a:t>Essential Concepts:</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AMD and Will are very different; cannot be combined. AMD relates to before death. Will relates to after death.</a:t>
            </a:r>
          </a:p>
          <a:p>
            <a:pPr marL="274320" lvl="1" indent="-274320">
              <a:lnSpc>
                <a:spcPct val="120000"/>
              </a:lnSpc>
              <a:spcBef>
                <a:spcPts val="600"/>
              </a:spcBef>
              <a:spcAft>
                <a:spcPts val="600"/>
              </a:spcAft>
              <a:buClr>
                <a:schemeClr val="accent3"/>
              </a:buClr>
              <a:buSzPct val="95000"/>
            </a:pPr>
            <a:r>
              <a:rPr lang="en-US" sz="2000" u="sng" dirty="0" smtClean="0">
                <a:latin typeface="Arial" panose="020B0604020202020204" pitchFamily="34" charset="0"/>
                <a:cs typeface="Arial" panose="020B0604020202020204" pitchFamily="34" charset="0"/>
              </a:rPr>
              <a:t>Active Euthanasia</a:t>
            </a:r>
            <a:r>
              <a:rPr lang="en-US" sz="2000" dirty="0" smtClean="0">
                <a:latin typeface="Arial" panose="020B0604020202020204" pitchFamily="34" charset="0"/>
                <a:cs typeface="Arial" panose="020B0604020202020204" pitchFamily="34" charset="0"/>
              </a:rPr>
              <a:t> – some action like injecting a poison is absolutely illegal. AMD does not relate to active  euthanasia.</a:t>
            </a:r>
          </a:p>
          <a:p>
            <a:pPr marL="274320" lvl="1" indent="-274320">
              <a:lnSpc>
                <a:spcPct val="120000"/>
              </a:lnSpc>
              <a:spcBef>
                <a:spcPts val="600"/>
              </a:spcBef>
              <a:spcAft>
                <a:spcPts val="600"/>
              </a:spcAft>
              <a:buClr>
                <a:schemeClr val="accent3"/>
              </a:buClr>
              <a:buSzPct val="95000"/>
            </a:pPr>
            <a:r>
              <a:rPr lang="en-US" sz="2000" u="sng" dirty="0" smtClean="0">
                <a:latin typeface="Arial" panose="020B0604020202020204" pitchFamily="34" charset="0"/>
                <a:cs typeface="Arial" panose="020B0604020202020204" pitchFamily="34" charset="0"/>
              </a:rPr>
              <a:t>Passive Euthanasia</a:t>
            </a:r>
            <a:r>
              <a:rPr lang="en-US" sz="2000" dirty="0" smtClean="0">
                <a:latin typeface="Arial" panose="020B0604020202020204" pitchFamily="34" charset="0"/>
                <a:cs typeface="Arial" panose="020B0604020202020204" pitchFamily="34" charset="0"/>
              </a:rPr>
              <a:t> – not providing some life saving treatment or withholding or withdrawing life support systems. Allowed subject to safeguards.</a:t>
            </a:r>
          </a:p>
          <a:p>
            <a:pPr marL="274320" lvl="1" indent="-274320">
              <a:lnSpc>
                <a:spcPct val="120000"/>
              </a:lnSpc>
              <a:spcBef>
                <a:spcPts val="600"/>
              </a:spcBef>
              <a:spcAft>
                <a:spcPts val="600"/>
              </a:spcAft>
              <a:buClr>
                <a:schemeClr val="accent3"/>
              </a:buClr>
              <a:buSzPct val="95000"/>
            </a:pPr>
            <a:r>
              <a:rPr lang="en-US" sz="2000" u="sng" dirty="0" smtClean="0">
                <a:latin typeface="Arial" panose="020B0604020202020204" pitchFamily="34" charset="0"/>
                <a:cs typeface="Arial" panose="020B0604020202020204" pitchFamily="34" charset="0"/>
              </a:rPr>
              <a:t>Medical Power of Attorney</a:t>
            </a:r>
            <a:r>
              <a:rPr lang="en-US" sz="2000" dirty="0" smtClean="0">
                <a:latin typeface="Arial" panose="020B0604020202020204" pitchFamily="34" charset="0"/>
                <a:cs typeface="Arial" panose="020B0604020202020204" pitchFamily="34" charset="0"/>
              </a:rPr>
              <a:t> – Also called guardian / caretaker  / trusted  agent. To take critical healthcare decisions when one is not able to take such decisions. </a:t>
            </a:r>
          </a:p>
          <a:p>
            <a:pPr marL="274320" lvl="1" indent="-274320">
              <a:lnSpc>
                <a:spcPct val="110000"/>
              </a:lnSpc>
              <a:spcBef>
                <a:spcPts val="1200"/>
              </a:spcBef>
              <a:spcAft>
                <a:spcPts val="600"/>
              </a:spcAft>
              <a:buClr>
                <a:schemeClr val="accent3"/>
              </a:buClr>
              <a:buSzPct val="95000"/>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23</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74223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lstStyle/>
          <a:p>
            <a:r>
              <a:rPr lang="en-US" sz="2800" b="1" dirty="0" smtClean="0">
                <a:latin typeface="Arial" pitchFamily="34" charset="0"/>
                <a:cs typeface="Arial" pitchFamily="34" charset="0"/>
              </a:rPr>
              <a:t>13.</a:t>
            </a:r>
            <a:r>
              <a:rPr lang="en-US" sz="2800" b="1" dirty="0">
                <a:latin typeface="Arial" pitchFamily="34" charset="0"/>
                <a:cs typeface="Arial" pitchFamily="34" charset="0"/>
              </a:rPr>
              <a:t>	</a:t>
            </a:r>
            <a:r>
              <a:rPr lang="en-US" sz="2800" b="1" dirty="0" smtClean="0">
                <a:latin typeface="Arial" pitchFamily="34" charset="0"/>
                <a:cs typeface="Arial" pitchFamily="34" charset="0"/>
              </a:rPr>
              <a:t>Advance Medical Directives </a:t>
            </a:r>
            <a:r>
              <a:rPr lang="en-US" sz="1800" b="1" dirty="0" smtClean="0">
                <a:latin typeface="Arial" pitchFamily="34" charset="0"/>
                <a:cs typeface="Arial" pitchFamily="34" charset="0"/>
              </a:rPr>
              <a:t>(Continued)</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312920"/>
          </a:xfrm>
        </p:spPr>
        <p:txBody>
          <a:bodyPr>
            <a:normAutofit/>
          </a:bodyPr>
          <a:lstStyle/>
          <a:p>
            <a:pPr marL="0" lvl="1" indent="0">
              <a:lnSpc>
                <a:spcPct val="120000"/>
              </a:lnSpc>
              <a:spcBef>
                <a:spcPts val="600"/>
              </a:spcBef>
              <a:spcAft>
                <a:spcPts val="600"/>
              </a:spcAft>
              <a:buClr>
                <a:schemeClr val="accent3"/>
              </a:buClr>
              <a:buSzPct val="95000"/>
              <a:buNone/>
            </a:pPr>
            <a:r>
              <a:rPr lang="en-IN" sz="2000" b="1" dirty="0" smtClean="0">
                <a:latin typeface="Arial" panose="020B0604020202020204" pitchFamily="34" charset="0"/>
                <a:cs typeface="Arial" panose="020B0604020202020204" pitchFamily="34" charset="0"/>
              </a:rPr>
              <a:t>Execution of AMD</a:t>
            </a:r>
            <a:r>
              <a:rPr lang="en-IN" sz="2000" dirty="0" smtClean="0">
                <a:latin typeface="Arial" panose="020B0604020202020204" pitchFamily="34" charset="0"/>
                <a:cs typeface="Arial" panose="020B0604020202020204" pitchFamily="34" charset="0"/>
              </a:rPr>
              <a: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Only adult can execute</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Must be of sound mind</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Voluntarily executed without fraud or coercion</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Must be in writing</a:t>
            </a:r>
          </a:p>
          <a:p>
            <a:pPr marL="274320" lvl="1" indent="-274320">
              <a:lnSpc>
                <a:spcPct val="13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Must lay down in clear terms (a) when medical treatment may be withdrawn and (b) when specific medical treatment shall not be given.</a:t>
            </a:r>
          </a:p>
          <a:p>
            <a:pPr marL="274320" lvl="1" indent="-274320">
              <a:lnSpc>
                <a:spcPct val="120000"/>
              </a:lnSpc>
              <a:spcBef>
                <a:spcPts val="600"/>
              </a:spcBef>
              <a:spcAft>
                <a:spcPts val="600"/>
              </a:spcAft>
              <a:buClr>
                <a:schemeClr val="accent3"/>
              </a:buClr>
              <a:buSzPct val="95000"/>
            </a:pPr>
            <a:endParaRPr lang="en-US" sz="2000" dirty="0" smtClean="0">
              <a:latin typeface="Arial" panose="020B0604020202020204" pitchFamily="34" charset="0"/>
              <a:cs typeface="Arial" panose="020B0604020202020204" pitchFamily="34" charset="0"/>
            </a:endParaRPr>
          </a:p>
          <a:p>
            <a:pPr marL="274320" lvl="1" indent="-274320">
              <a:lnSpc>
                <a:spcPct val="110000"/>
              </a:lnSpc>
              <a:spcBef>
                <a:spcPts val="1200"/>
              </a:spcBef>
              <a:spcAft>
                <a:spcPts val="600"/>
              </a:spcAft>
              <a:buClr>
                <a:schemeClr val="accent3"/>
              </a:buClr>
              <a:buSzPct val="95000"/>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24</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74223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lstStyle/>
          <a:p>
            <a:r>
              <a:rPr lang="en-US" sz="2800" b="1" dirty="0" smtClean="0">
                <a:latin typeface="Arial" pitchFamily="34" charset="0"/>
                <a:cs typeface="Arial" pitchFamily="34" charset="0"/>
              </a:rPr>
              <a:t>13.</a:t>
            </a:r>
            <a:r>
              <a:rPr lang="en-US" sz="2800" b="1" dirty="0">
                <a:latin typeface="Arial" pitchFamily="34" charset="0"/>
                <a:cs typeface="Arial" pitchFamily="34" charset="0"/>
              </a:rPr>
              <a:t>	</a:t>
            </a:r>
            <a:r>
              <a:rPr lang="en-US" sz="2800" b="1" dirty="0" smtClean="0">
                <a:latin typeface="Arial" pitchFamily="34" charset="0"/>
                <a:cs typeface="Arial" pitchFamily="34" charset="0"/>
              </a:rPr>
              <a:t>Advance Medical Directives </a:t>
            </a:r>
            <a:r>
              <a:rPr lang="en-US" sz="1800" b="1" dirty="0" smtClean="0">
                <a:latin typeface="Arial" pitchFamily="34" charset="0"/>
                <a:cs typeface="Arial" pitchFamily="34" charset="0"/>
              </a:rPr>
              <a:t>(Continued)</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312920"/>
          </a:xfrm>
        </p:spPr>
        <p:txBody>
          <a:bodyPr>
            <a:normAutofit/>
          </a:bodyPr>
          <a:lstStyle/>
          <a:p>
            <a:pPr marL="0" lvl="1" indent="0">
              <a:lnSpc>
                <a:spcPct val="120000"/>
              </a:lnSpc>
              <a:spcBef>
                <a:spcPts val="600"/>
              </a:spcBef>
              <a:spcAft>
                <a:spcPts val="600"/>
              </a:spcAft>
              <a:buClr>
                <a:schemeClr val="accent3"/>
              </a:buClr>
              <a:buSzPct val="95000"/>
              <a:buNone/>
            </a:pPr>
            <a:r>
              <a:rPr lang="en-IN" sz="2000" b="1" dirty="0" smtClean="0">
                <a:latin typeface="Arial" panose="020B0604020202020204" pitchFamily="34" charset="0"/>
                <a:cs typeface="Arial" panose="020B0604020202020204" pitchFamily="34" charset="0"/>
              </a:rPr>
              <a:t>Procedure for execution of AMD</a:t>
            </a:r>
            <a:r>
              <a:rPr lang="en-IN" sz="2000" dirty="0" smtClean="0">
                <a:latin typeface="Arial" panose="020B0604020202020204" pitchFamily="34" charset="0"/>
                <a:cs typeface="Arial" panose="020B0604020202020204" pitchFamily="34" charset="0"/>
              </a:rPr>
              <a: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Like Will to be signed in front of two or more witnesses.</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To be countersigned by Judicial Magistrate of First Class (JMFC).</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Copies to be given to JMFC, family members, district court, family physician, local government (municipal corporation / </a:t>
            </a:r>
            <a:r>
              <a:rPr lang="en-US" sz="2000" dirty="0" err="1" smtClean="0">
                <a:latin typeface="Arial" panose="020B0604020202020204" pitchFamily="34" charset="0"/>
                <a:cs typeface="Arial" panose="020B0604020202020204" pitchFamily="34" charset="0"/>
              </a:rPr>
              <a:t>panchayat</a:t>
            </a:r>
            <a:r>
              <a:rPr lang="en-US" sz="2000" dirty="0" smtClean="0">
                <a:latin typeface="Arial" panose="020B0604020202020204" pitchFamily="34" charset="0"/>
                <a:cs typeface="Arial" panose="020B0604020202020204" pitchFamily="34" charset="0"/>
              </a:rPr>
              <a: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No stamp duty required.</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No particular format prescribed.</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No registration / fees.</a:t>
            </a:r>
          </a:p>
          <a:p>
            <a:pPr marL="274320" lvl="1" indent="-274320">
              <a:lnSpc>
                <a:spcPct val="110000"/>
              </a:lnSpc>
              <a:spcBef>
                <a:spcPts val="1200"/>
              </a:spcBef>
              <a:spcAft>
                <a:spcPts val="600"/>
              </a:spcAft>
              <a:buClr>
                <a:schemeClr val="accent3"/>
              </a:buClr>
              <a:buSzPct val="95000"/>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25</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74223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lstStyle/>
          <a:p>
            <a:r>
              <a:rPr lang="en-US" sz="2800" b="1" dirty="0" smtClean="0">
                <a:latin typeface="Arial" pitchFamily="34" charset="0"/>
                <a:cs typeface="Arial" pitchFamily="34" charset="0"/>
              </a:rPr>
              <a:t>13.</a:t>
            </a:r>
            <a:r>
              <a:rPr lang="en-US" sz="2800" b="1" dirty="0">
                <a:latin typeface="Arial" pitchFamily="34" charset="0"/>
                <a:cs typeface="Arial" pitchFamily="34" charset="0"/>
              </a:rPr>
              <a:t>	</a:t>
            </a:r>
            <a:r>
              <a:rPr lang="en-US" sz="2800" b="1" dirty="0" smtClean="0">
                <a:latin typeface="Arial" pitchFamily="34" charset="0"/>
                <a:cs typeface="Arial" pitchFamily="34" charset="0"/>
              </a:rPr>
              <a:t>Advance Medical Directives </a:t>
            </a:r>
            <a:r>
              <a:rPr lang="en-US" sz="1800" b="1" dirty="0" smtClean="0">
                <a:latin typeface="Arial" pitchFamily="34" charset="0"/>
                <a:cs typeface="Arial" pitchFamily="34" charset="0"/>
              </a:rPr>
              <a:t>(Continued)</a:t>
            </a:r>
            <a:endParaRPr lang="en-US" sz="1800" dirty="0">
              <a:latin typeface="Arial" pitchFamily="34" charset="0"/>
              <a:cs typeface="Arial" pitchFamily="34" charset="0"/>
            </a:endParaRPr>
          </a:p>
        </p:txBody>
      </p:sp>
      <p:sp>
        <p:nvSpPr>
          <p:cNvPr id="3" name="Content Placeholder 2"/>
          <p:cNvSpPr>
            <a:spLocks noGrp="1"/>
          </p:cNvSpPr>
          <p:nvPr>
            <p:ph idx="1"/>
          </p:nvPr>
        </p:nvSpPr>
        <p:spPr>
          <a:xfrm>
            <a:off x="457200" y="1935480"/>
            <a:ext cx="8229600" cy="4312920"/>
          </a:xfrm>
        </p:spPr>
        <p:txBody>
          <a:bodyPr>
            <a:normAutofit/>
          </a:bodyPr>
          <a:lstStyle/>
          <a:p>
            <a:pPr marL="0" lvl="1" indent="0">
              <a:lnSpc>
                <a:spcPct val="120000"/>
              </a:lnSpc>
              <a:spcBef>
                <a:spcPts val="600"/>
              </a:spcBef>
              <a:spcAft>
                <a:spcPts val="600"/>
              </a:spcAft>
              <a:buClr>
                <a:schemeClr val="accent3"/>
              </a:buClr>
              <a:buSzPct val="95000"/>
              <a:buNone/>
            </a:pPr>
            <a:r>
              <a:rPr lang="en-IN" sz="2000" b="1" dirty="0" smtClean="0">
                <a:latin typeface="Arial" panose="020B0604020202020204" pitchFamily="34" charset="0"/>
                <a:cs typeface="Arial" panose="020B0604020202020204" pitchFamily="34" charset="0"/>
              </a:rPr>
              <a:t>Giving Effect to AMD – Four stage protection</a:t>
            </a:r>
            <a:r>
              <a:rPr lang="en-IN" sz="2000" dirty="0" smtClean="0">
                <a:latin typeface="Arial" panose="020B0604020202020204" pitchFamily="34" charset="0"/>
                <a:cs typeface="Arial" panose="020B0604020202020204" pitchFamily="34" charset="0"/>
              </a:rPr>
              <a: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Guardian or caretaker named in the AMD</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Doctor treating the patient</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Medical Board constituted by the hospital</a:t>
            </a:r>
          </a:p>
          <a:p>
            <a:pPr marL="274320" lvl="1" indent="-274320">
              <a:lnSpc>
                <a:spcPct val="120000"/>
              </a:lnSpc>
              <a:spcBef>
                <a:spcPts val="600"/>
              </a:spcBef>
              <a:spcAft>
                <a:spcPts val="600"/>
              </a:spcAft>
              <a:buClr>
                <a:schemeClr val="accent3"/>
              </a:buClr>
              <a:buSzPct val="95000"/>
            </a:pPr>
            <a:r>
              <a:rPr lang="en-US" sz="2000" dirty="0" smtClean="0">
                <a:latin typeface="Arial" panose="020B0604020202020204" pitchFamily="34" charset="0"/>
                <a:cs typeface="Arial" panose="020B0604020202020204" pitchFamily="34" charset="0"/>
              </a:rPr>
              <a:t>Medical Board constituted by the District Collector.</a:t>
            </a:r>
          </a:p>
          <a:p>
            <a:pPr marL="274320" lvl="1" indent="-274320">
              <a:lnSpc>
                <a:spcPct val="110000"/>
              </a:lnSpc>
              <a:spcBef>
                <a:spcPts val="1200"/>
              </a:spcBef>
              <a:spcAft>
                <a:spcPts val="600"/>
              </a:spcAft>
              <a:buClr>
                <a:schemeClr val="accent3"/>
              </a:buClr>
              <a:buSzPct val="95000"/>
            </a:pPr>
            <a:endParaRPr lang="en-IN" sz="2000" dirty="0" smtClean="0">
              <a:latin typeface="Arial" panose="020B0604020202020204" pitchFamily="34" charset="0"/>
              <a:cs typeface="Arial" panose="020B0604020202020204" pitchFamily="34" charset="0"/>
            </a:endParaRPr>
          </a:p>
          <a:p>
            <a:pPr>
              <a:lnSpc>
                <a:spcPct val="110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r>
              <a:rPr lang="en-US" smtClean="0"/>
              <a:t>April 2018</a:t>
            </a:r>
            <a:endParaRPr lang="en-US" dirty="0"/>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26</a:t>
            </a:fld>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74223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4038600"/>
            <a:ext cx="7772400" cy="762000"/>
          </a:xfrm>
        </p:spPr>
        <p:txBody>
          <a:bodyPr>
            <a:normAutofit/>
          </a:bodyPr>
          <a:lstStyle/>
          <a:p>
            <a:r>
              <a:rPr lang="en-US" sz="1800" dirty="0" smtClean="0"/>
              <a:t>We shall be glad to assist and advise you for preparation of a Will / AMD.</a:t>
            </a:r>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27</a:t>
            </a:fld>
            <a:endParaRPr lang="en-US" dirty="0">
              <a:latin typeface="Times New Roman" pitchFamily="18" charset="0"/>
              <a:cs typeface="Times New Roman" pitchFamily="18" charset="0"/>
            </a:endParaRPr>
          </a:p>
        </p:txBody>
      </p:sp>
      <p:sp>
        <p:nvSpPr>
          <p:cNvPr id="7" name="TextBox 6"/>
          <p:cNvSpPr txBox="1"/>
          <p:nvPr/>
        </p:nvSpPr>
        <p:spPr>
          <a:xfrm>
            <a:off x="609600" y="4953000"/>
            <a:ext cx="8077200" cy="1292662"/>
          </a:xfrm>
          <a:prstGeom prst="rect">
            <a:avLst/>
          </a:prstGeom>
          <a:noFill/>
        </p:spPr>
        <p:txBody>
          <a:bodyPr wrap="square" rtlCol="0">
            <a:spAutoFit/>
          </a:bodyPr>
          <a:lstStyle/>
          <a:p>
            <a:r>
              <a:rPr lang="en-US" dirty="0" smtClean="0">
                <a:latin typeface="Arial" pitchFamily="34" charset="0"/>
                <a:cs typeface="Arial" pitchFamily="34" charset="0"/>
                <a:hlinkClick r:id="rId2"/>
              </a:rPr>
              <a:t>www.indialegalhelp.com</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3"/>
              </a:rPr>
              <a:t>info@indialegalhelp.com</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sz="1100" dirty="0" smtClean="0">
                <a:solidFill>
                  <a:schemeClr val="tx1">
                    <a:lumMod val="75000"/>
                  </a:schemeClr>
                </a:solidFill>
                <a:latin typeface="Arial" pitchFamily="34" charset="0"/>
                <a:cs typeface="Arial" pitchFamily="34" charset="0"/>
              </a:rPr>
              <a:t>We follow a transparent system for fees. Please look at our </a:t>
            </a:r>
            <a:r>
              <a:rPr lang="en-US" sz="1100" b="1" u="sng" dirty="0" smtClean="0">
                <a:solidFill>
                  <a:schemeClr val="tx1">
                    <a:lumMod val="75000"/>
                  </a:schemeClr>
                </a:solidFill>
                <a:latin typeface="Arial" pitchFamily="34" charset="0"/>
                <a:cs typeface="Arial" pitchFamily="34" charset="0"/>
                <a:hlinkClick r:id="rId4" tooltip="Indicative Rates of Fees Charged by Anil Chawla Law Associates LLP"/>
              </a:rPr>
              <a:t>Indicative Rates</a:t>
            </a:r>
            <a:r>
              <a:rPr lang="en-IN" sz="1100" dirty="0" smtClean="0">
                <a:solidFill>
                  <a:schemeClr val="tx1">
                    <a:lumMod val="75000"/>
                  </a:schemeClr>
                </a:solidFill>
                <a:latin typeface="Arial" pitchFamily="34" charset="0"/>
                <a:cs typeface="Arial" pitchFamily="34" charset="0"/>
              </a:rPr>
              <a:t> (</a:t>
            </a:r>
            <a:r>
              <a:rPr lang="en-IN" sz="1100" u="sng" dirty="0" smtClean="0">
                <a:solidFill>
                  <a:schemeClr val="tx1">
                    <a:lumMod val="75000"/>
                  </a:schemeClr>
                </a:solidFill>
                <a:latin typeface="Arial" pitchFamily="34" charset="0"/>
                <a:cs typeface="Arial" pitchFamily="34" charset="0"/>
                <a:hlinkClick r:id="rId4"/>
              </a:rPr>
              <a:t>http://www.indialegalhelp.com/files/indicativerates.pdf</a:t>
            </a:r>
            <a:r>
              <a:rPr lang="en-IN" sz="1100" dirty="0" smtClean="0">
                <a:solidFill>
                  <a:schemeClr val="tx1">
                    <a:lumMod val="75000"/>
                  </a:schemeClr>
                </a:solidFill>
                <a:latin typeface="Arial" pitchFamily="34" charset="0"/>
                <a:cs typeface="Arial" pitchFamily="34" charset="0"/>
              </a:rPr>
              <a:t> ) </a:t>
            </a:r>
            <a:r>
              <a:rPr lang="en-US" sz="1100" dirty="0" smtClean="0">
                <a:solidFill>
                  <a:schemeClr val="tx1">
                    <a:lumMod val="75000"/>
                  </a:schemeClr>
                </a:solidFill>
                <a:latin typeface="Arial" pitchFamily="34" charset="0"/>
                <a:cs typeface="Arial" pitchFamily="34" charset="0"/>
              </a:rPr>
              <a:t>before contacting us.</a:t>
            </a:r>
            <a:endParaRPr lang="en-US" sz="1100" dirty="0">
              <a:solidFill>
                <a:schemeClr val="tx1">
                  <a:lumMod val="75000"/>
                </a:schemeClr>
              </a:solidFill>
              <a:latin typeface="Arial" pitchFamily="34" charset="0"/>
              <a:cs typeface="Arial" pitchFamily="34" charset="0"/>
            </a:endParaRPr>
          </a:p>
        </p:txBody>
      </p:sp>
      <p:sp>
        <p:nvSpPr>
          <p:cNvPr id="8" name="Title 7"/>
          <p:cNvSpPr>
            <a:spLocks noGrp="1"/>
          </p:cNvSpPr>
          <p:nvPr>
            <p:ph type="title"/>
          </p:nvPr>
        </p:nvSpPr>
        <p:spPr>
          <a:xfrm>
            <a:off x="533400" y="990600"/>
            <a:ext cx="7772400" cy="1362456"/>
          </a:xfrm>
        </p:spPr>
        <p:txBody>
          <a:bodyPr/>
          <a:lstStyle/>
          <a:p>
            <a:endParaRPr lang="en-US" dirty="0"/>
          </a:p>
        </p:txBody>
      </p:sp>
      <p:pic>
        <p:nvPicPr>
          <p:cNvPr id="9" name="Picture 8" descr="ACLALLP logo 18.8.jpg"/>
          <p:cNvPicPr>
            <a:picLocks noChangeAspect="1"/>
          </p:cNvPicPr>
          <p:nvPr/>
        </p:nvPicPr>
        <p:blipFill>
          <a:blip r:embed="rId5" cstate="print"/>
          <a:stretch>
            <a:fillRect/>
          </a:stretch>
        </p:blipFill>
        <p:spPr>
          <a:xfrm>
            <a:off x="533400" y="990600"/>
            <a:ext cx="7662456" cy="1378843"/>
          </a:xfrm>
          <a:prstGeom prst="rect">
            <a:avLst/>
          </a:prstGeom>
        </p:spPr>
      </p:pic>
      <p:sp>
        <p:nvSpPr>
          <p:cNvPr id="10" name="TextBox 9"/>
          <p:cNvSpPr txBox="1"/>
          <p:nvPr/>
        </p:nvSpPr>
        <p:spPr>
          <a:xfrm>
            <a:off x="533400" y="2743200"/>
            <a:ext cx="7772400" cy="615553"/>
          </a:xfrm>
          <a:prstGeom prst="rect">
            <a:avLst/>
          </a:prstGeom>
          <a:noFill/>
        </p:spPr>
        <p:txBody>
          <a:bodyPr wrap="square" rtlCol="0">
            <a:spAutoFit/>
          </a:bodyPr>
          <a:lstStyle/>
          <a:p>
            <a:r>
              <a:rPr lang="en-US" sz="1600" dirty="0" smtClean="0">
                <a:cs typeface="Arial" pitchFamily="34" charset="0"/>
              </a:rPr>
              <a:t>For a more detailed exposition on the subject, please read </a:t>
            </a:r>
            <a:r>
              <a:rPr lang="en-US" sz="1600" dirty="0" smtClean="0">
                <a:cs typeface="Arial" pitchFamily="34" charset="0"/>
                <a:hlinkClick r:id="rId6"/>
              </a:rPr>
              <a:t>Guide to Wills for Hindus</a:t>
            </a:r>
            <a:endParaRPr lang="en-US" sz="1600" dirty="0" smtClean="0">
              <a:cs typeface="Arial" pitchFamily="34" charset="0"/>
            </a:endParaRPr>
          </a:p>
          <a:p>
            <a:endParaRPr lang="en-US" dirty="0"/>
          </a:p>
        </p:txBody>
      </p:sp>
      <p:sp>
        <p:nvSpPr>
          <p:cNvPr id="11" name="Date Placeholder 10"/>
          <p:cNvSpPr>
            <a:spLocks noGrp="1"/>
          </p:cNvSpPr>
          <p:nvPr>
            <p:ph type="dt" sz="half" idx="10"/>
          </p:nvPr>
        </p:nvSpPr>
        <p:spPr/>
        <p:txBody>
          <a:bodyPr/>
          <a:lstStyle/>
          <a:p>
            <a:r>
              <a:rPr lang="en-US" smtClean="0"/>
              <a:t>April 2018</a:t>
            </a:r>
            <a:endParaRPr lang="en-US" dirty="0"/>
          </a:p>
        </p:txBody>
      </p:sp>
    </p:spTree>
    <p:extLst>
      <p:ext uri="{BB962C8B-B14F-4D97-AF65-F5344CB8AC3E}">
        <p14:creationId xmlns:p14="http://schemas.microsoft.com/office/powerpoint/2010/main" xmlns="" val="592524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772400" cy="740664"/>
          </a:xfrm>
        </p:spPr>
        <p:txBody>
          <a:bodyPr>
            <a:normAutofit/>
          </a:bodyPr>
          <a:lstStyle/>
          <a:p>
            <a:r>
              <a:rPr lang="en-US" sz="3600" b="1" dirty="0" smtClean="0">
                <a:latin typeface="Arial" pitchFamily="34" charset="0"/>
                <a:cs typeface="Arial" pitchFamily="34" charset="0"/>
              </a:rPr>
              <a:t>Overview</a:t>
            </a:r>
            <a:endParaRPr lang="en-US" sz="3600" b="1" dirty="0">
              <a:latin typeface="Arial" pitchFamily="34" charset="0"/>
              <a:cs typeface="Arial" pitchFamily="34" charset="0"/>
            </a:endParaRPr>
          </a:p>
        </p:txBody>
      </p:sp>
      <p:sp>
        <p:nvSpPr>
          <p:cNvPr id="3" name="Content Placeholder 2"/>
          <p:cNvSpPr>
            <a:spLocks noGrp="1"/>
          </p:cNvSpPr>
          <p:nvPr>
            <p:ph type="body" idx="1"/>
          </p:nvPr>
        </p:nvSpPr>
        <p:spPr>
          <a:xfrm>
            <a:off x="530352" y="2362200"/>
            <a:ext cx="3965448" cy="4114800"/>
          </a:xfrm>
        </p:spPr>
        <p:txBody>
          <a:bodyPr>
            <a:normAutofit/>
          </a:bodyPr>
          <a:lstStyle/>
          <a:p>
            <a:pPr marL="514350" indent="-514350">
              <a:lnSpc>
                <a:spcPct val="120000"/>
              </a:lnSpc>
              <a:spcBef>
                <a:spcPts val="1200"/>
              </a:spcBef>
              <a:spcAft>
                <a:spcPts val="600"/>
              </a:spcAft>
              <a:buAutoNum type="arabicPeriod"/>
            </a:pPr>
            <a:r>
              <a:rPr lang="en-US" sz="2000" dirty="0" smtClean="0">
                <a:latin typeface="Arial" pitchFamily="34" charset="0"/>
                <a:cs typeface="Arial" pitchFamily="34" charset="0"/>
              </a:rPr>
              <a:t>Who is Hindu?</a:t>
            </a: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What is Will?</a:t>
            </a: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Who can </a:t>
            </a:r>
            <a:r>
              <a:rPr lang="en-US" sz="2000" smtClean="0">
                <a:latin typeface="Arial" pitchFamily="34" charset="0"/>
                <a:cs typeface="Arial" pitchFamily="34" charset="0"/>
              </a:rPr>
              <a:t>make Will?</a:t>
            </a:r>
            <a:endParaRPr lang="en-US" sz="2000" dirty="0" smtClean="0">
              <a:latin typeface="Arial" pitchFamily="34" charset="0"/>
              <a:cs typeface="Arial" pitchFamily="34" charset="0"/>
            </a:endParaRP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Properties Covered by Will</a:t>
            </a: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Procedural Requirements</a:t>
            </a: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Witnesses</a:t>
            </a:r>
          </a:p>
          <a:p>
            <a:pPr marL="514350" indent="-514350">
              <a:lnSpc>
                <a:spcPct val="120000"/>
              </a:lnSpc>
              <a:spcBef>
                <a:spcPts val="1200"/>
              </a:spcBef>
              <a:spcAft>
                <a:spcPts val="600"/>
              </a:spcAft>
              <a:buFont typeface="Wingdings 2"/>
              <a:buAutoNum type="arabicPeriod"/>
            </a:pPr>
            <a:r>
              <a:rPr lang="en-US" sz="2000" dirty="0" smtClean="0">
                <a:latin typeface="Arial" pitchFamily="34" charset="0"/>
                <a:cs typeface="Arial" pitchFamily="34" charset="0"/>
              </a:rPr>
              <a:t>Drafting Will</a:t>
            </a:r>
          </a:p>
          <a:p>
            <a:pPr marL="514350" indent="-514350">
              <a:lnSpc>
                <a:spcPct val="120000"/>
              </a:lnSpc>
              <a:spcBef>
                <a:spcPts val="1200"/>
              </a:spcBef>
              <a:spcAft>
                <a:spcPts val="600"/>
              </a:spcAft>
              <a:buFont typeface="Wingdings 2"/>
              <a:buAutoNum type="arabicPeriod"/>
            </a:pPr>
            <a:endParaRPr lang="en-US" sz="2000" dirty="0" smtClean="0">
              <a:latin typeface="Arial" pitchFamily="34" charset="0"/>
              <a:cs typeface="Arial" pitchFamily="34" charset="0"/>
            </a:endParaRPr>
          </a:p>
          <a:p>
            <a:pPr marL="514350" indent="-514350">
              <a:lnSpc>
                <a:spcPct val="120000"/>
              </a:lnSpc>
              <a:spcBef>
                <a:spcPts val="1200"/>
              </a:spcBef>
              <a:spcAft>
                <a:spcPts val="600"/>
              </a:spcAft>
              <a:buFont typeface="Wingdings 2"/>
              <a:buAutoNum type="arabicPeriod"/>
            </a:pPr>
            <a:endParaRPr lang="en-US" sz="2000" dirty="0" smtClean="0">
              <a:latin typeface="Arial" pitchFamily="34" charset="0"/>
              <a:cs typeface="Arial" pitchFamily="34" charset="0"/>
            </a:endParaRPr>
          </a:p>
          <a:p>
            <a:pPr marL="514350" indent="-514350">
              <a:lnSpc>
                <a:spcPct val="120000"/>
              </a:lnSpc>
              <a:spcBef>
                <a:spcPts val="1200"/>
              </a:spcBef>
              <a:spcAft>
                <a:spcPts val="600"/>
              </a:spcAft>
              <a:buFont typeface="Wingdings 2"/>
              <a:buAutoNum type="arabicPeriod"/>
            </a:pPr>
            <a:endParaRPr lang="en-US" sz="2000" dirty="0" smtClean="0">
              <a:latin typeface="Arial" pitchFamily="34" charset="0"/>
              <a:cs typeface="Arial" pitchFamily="34" charset="0"/>
            </a:endParaRPr>
          </a:p>
          <a:p>
            <a:pPr marL="514350" indent="-514350">
              <a:lnSpc>
                <a:spcPct val="120000"/>
              </a:lnSpc>
              <a:spcBef>
                <a:spcPts val="1200"/>
              </a:spcBef>
              <a:spcAft>
                <a:spcPts val="600"/>
              </a:spcAft>
              <a:buFont typeface="+mj-lt"/>
              <a:buAutoNum type="alphaUcPeriod"/>
            </a:pPr>
            <a:endParaRPr lang="en-US" sz="2400" dirty="0" smtClean="0">
              <a:latin typeface="Arial" pitchFamily="34" charset="0"/>
              <a:cs typeface="Arial" pitchFamily="34" charset="0"/>
            </a:endParaRPr>
          </a:p>
          <a:p>
            <a:pPr>
              <a:spcBef>
                <a:spcPts val="600"/>
              </a:spcBef>
              <a:spcAft>
                <a:spcPts val="600"/>
              </a:spcAft>
            </a:pPr>
            <a:endParaRPr lang="en-US" dirty="0" smtClean="0">
              <a:latin typeface="Arial" pitchFamily="34" charset="0"/>
              <a:cs typeface="Arial" pitchFamily="34" charset="0"/>
            </a:endParaRPr>
          </a:p>
          <a:p>
            <a:pPr marL="514350" indent="-514350">
              <a:spcBef>
                <a:spcPts val="600"/>
              </a:spcBef>
              <a:spcAft>
                <a:spcPts val="600"/>
              </a:spcAft>
              <a:buFont typeface="+mj-lt"/>
              <a:buAutoNum type="alphaUcPeriod"/>
            </a:pPr>
            <a:endParaRPr lang="en-US" dirty="0" smtClean="0">
              <a:latin typeface="Arial" pitchFamily="34" charset="0"/>
              <a:cs typeface="Arial" pitchFamily="34" charset="0"/>
            </a:endParaRPr>
          </a:p>
          <a:p>
            <a:pPr marL="514350" indent="-514350">
              <a:spcBef>
                <a:spcPts val="600"/>
              </a:spcBef>
              <a:spcAft>
                <a:spcPts val="600"/>
              </a:spcAft>
              <a:buFont typeface="+mj-lt"/>
              <a:buAutoNum type="alphaUcPeriod"/>
            </a:pP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April 2018</a:t>
            </a:r>
            <a:endParaRPr lang="en-US"/>
          </a:p>
        </p:txBody>
      </p:sp>
      <p:sp>
        <p:nvSpPr>
          <p:cNvPr id="5" name="Footer Placeholder 4"/>
          <p:cNvSpPr>
            <a:spLocks noGrp="1"/>
          </p:cNvSpPr>
          <p:nvPr>
            <p:ph type="ftr" sz="quarter" idx="11"/>
          </p:nvPr>
        </p:nvSpPr>
        <p:spPr/>
        <p:txBody>
          <a:bodyPr/>
          <a:lstStyle/>
          <a:p>
            <a:r>
              <a:rPr lang="en-US" dirty="0" smtClean="0"/>
              <a:t>www.indialegalhelp.com</a:t>
            </a:r>
            <a:endParaRPr lang="en-US" dirty="0"/>
          </a:p>
        </p:txBody>
      </p:sp>
      <p:sp>
        <p:nvSpPr>
          <p:cNvPr id="6" name="Slide Number Placeholder 5"/>
          <p:cNvSpPr>
            <a:spLocks noGrp="1"/>
          </p:cNvSpPr>
          <p:nvPr>
            <p:ph type="sldNum" sz="quarter" idx="12"/>
          </p:nvPr>
        </p:nvSpPr>
        <p:spPr/>
        <p:txBody>
          <a:bodyPr/>
          <a:lstStyle/>
          <a:p>
            <a:fld id="{745FCA8B-64D5-4E68-8E87-ACB5321CAB17}" type="slidenum">
              <a:rPr lang="en-US" smtClean="0"/>
              <a:pPr/>
              <a:t>3</a:t>
            </a:fld>
            <a:endParaRPr lang="en-US"/>
          </a:p>
        </p:txBody>
      </p:sp>
      <p:sp>
        <p:nvSpPr>
          <p:cNvPr id="8" name="Content Placeholder 2"/>
          <p:cNvSpPr txBox="1">
            <a:spLocks/>
          </p:cNvSpPr>
          <p:nvPr/>
        </p:nvSpPr>
        <p:spPr>
          <a:xfrm>
            <a:off x="4800600" y="2286000"/>
            <a:ext cx="3965448" cy="4114800"/>
          </a:xfrm>
          <a:prstGeom prst="rect">
            <a:avLst/>
          </a:prstGeom>
        </p:spPr>
        <p:txBody>
          <a:bodyPr vert="horz" lIns="45720" rIns="45720" anchor="t">
            <a:normAutofit/>
          </a:bodyPr>
          <a:lstStyle/>
          <a:p>
            <a:pPr marL="514350" indent="-514350">
              <a:lnSpc>
                <a:spcPct val="120000"/>
              </a:lnSpc>
              <a:spcBef>
                <a:spcPts val="1200"/>
              </a:spcBef>
              <a:spcAft>
                <a:spcPts val="600"/>
              </a:spcAft>
              <a:buClr>
                <a:schemeClr val="accent3"/>
              </a:buClr>
              <a:buSzPct val="95000"/>
              <a:buFont typeface="+mj-lt"/>
              <a:buAutoNum type="arabicPeriod" startAt="8"/>
            </a:pPr>
            <a:r>
              <a:rPr lang="en-US" sz="2000" dirty="0" smtClean="0">
                <a:latin typeface="Arial" pitchFamily="34" charset="0"/>
                <a:cs typeface="Arial" pitchFamily="34" charset="0"/>
              </a:rPr>
              <a:t>Joint and Mutual Will</a:t>
            </a:r>
          </a:p>
          <a:p>
            <a:pPr marL="514350" marR="0" lvl="0" indent="-514350" defTabSz="914400" fontAlgn="auto">
              <a:lnSpc>
                <a:spcPct val="120000"/>
              </a:lnSpc>
              <a:spcBef>
                <a:spcPts val="1200"/>
              </a:spcBef>
              <a:spcAft>
                <a:spcPts val="600"/>
              </a:spcAft>
              <a:buClr>
                <a:schemeClr val="accent3"/>
              </a:buClr>
              <a:buSzPct val="95000"/>
              <a:buFont typeface="+mj-lt"/>
              <a:buAutoNum type="arabicPeriod" startAt="8"/>
              <a:tabLst/>
              <a:defRPr/>
            </a:pPr>
            <a:r>
              <a:rPr lang="en-US" sz="2000" dirty="0" smtClean="0">
                <a:latin typeface="Arial" pitchFamily="34" charset="0"/>
                <a:cs typeface="Arial" pitchFamily="34" charset="0"/>
              </a:rPr>
              <a:t>Executor / Administrator</a:t>
            </a:r>
          </a:p>
          <a:p>
            <a:pPr marL="514350" indent="-514350">
              <a:lnSpc>
                <a:spcPct val="120000"/>
              </a:lnSpc>
              <a:spcBef>
                <a:spcPts val="1200"/>
              </a:spcBef>
              <a:spcAft>
                <a:spcPts val="600"/>
              </a:spcAft>
              <a:buClr>
                <a:schemeClr val="accent3"/>
              </a:buClr>
              <a:buSzPct val="95000"/>
              <a:buFont typeface="+mj-lt"/>
              <a:buAutoNum type="arabicPeriod" startAt="8"/>
            </a:pPr>
            <a:r>
              <a:rPr lang="en-US" sz="2000" dirty="0" smtClean="0">
                <a:latin typeface="Arial" pitchFamily="34" charset="0"/>
                <a:cs typeface="Arial" pitchFamily="34" charset="0"/>
              </a:rPr>
              <a:t>Will as Trust Deed</a:t>
            </a:r>
          </a:p>
          <a:p>
            <a:pPr marL="514350" indent="-514350">
              <a:lnSpc>
                <a:spcPct val="120000"/>
              </a:lnSpc>
              <a:spcBef>
                <a:spcPts val="1200"/>
              </a:spcBef>
              <a:spcAft>
                <a:spcPts val="600"/>
              </a:spcAft>
              <a:buClr>
                <a:schemeClr val="accent3"/>
              </a:buClr>
              <a:buSzPct val="95000"/>
              <a:buFont typeface="+mj-lt"/>
              <a:buAutoNum type="arabicPeriod" startAt="8"/>
            </a:pPr>
            <a:r>
              <a:rPr lang="en-US" sz="2000" dirty="0" smtClean="0">
                <a:latin typeface="Arial" pitchFamily="34" charset="0"/>
                <a:cs typeface="Arial" pitchFamily="34" charset="0"/>
              </a:rPr>
              <a:t>Modification / Revocation</a:t>
            </a:r>
          </a:p>
          <a:p>
            <a:pPr marL="514350" indent="-514350">
              <a:lnSpc>
                <a:spcPct val="120000"/>
              </a:lnSpc>
              <a:spcBef>
                <a:spcPts val="1200"/>
              </a:spcBef>
              <a:spcAft>
                <a:spcPts val="600"/>
              </a:spcAft>
              <a:buClr>
                <a:schemeClr val="accent3"/>
              </a:buClr>
              <a:buSzPct val="95000"/>
              <a:buFont typeface="+mj-lt"/>
              <a:buAutoNum type="arabicPeriod" startAt="8"/>
            </a:pPr>
            <a:r>
              <a:rPr lang="en-US" sz="2000" dirty="0" smtClean="0">
                <a:latin typeface="Arial" pitchFamily="34" charset="0"/>
                <a:cs typeface="Arial" pitchFamily="34" charset="0"/>
              </a:rPr>
              <a:t>Procedure after Death</a:t>
            </a:r>
          </a:p>
          <a:p>
            <a:pPr marL="514350" indent="-514350">
              <a:lnSpc>
                <a:spcPct val="120000"/>
              </a:lnSpc>
              <a:spcBef>
                <a:spcPts val="1200"/>
              </a:spcBef>
              <a:spcAft>
                <a:spcPts val="600"/>
              </a:spcAft>
              <a:buClr>
                <a:schemeClr val="accent3"/>
              </a:buClr>
              <a:buSzPct val="95000"/>
              <a:buFont typeface="+mj-lt"/>
              <a:buAutoNum type="arabicPeriod" startAt="8"/>
            </a:pPr>
            <a:r>
              <a:rPr lang="en-US" sz="2000" dirty="0" smtClean="0">
                <a:latin typeface="Arial" pitchFamily="34" charset="0"/>
                <a:cs typeface="Arial" pitchFamily="34" charset="0"/>
              </a:rPr>
              <a:t>Advance Medical Directives </a:t>
            </a:r>
          </a:p>
          <a:p>
            <a:pPr marL="0" marR="0" lvl="0" indent="0" algn="l" defTabSz="914400" rtl="0" eaLnBrk="1" fontAlgn="auto" latinLnBrk="0" hangingPunct="1">
              <a:lnSpc>
                <a:spcPct val="100000"/>
              </a:lnSpc>
              <a:spcBef>
                <a:spcPts val="600"/>
              </a:spcBef>
              <a:spcAft>
                <a:spcPts val="600"/>
              </a:spcAft>
              <a:buClr>
                <a:schemeClr val="accent3"/>
              </a:buClr>
              <a:buSzPct val="95000"/>
              <a:buFont typeface="Wingdings 2"/>
              <a:buNone/>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514350" marR="0" lvl="0" indent="-514350" algn="l" defTabSz="914400" rtl="0" eaLnBrk="1" fontAlgn="auto" latinLnBrk="0" hangingPunct="1">
              <a:lnSpc>
                <a:spcPct val="100000"/>
              </a:lnSpc>
              <a:spcBef>
                <a:spcPts val="600"/>
              </a:spcBef>
              <a:spcAft>
                <a:spcPts val="600"/>
              </a:spcAft>
              <a:buClr>
                <a:schemeClr val="accent3"/>
              </a:buClr>
              <a:buSzPct val="95000"/>
              <a:buFont typeface="+mj-lt"/>
              <a:buAutoNum type="alphaUcPeriod"/>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514350" marR="0" lvl="0" indent="-514350" algn="l" defTabSz="914400" rtl="0" eaLnBrk="1" fontAlgn="auto" latinLnBrk="0" hangingPunct="1">
              <a:lnSpc>
                <a:spcPct val="100000"/>
              </a:lnSpc>
              <a:spcBef>
                <a:spcPts val="600"/>
              </a:spcBef>
              <a:spcAft>
                <a:spcPts val="600"/>
              </a:spcAft>
              <a:buClr>
                <a:schemeClr val="accent3"/>
              </a:buClr>
              <a:buSzPct val="95000"/>
              <a:buFont typeface="+mj-lt"/>
              <a:buAutoNum type="alphaUcPeriod"/>
              <a:tabLst/>
              <a:defRPr/>
            </a:pPr>
            <a:endParaRPr kumimoji="0" lang="en-US" sz="22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2538825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Arial" pitchFamily="34" charset="0"/>
                <a:cs typeface="Arial" pitchFamily="34" charset="0"/>
              </a:rPr>
              <a:t>1.	Who is Hindu?</a:t>
            </a:r>
            <a:endParaRPr lang="en-US" sz="2000" dirty="0">
              <a:latin typeface="Arial" pitchFamily="34" charset="0"/>
              <a:cs typeface="Arial" pitchFamily="34" charset="0"/>
            </a:endParaRPr>
          </a:p>
        </p:txBody>
      </p:sp>
      <p:sp>
        <p:nvSpPr>
          <p:cNvPr id="4" name="Content Placeholder 3"/>
          <p:cNvSpPr>
            <a:spLocks noGrp="1"/>
          </p:cNvSpPr>
          <p:nvPr>
            <p:ph idx="1"/>
          </p:nvPr>
        </p:nvSpPr>
        <p:spPr>
          <a:xfrm>
            <a:off x="457200" y="2133600"/>
            <a:ext cx="8229600" cy="609600"/>
          </a:xfrm>
        </p:spPr>
        <p:txBody>
          <a:bodyPr>
            <a:normAutofit/>
          </a:bodyPr>
          <a:lstStyle/>
          <a:p>
            <a:pPr algn="just">
              <a:lnSpc>
                <a:spcPct val="125000"/>
              </a:lnSpc>
              <a:spcBef>
                <a:spcPts val="1200"/>
              </a:spcBef>
              <a:spcAft>
                <a:spcPts val="600"/>
              </a:spcAft>
              <a:buNone/>
            </a:pPr>
            <a:r>
              <a:rPr lang="en-US" sz="2000" dirty="0" smtClean="0">
                <a:solidFill>
                  <a:srgbClr val="000000"/>
                </a:solidFill>
                <a:latin typeface="Arial"/>
                <a:ea typeface="Times New Roman"/>
              </a:rPr>
              <a:t>Section 2 of The Hindu Succession Act, 1956 defines Hindu as follows:</a:t>
            </a:r>
          </a:p>
          <a:p>
            <a:pPr algn="ctr">
              <a:lnSpc>
                <a:spcPct val="125000"/>
              </a:lnSpc>
              <a:spcBef>
                <a:spcPts val="1200"/>
              </a:spcBef>
              <a:spcAft>
                <a:spcPts val="600"/>
              </a:spcAft>
              <a:buNone/>
            </a:pPr>
            <a:endParaRPr lang="en-US" sz="2000" dirty="0" smtClean="0">
              <a:solidFill>
                <a:srgbClr val="000000"/>
              </a:solidFill>
              <a:latin typeface="Arial"/>
              <a:ea typeface="Times New Roman"/>
            </a:endParaRPr>
          </a:p>
          <a:p>
            <a:pPr algn="just">
              <a:lnSpc>
                <a:spcPct val="125000"/>
              </a:lnSpc>
              <a:spcBef>
                <a:spcPts val="1200"/>
              </a:spcBef>
              <a:spcAft>
                <a:spcPts val="600"/>
              </a:spcAft>
            </a:pPr>
            <a:endParaRPr lang="en-IN" sz="2000" dirty="0" smtClean="0">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r>
              <a:rPr lang="en-US" smtClean="0"/>
              <a:t>April 2018</a:t>
            </a:r>
            <a:endParaRPr lang="en-US"/>
          </a:p>
        </p:txBody>
      </p:sp>
      <p:sp>
        <p:nvSpPr>
          <p:cNvPr id="6" name="Footer Placeholder 5"/>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4</a:t>
            </a:fld>
            <a:endParaRPr lang="en-US"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a:srcRect/>
          <a:stretch>
            <a:fillRect/>
          </a:stretch>
        </p:blipFill>
        <p:spPr bwMode="auto">
          <a:xfrm>
            <a:off x="609600" y="2819400"/>
            <a:ext cx="7995401" cy="23333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2.	What is a Will</a:t>
            </a:r>
            <a:endParaRPr lang="en-US" sz="18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5</a:t>
            </a:fld>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en-US" smtClean="0"/>
              <a:t>April 2018</a:t>
            </a:r>
            <a:endParaRPr lang="en-US"/>
          </a:p>
        </p:txBody>
      </p:sp>
      <p:sp>
        <p:nvSpPr>
          <p:cNvPr id="9" name="Content Placeholder 2"/>
          <p:cNvSpPr>
            <a:spLocks noGrp="1"/>
          </p:cNvSpPr>
          <p:nvPr>
            <p:ph idx="1"/>
          </p:nvPr>
        </p:nvSpPr>
        <p:spPr>
          <a:xfrm>
            <a:off x="457200" y="2057400"/>
            <a:ext cx="8229600" cy="4495800"/>
          </a:xfrm>
        </p:spPr>
        <p:txBody>
          <a:bodyPr>
            <a:normAutofit/>
          </a:bodyPr>
          <a:lstStyle/>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Legal Declaration</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Statement of Intention of Testator</a:t>
            </a:r>
            <a:endParaRPr lang="en-IN" sz="2000" dirty="0">
              <a:latin typeface="Arial" panose="020B0604020202020204" pitchFamily="34" charset="0"/>
              <a:cs typeface="Arial" panose="020B0604020202020204" pitchFamily="34" charset="0"/>
            </a:endParaRP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With respect to testator’s property</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Desires to be carried into effect after testator’s death</a:t>
            </a:r>
          </a:p>
          <a:p>
            <a:pPr>
              <a:lnSpc>
                <a:spcPct val="125000"/>
              </a:lnSpc>
              <a:spcBef>
                <a:spcPts val="1200"/>
              </a:spcBef>
              <a:spcAft>
                <a:spcPts val="600"/>
              </a:spcAft>
              <a:buNone/>
            </a:pPr>
            <a:r>
              <a:rPr lang="en-IN" sz="1800" u="sng" dirty="0" smtClean="0">
                <a:latin typeface="Arial" panose="020B0604020202020204" pitchFamily="34" charset="0"/>
                <a:cs typeface="Arial" panose="020B0604020202020204" pitchFamily="34" charset="0"/>
              </a:rPr>
              <a:t>Some Relevant Terms</a:t>
            </a:r>
          </a:p>
          <a:p>
            <a:pPr>
              <a:spcBef>
                <a:spcPts val="600"/>
              </a:spcBef>
              <a:spcAft>
                <a:spcPts val="600"/>
              </a:spcAft>
              <a:buFont typeface="Wingdings" pitchFamily="2" charset="2"/>
              <a:buChar char="v"/>
            </a:pPr>
            <a:r>
              <a:rPr lang="en-IN" sz="1600" dirty="0" smtClean="0">
                <a:latin typeface="Arial" panose="020B0604020202020204" pitchFamily="34" charset="0"/>
                <a:cs typeface="Arial" panose="020B0604020202020204" pitchFamily="34" charset="0"/>
              </a:rPr>
              <a:t>Intestate Succession / Testamentary Succession</a:t>
            </a:r>
          </a:p>
          <a:p>
            <a:pPr>
              <a:spcBef>
                <a:spcPts val="600"/>
              </a:spcBef>
              <a:spcAft>
                <a:spcPts val="600"/>
              </a:spcAft>
              <a:buFont typeface="Wingdings" pitchFamily="2" charset="2"/>
              <a:buChar char="v"/>
            </a:pPr>
            <a:r>
              <a:rPr lang="en-IN" sz="1600" dirty="0" smtClean="0">
                <a:latin typeface="Arial" panose="020B0604020202020204" pitchFamily="34" charset="0"/>
                <a:cs typeface="Arial" panose="020B0604020202020204" pitchFamily="34" charset="0"/>
              </a:rPr>
              <a:t>Codicil</a:t>
            </a:r>
          </a:p>
          <a:p>
            <a:pPr>
              <a:spcBef>
                <a:spcPts val="600"/>
              </a:spcBef>
              <a:spcAft>
                <a:spcPts val="600"/>
              </a:spcAft>
              <a:buFont typeface="Wingdings" pitchFamily="2" charset="2"/>
              <a:buChar char="v"/>
            </a:pPr>
            <a:r>
              <a:rPr lang="en-IN" sz="1600" dirty="0" smtClean="0">
                <a:latin typeface="Arial" panose="020B0604020202020204" pitchFamily="34" charset="0"/>
                <a:cs typeface="Arial" panose="020B0604020202020204" pitchFamily="34" charset="0"/>
              </a:rPr>
              <a:t>Probate / Letter of Administration</a:t>
            </a:r>
            <a:endParaRPr lang="en-IN" sz="1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3.	Who can make a Will</a:t>
            </a:r>
            <a:endParaRPr lang="en-US" sz="18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6</a:t>
            </a:fld>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en-US" smtClean="0"/>
              <a:t>April 2018</a:t>
            </a:r>
            <a:endParaRPr lang="en-US"/>
          </a:p>
        </p:txBody>
      </p:sp>
      <p:sp>
        <p:nvSpPr>
          <p:cNvPr id="8" name="Content Placeholder 2"/>
          <p:cNvSpPr>
            <a:spLocks noGrp="1"/>
          </p:cNvSpPr>
          <p:nvPr>
            <p:ph idx="1"/>
          </p:nvPr>
        </p:nvSpPr>
        <p:spPr>
          <a:xfrm>
            <a:off x="457200" y="2057400"/>
            <a:ext cx="8229600" cy="1143000"/>
          </a:xfrm>
        </p:spPr>
        <p:txBody>
          <a:bodyPr>
            <a:normAutofit/>
          </a:bodyPr>
          <a:lstStyle/>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Not a minor (&gt;18 years)</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Of sound mind</a:t>
            </a:r>
            <a:endParaRPr lang="en-IN" sz="20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srcRect/>
          <a:stretch>
            <a:fillRect/>
          </a:stretch>
        </p:blipFill>
        <p:spPr bwMode="auto">
          <a:xfrm>
            <a:off x="457200" y="3429000"/>
            <a:ext cx="7906732"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3.	Who can make a Will </a:t>
            </a:r>
            <a:r>
              <a:rPr lang="en-US" sz="1800" b="1" dirty="0" smtClean="0">
                <a:latin typeface="Arial" pitchFamily="34" charset="0"/>
                <a:cs typeface="Arial" pitchFamily="34" charset="0"/>
              </a:rPr>
              <a:t>(Continued)</a:t>
            </a:r>
            <a:endParaRPr lang="en-US" sz="12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7</a:t>
            </a:fld>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r>
              <a:rPr lang="en-US" smtClean="0"/>
              <a:t>April 2018</a:t>
            </a:r>
            <a:endParaRPr lang="en-US"/>
          </a:p>
        </p:txBody>
      </p:sp>
      <p:pic>
        <p:nvPicPr>
          <p:cNvPr id="3074" name="Picture 2"/>
          <p:cNvPicPr>
            <a:picLocks noChangeAspect="1" noChangeArrowheads="1"/>
          </p:cNvPicPr>
          <p:nvPr/>
        </p:nvPicPr>
        <p:blipFill>
          <a:blip r:embed="rId2"/>
          <a:srcRect/>
          <a:stretch>
            <a:fillRect/>
          </a:stretch>
        </p:blipFill>
        <p:spPr bwMode="auto">
          <a:xfrm>
            <a:off x="228600" y="2362200"/>
            <a:ext cx="85344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43712"/>
          </a:xfrm>
        </p:spPr>
        <p:txBody>
          <a:bodyPr>
            <a:normAutofit/>
          </a:bodyPr>
          <a:lstStyle/>
          <a:p>
            <a:r>
              <a:rPr lang="en-US" sz="2800" b="1" dirty="0" smtClean="0">
                <a:latin typeface="Arial" pitchFamily="34" charset="0"/>
                <a:cs typeface="Arial" pitchFamily="34" charset="0"/>
              </a:rPr>
              <a:t>4.	Properties Covered by Will</a:t>
            </a:r>
            <a:endParaRPr lang="en-US" sz="18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8</a:t>
            </a:fld>
            <a:endParaRPr lang="en-US"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r>
              <a:rPr lang="en-US" smtClean="0"/>
              <a:t>April 2018</a:t>
            </a:r>
            <a:endParaRPr lang="en-US" dirty="0"/>
          </a:p>
        </p:txBody>
      </p:sp>
      <p:sp>
        <p:nvSpPr>
          <p:cNvPr id="8" name="Content Placeholder 2"/>
          <p:cNvSpPr>
            <a:spLocks noGrp="1"/>
          </p:cNvSpPr>
          <p:nvPr>
            <p:ph idx="1"/>
          </p:nvPr>
        </p:nvSpPr>
        <p:spPr>
          <a:xfrm>
            <a:off x="457200" y="2057400"/>
            <a:ext cx="8229600" cy="4495800"/>
          </a:xfrm>
        </p:spPr>
        <p:txBody>
          <a:bodyPr>
            <a:normAutofit/>
          </a:bodyPr>
          <a:lstStyle/>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One can only give away what one has.</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Ownership or other rights on the date of death relevant.</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Immovable properties governed by law of land.</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Movable properties governed by law of domicile.</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If one has immovable properties outside India, Will as per law where properties are located.</a:t>
            </a:r>
          </a:p>
          <a:p>
            <a:pPr>
              <a:lnSpc>
                <a:spcPct val="125000"/>
              </a:lnSpc>
              <a:spcBef>
                <a:spcPts val="1200"/>
              </a:spcBef>
              <a:spcAft>
                <a:spcPts val="600"/>
              </a:spcAft>
            </a:pPr>
            <a:r>
              <a:rPr lang="en-IN" sz="2000" dirty="0" smtClean="0">
                <a:latin typeface="Arial" panose="020B0604020202020204" pitchFamily="34" charset="0"/>
                <a:cs typeface="Arial" panose="020B0604020202020204" pitchFamily="34" charset="0"/>
              </a:rPr>
              <a:t>A Will as per Indian law can be made anywhere in the world.</a:t>
            </a:r>
            <a:endParaRPr lang="en-IN"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5.	Procedural Requirements	</a:t>
            </a:r>
            <a:endParaRPr lang="en-US" sz="2800" b="1"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April 2018</a:t>
            </a:r>
            <a:endParaRPr lang="en-US"/>
          </a:p>
        </p:txBody>
      </p:sp>
      <p:sp>
        <p:nvSpPr>
          <p:cNvPr id="4" name="Footer Placeholder 3"/>
          <p:cNvSpPr>
            <a:spLocks noGrp="1"/>
          </p:cNvSpPr>
          <p:nvPr>
            <p:ph type="ftr" sz="quarter" idx="11"/>
          </p:nvPr>
        </p:nvSpPr>
        <p:spPr/>
        <p:txBody>
          <a:bodyPr/>
          <a:lstStyle/>
          <a:p>
            <a:pPr algn="ctr"/>
            <a:r>
              <a:rPr lang="en-US"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45FCA8B-64D5-4E68-8E87-ACB5321CAB17}" type="slidenum">
              <a:rPr lang="en-US" smtClean="0">
                <a:latin typeface="Times New Roman" pitchFamily="18" charset="0"/>
                <a:cs typeface="Times New Roman" pitchFamily="18" charset="0"/>
              </a:rPr>
              <a:pPr/>
              <a:t>9</a:t>
            </a:fld>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762000" y="2286000"/>
            <a:ext cx="7629525" cy="4057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FF00"/>
      </a:hlink>
      <a:folHlink>
        <a:srgbClr val="CCECF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3719</TotalTime>
  <Words>2100</Words>
  <Application>Microsoft Office PowerPoint</Application>
  <PresentationFormat>On-screen Show (4:3)</PresentationFormat>
  <Paragraphs>257</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Quick Guide to Wills for Hindus  </vt:lpstr>
      <vt:lpstr>Preface</vt:lpstr>
      <vt:lpstr>Overview</vt:lpstr>
      <vt:lpstr>1. Who is Hindu?</vt:lpstr>
      <vt:lpstr>2. What is a Will</vt:lpstr>
      <vt:lpstr>3. Who can make a Will</vt:lpstr>
      <vt:lpstr>3. Who can make a Will (Continued)</vt:lpstr>
      <vt:lpstr>4. Properties Covered by Will</vt:lpstr>
      <vt:lpstr>5. Procedural Requirements </vt:lpstr>
      <vt:lpstr>5. Procedural Requirements (Continued)</vt:lpstr>
      <vt:lpstr>5. Procedural Requirements (Continued)</vt:lpstr>
      <vt:lpstr>6. Witnesses to Will</vt:lpstr>
      <vt:lpstr>7. Drafting of Will</vt:lpstr>
      <vt:lpstr>7. Drafting of Will (Continued)</vt:lpstr>
      <vt:lpstr>7. Drafting of Will (Continued)</vt:lpstr>
      <vt:lpstr>8. Joint and Mutual Will</vt:lpstr>
      <vt:lpstr>9. Executor / Administrator</vt:lpstr>
      <vt:lpstr>10. Will as Trust Deed</vt:lpstr>
      <vt:lpstr>10. Will as Trust Deed (Continued)</vt:lpstr>
      <vt:lpstr>11. Modification / Revocation</vt:lpstr>
      <vt:lpstr>12. Procedure after death of testator</vt:lpstr>
      <vt:lpstr>13. Advance Medical Directives</vt:lpstr>
      <vt:lpstr>13. Advance Medical Directives (Continued)</vt:lpstr>
      <vt:lpstr>13. Advance Medical Directives (Continued)</vt:lpstr>
      <vt:lpstr>13. Advance Medical Directives (Continued)</vt:lpstr>
      <vt:lpstr>13. Advance Medical Directives (Continued)</vt:lpstr>
      <vt:lpstr>Slide 27</vt:lpstr>
    </vt:vector>
  </TitlesOfParts>
  <Manager>Yogita Pant</Manager>
  <Company>Anil Chawla Law Associates LLP</Company>
  <LinksUpToDate>false</LinksUpToDate>
  <SharedDoc>false</SharedDoc>
  <HyperlinkBase>http://www.indialegalhelp.com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Guide to Wills for Hindus</dc:title>
  <dc:subject>Law related to Wills</dc:subject>
  <dc:creator>Anil Chawla Law Associates LLP</dc:creator>
  <cp:keywords>wills, wills in India, joint and mutual will, unprivileged will, hindu law, Indian law, Indian Succession Act, Hindu Succession Act, Hindu law, Indian Trust Act, Public Trusts Act, Guide for preparing a will, vaseeyat, vasiyat, vasiyatnama, will in Hindi, sample will, sample joint and mutual will, legatee as witness to will, beneficiary as witness to will, succession law for hindus, testamentary succession for hindus, will in favour of minor children, conditional bequests, denying natural heirs, will for charitable purposes, will as trust deed, beneficiary as witness, legatee as witness, witness as executor, modification of will, revocation of will, registration of will, registration of codicil, essentials of will, will by NRI, will by non-resident Indian, will for immovable property outside India, living will, advance medical directives, AMD, passive euthanasia, active euthanasia, sample living will, sample advance medical directives, How to make a Living Will, Common cause vs union of India Supreme Court, organ donation, removing life support systems, right to death, cost of treatment for terminally ill, dignity of death, painless death, dying with dignity, medical power of attorney, appointment of guardian and caretaker, procedure for making living will,   Anil Chawla, Yogita Pant, Shreya Dalal</cp:keywords>
  <dc:description>This Quick Guide is to help a Hindu living in India to prepare a Will.  Written in simple language free of legalese, it gives an overview of Wills for an educated Hindu without any legal knowledge. Also included key points related to Advance Medical Directives / Living Will.</dc:description>
  <cp:lastModifiedBy>Anil</cp:lastModifiedBy>
  <cp:revision>751</cp:revision>
  <dcterms:created xsi:type="dcterms:W3CDTF">2013-10-16T12:09:19Z</dcterms:created>
  <dcterms:modified xsi:type="dcterms:W3CDTF">2018-04-17T10:44:42Z</dcterms:modified>
  <cp:category>Law</cp:category>
  <cp:contentStatus>Public Document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filetime>2014-03-19T18:30:00Z</vt:filetime>
  </property>
  <property fmtid="{D5CDD505-2E9C-101B-9397-08002B2CF9AE}" pid="3" name="Editor">
    <vt:lpwstr>Yogita Pant</vt:lpwstr>
  </property>
  <property fmtid="{D5CDD505-2E9C-101B-9397-08002B2CF9AE}" pid="4" name="Language">
    <vt:lpwstr>English</vt:lpwstr>
  </property>
  <property fmtid="{D5CDD505-2E9C-101B-9397-08002B2CF9AE}" pid="5" name="Owner">
    <vt:lpwstr>English</vt:lpwstr>
  </property>
  <property fmtid="{D5CDD505-2E9C-101B-9397-08002B2CF9AE}" pid="6" name="Publisher">
    <vt:lpwstr>Anil Chawla Law Associates LLP</vt:lpwstr>
  </property>
  <property fmtid="{D5CDD505-2E9C-101B-9397-08002B2CF9AE}" pid="7" name="Checked by">
    <vt:lpwstr>Yogita Pant</vt:lpwstr>
  </property>
</Properties>
</file>