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9"/>
  </p:notesMasterIdLst>
  <p:sldIdLst>
    <p:sldId id="256" r:id="rId2"/>
    <p:sldId id="260" r:id="rId3"/>
    <p:sldId id="261" r:id="rId4"/>
    <p:sldId id="274" r:id="rId5"/>
    <p:sldId id="262" r:id="rId6"/>
    <p:sldId id="263" r:id="rId7"/>
    <p:sldId id="264" r:id="rId8"/>
    <p:sldId id="265" r:id="rId9"/>
    <p:sldId id="266" r:id="rId10"/>
    <p:sldId id="272" r:id="rId11"/>
    <p:sldId id="273" r:id="rId12"/>
    <p:sldId id="267" r:id="rId13"/>
    <p:sldId id="268" r:id="rId14"/>
    <p:sldId id="269" r:id="rId15"/>
    <p:sldId id="270" r:id="rId16"/>
    <p:sldId id="271" r:id="rId17"/>
    <p:sldId id="25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3" autoAdjust="0"/>
    <p:restoredTop sz="94624" autoAdjust="0"/>
  </p:normalViewPr>
  <p:slideViewPr>
    <p:cSldViewPr>
      <p:cViewPr varScale="1">
        <p:scale>
          <a:sx n="51" d="100"/>
          <a:sy n="51" d="100"/>
        </p:scale>
        <p:origin x="-190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4EB484-6095-4886-A314-F2678B3B7D54}" type="datetimeFigureOut">
              <a:rPr lang="en-US" smtClean="0"/>
              <a:pPr/>
              <a:t>1/16/2014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836A1B-DC1F-4294-8D51-26D6DF4E86B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817E33B-B1E8-4969-8663-69704AC70432}" type="datetime1">
              <a:rPr lang="en-US" smtClean="0"/>
              <a:pPr/>
              <a:t>1/16/2014</a:t>
            </a:fld>
            <a:endParaRPr lang="en-US"/>
          </a:p>
        </p:txBody>
      </p:sp>
      <p:sp>
        <p:nvSpPr>
          <p:cNvPr id="19" name="Footer Placeholder 18"/>
          <p:cNvSpPr>
            <a:spLocks noGrp="1"/>
          </p:cNvSpPr>
          <p:nvPr>
            <p:ph type="ftr" sz="quarter" idx="11"/>
          </p:nvPr>
        </p:nvSpPr>
        <p:spPr/>
        <p:txBody>
          <a:bodyPr/>
          <a:lstStyle/>
          <a:p>
            <a:r>
              <a:rPr lang="en-US" smtClean="0"/>
              <a:t>www.indialegalhelp.com</a:t>
            </a:r>
            <a:endParaRPr lang="en-US"/>
          </a:p>
        </p:txBody>
      </p:sp>
      <p:sp>
        <p:nvSpPr>
          <p:cNvPr id="27" name="Slide Number Placeholder 26"/>
          <p:cNvSpPr>
            <a:spLocks noGrp="1"/>
          </p:cNvSpPr>
          <p:nvPr>
            <p:ph type="sldNum" sz="quarter" idx="12"/>
          </p:nvPr>
        </p:nvSpPr>
        <p:spPr/>
        <p:txBody>
          <a:bodyPr/>
          <a:lstStyle/>
          <a:p>
            <a:fld id="{CD68CA37-388B-4FEF-9FE2-79BEB78694C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3E6192-D688-4E50-B9F7-79134F80C696}" type="datetime1">
              <a:rPr lang="en-US" smtClean="0"/>
              <a:pPr/>
              <a:t>1/16/2014</a:t>
            </a:fld>
            <a:endParaRPr lang="en-US"/>
          </a:p>
        </p:txBody>
      </p:sp>
      <p:sp>
        <p:nvSpPr>
          <p:cNvPr id="5" name="Footer Placeholder 4"/>
          <p:cNvSpPr>
            <a:spLocks noGrp="1"/>
          </p:cNvSpPr>
          <p:nvPr>
            <p:ph type="ftr" sz="quarter" idx="11"/>
          </p:nvPr>
        </p:nvSpPr>
        <p:spPr/>
        <p:txBody>
          <a:bodyPr/>
          <a:lstStyle/>
          <a:p>
            <a:r>
              <a:rPr lang="en-US" smtClean="0"/>
              <a:t>www.indialegalhelp.com</a:t>
            </a:r>
            <a:endParaRPr lang="en-US"/>
          </a:p>
        </p:txBody>
      </p:sp>
      <p:sp>
        <p:nvSpPr>
          <p:cNvPr id="6" name="Slide Number Placeholder 5"/>
          <p:cNvSpPr>
            <a:spLocks noGrp="1"/>
          </p:cNvSpPr>
          <p:nvPr>
            <p:ph type="sldNum" sz="quarter" idx="12"/>
          </p:nvPr>
        </p:nvSpPr>
        <p:spPr/>
        <p:txBody>
          <a:bodyPr/>
          <a:lstStyle/>
          <a:p>
            <a:fld id="{CD68CA37-388B-4FEF-9FE2-79BEB78694C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5284E4F-22AA-4B2B-99DD-B564CBC8E00F}" type="datetime1">
              <a:rPr lang="en-US" smtClean="0"/>
              <a:pPr/>
              <a:t>1/16/2014</a:t>
            </a:fld>
            <a:endParaRPr lang="en-US"/>
          </a:p>
        </p:txBody>
      </p:sp>
      <p:sp>
        <p:nvSpPr>
          <p:cNvPr id="5" name="Footer Placeholder 4"/>
          <p:cNvSpPr>
            <a:spLocks noGrp="1"/>
          </p:cNvSpPr>
          <p:nvPr>
            <p:ph type="ftr" sz="quarter" idx="11"/>
          </p:nvPr>
        </p:nvSpPr>
        <p:spPr/>
        <p:txBody>
          <a:bodyPr/>
          <a:lstStyle/>
          <a:p>
            <a:r>
              <a:rPr lang="en-US" smtClean="0"/>
              <a:t>www.indialegalhelp.com</a:t>
            </a:r>
            <a:endParaRPr lang="en-US"/>
          </a:p>
        </p:txBody>
      </p:sp>
      <p:sp>
        <p:nvSpPr>
          <p:cNvPr id="6" name="Slide Number Placeholder 5"/>
          <p:cNvSpPr>
            <a:spLocks noGrp="1"/>
          </p:cNvSpPr>
          <p:nvPr>
            <p:ph type="sldNum" sz="quarter" idx="12"/>
          </p:nvPr>
        </p:nvSpPr>
        <p:spPr/>
        <p:txBody>
          <a:bodyPr/>
          <a:lstStyle/>
          <a:p>
            <a:fld id="{CD68CA37-388B-4FEF-9FE2-79BEB78694C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85BF54-B6A4-45F2-BCC4-926D3EE0C941}" type="datetime1">
              <a:rPr lang="en-US" smtClean="0"/>
              <a:pPr/>
              <a:t>1/16/2014</a:t>
            </a:fld>
            <a:endParaRPr lang="en-US"/>
          </a:p>
        </p:txBody>
      </p:sp>
      <p:sp>
        <p:nvSpPr>
          <p:cNvPr id="5" name="Footer Placeholder 4"/>
          <p:cNvSpPr>
            <a:spLocks noGrp="1"/>
          </p:cNvSpPr>
          <p:nvPr>
            <p:ph type="ftr" sz="quarter" idx="11"/>
          </p:nvPr>
        </p:nvSpPr>
        <p:spPr/>
        <p:txBody>
          <a:bodyPr/>
          <a:lstStyle/>
          <a:p>
            <a:r>
              <a:rPr lang="en-US" smtClean="0"/>
              <a:t>www.indialegalhelp.com</a:t>
            </a:r>
            <a:endParaRPr lang="en-US"/>
          </a:p>
        </p:txBody>
      </p:sp>
      <p:sp>
        <p:nvSpPr>
          <p:cNvPr id="6" name="Slide Number Placeholder 5"/>
          <p:cNvSpPr>
            <a:spLocks noGrp="1"/>
          </p:cNvSpPr>
          <p:nvPr>
            <p:ph type="sldNum" sz="quarter" idx="12"/>
          </p:nvPr>
        </p:nvSpPr>
        <p:spPr/>
        <p:txBody>
          <a:bodyPr/>
          <a:lstStyle/>
          <a:p>
            <a:fld id="{CD68CA37-388B-4FEF-9FE2-79BEB78694C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6407D02-EA97-4F87-AD25-5F23929FD5BA}" type="datetime1">
              <a:rPr lang="en-US" smtClean="0"/>
              <a:pPr/>
              <a:t>1/16/2014</a:t>
            </a:fld>
            <a:endParaRPr lang="en-US"/>
          </a:p>
        </p:txBody>
      </p:sp>
      <p:sp>
        <p:nvSpPr>
          <p:cNvPr id="5" name="Footer Placeholder 4"/>
          <p:cNvSpPr>
            <a:spLocks noGrp="1"/>
          </p:cNvSpPr>
          <p:nvPr>
            <p:ph type="ftr" sz="quarter" idx="11"/>
          </p:nvPr>
        </p:nvSpPr>
        <p:spPr/>
        <p:txBody>
          <a:bodyPr/>
          <a:lstStyle/>
          <a:p>
            <a:r>
              <a:rPr lang="en-US" smtClean="0"/>
              <a:t>www.indialegalhelp.com</a:t>
            </a:r>
            <a:endParaRPr lang="en-US"/>
          </a:p>
        </p:txBody>
      </p:sp>
      <p:sp>
        <p:nvSpPr>
          <p:cNvPr id="6" name="Slide Number Placeholder 5"/>
          <p:cNvSpPr>
            <a:spLocks noGrp="1"/>
          </p:cNvSpPr>
          <p:nvPr>
            <p:ph type="sldNum" sz="quarter" idx="12"/>
          </p:nvPr>
        </p:nvSpPr>
        <p:spPr/>
        <p:txBody>
          <a:bodyPr/>
          <a:lstStyle/>
          <a:p>
            <a:fld id="{CD68CA37-388B-4FEF-9FE2-79BEB78694C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AF89A8F-BA71-4090-ABEE-7E0F3FDA0E3A}" type="datetime1">
              <a:rPr lang="en-US" smtClean="0"/>
              <a:pPr/>
              <a:t>1/16/2014</a:t>
            </a:fld>
            <a:endParaRPr lang="en-US"/>
          </a:p>
        </p:txBody>
      </p:sp>
      <p:sp>
        <p:nvSpPr>
          <p:cNvPr id="6" name="Footer Placeholder 5"/>
          <p:cNvSpPr>
            <a:spLocks noGrp="1"/>
          </p:cNvSpPr>
          <p:nvPr>
            <p:ph type="ftr" sz="quarter" idx="11"/>
          </p:nvPr>
        </p:nvSpPr>
        <p:spPr/>
        <p:txBody>
          <a:bodyPr/>
          <a:lstStyle/>
          <a:p>
            <a:r>
              <a:rPr lang="en-US" smtClean="0"/>
              <a:t>www.indialegalhelp.com</a:t>
            </a:r>
            <a:endParaRPr lang="en-US"/>
          </a:p>
        </p:txBody>
      </p:sp>
      <p:sp>
        <p:nvSpPr>
          <p:cNvPr id="7" name="Slide Number Placeholder 6"/>
          <p:cNvSpPr>
            <a:spLocks noGrp="1"/>
          </p:cNvSpPr>
          <p:nvPr>
            <p:ph type="sldNum" sz="quarter" idx="12"/>
          </p:nvPr>
        </p:nvSpPr>
        <p:spPr/>
        <p:txBody>
          <a:bodyPr/>
          <a:lstStyle/>
          <a:p>
            <a:fld id="{CD68CA37-388B-4FEF-9FE2-79BEB78694C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413079F-E350-4A12-A39C-A08F45FAA0D3}" type="datetime1">
              <a:rPr lang="en-US" smtClean="0"/>
              <a:pPr/>
              <a:t>1/16/2014</a:t>
            </a:fld>
            <a:endParaRPr lang="en-US"/>
          </a:p>
        </p:txBody>
      </p:sp>
      <p:sp>
        <p:nvSpPr>
          <p:cNvPr id="8" name="Footer Placeholder 7"/>
          <p:cNvSpPr>
            <a:spLocks noGrp="1"/>
          </p:cNvSpPr>
          <p:nvPr>
            <p:ph type="ftr" sz="quarter" idx="11"/>
          </p:nvPr>
        </p:nvSpPr>
        <p:spPr/>
        <p:txBody>
          <a:bodyPr/>
          <a:lstStyle/>
          <a:p>
            <a:r>
              <a:rPr lang="en-US" smtClean="0"/>
              <a:t>www.indialegalhelp.com</a:t>
            </a:r>
            <a:endParaRPr lang="en-US"/>
          </a:p>
        </p:txBody>
      </p:sp>
      <p:sp>
        <p:nvSpPr>
          <p:cNvPr id="9" name="Slide Number Placeholder 8"/>
          <p:cNvSpPr>
            <a:spLocks noGrp="1"/>
          </p:cNvSpPr>
          <p:nvPr>
            <p:ph type="sldNum" sz="quarter" idx="12"/>
          </p:nvPr>
        </p:nvSpPr>
        <p:spPr/>
        <p:txBody>
          <a:bodyPr/>
          <a:lstStyle/>
          <a:p>
            <a:fld id="{CD68CA37-388B-4FEF-9FE2-79BEB78694C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511EDFA-E470-4715-A8F9-E7B0391AE81D}" type="datetime1">
              <a:rPr lang="en-US" smtClean="0"/>
              <a:pPr/>
              <a:t>1/16/2014</a:t>
            </a:fld>
            <a:endParaRPr lang="en-US"/>
          </a:p>
        </p:txBody>
      </p:sp>
      <p:sp>
        <p:nvSpPr>
          <p:cNvPr id="4" name="Footer Placeholder 3"/>
          <p:cNvSpPr>
            <a:spLocks noGrp="1"/>
          </p:cNvSpPr>
          <p:nvPr>
            <p:ph type="ftr" sz="quarter" idx="11"/>
          </p:nvPr>
        </p:nvSpPr>
        <p:spPr/>
        <p:txBody>
          <a:bodyPr/>
          <a:lstStyle/>
          <a:p>
            <a:r>
              <a:rPr lang="en-US" smtClean="0"/>
              <a:t>www.indialegalhelp.com</a:t>
            </a:r>
            <a:endParaRPr lang="en-US"/>
          </a:p>
        </p:txBody>
      </p:sp>
      <p:sp>
        <p:nvSpPr>
          <p:cNvPr id="5" name="Slide Number Placeholder 4"/>
          <p:cNvSpPr>
            <a:spLocks noGrp="1"/>
          </p:cNvSpPr>
          <p:nvPr>
            <p:ph type="sldNum" sz="quarter" idx="12"/>
          </p:nvPr>
        </p:nvSpPr>
        <p:spPr/>
        <p:txBody>
          <a:bodyPr/>
          <a:lstStyle/>
          <a:p>
            <a:fld id="{CD68CA37-388B-4FEF-9FE2-79BEB78694C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9C4C7E-5D2A-46E1-BA65-5696AE8F183C}" type="datetime1">
              <a:rPr lang="en-US" smtClean="0"/>
              <a:pPr/>
              <a:t>1/16/2014</a:t>
            </a:fld>
            <a:endParaRPr lang="en-US"/>
          </a:p>
        </p:txBody>
      </p:sp>
      <p:sp>
        <p:nvSpPr>
          <p:cNvPr id="3" name="Footer Placeholder 2"/>
          <p:cNvSpPr>
            <a:spLocks noGrp="1"/>
          </p:cNvSpPr>
          <p:nvPr>
            <p:ph type="ftr" sz="quarter" idx="11"/>
          </p:nvPr>
        </p:nvSpPr>
        <p:spPr/>
        <p:txBody>
          <a:bodyPr/>
          <a:lstStyle/>
          <a:p>
            <a:r>
              <a:rPr lang="en-US" smtClean="0"/>
              <a:t>www.indialegalhelp.com</a:t>
            </a:r>
            <a:endParaRPr lang="en-US"/>
          </a:p>
        </p:txBody>
      </p:sp>
      <p:sp>
        <p:nvSpPr>
          <p:cNvPr id="4" name="Slide Number Placeholder 3"/>
          <p:cNvSpPr>
            <a:spLocks noGrp="1"/>
          </p:cNvSpPr>
          <p:nvPr>
            <p:ph type="sldNum" sz="quarter" idx="12"/>
          </p:nvPr>
        </p:nvSpPr>
        <p:spPr/>
        <p:txBody>
          <a:bodyPr/>
          <a:lstStyle/>
          <a:p>
            <a:fld id="{CD68CA37-388B-4FEF-9FE2-79BEB78694C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901481F-74B2-4BD7-AF92-B29AFA620063}" type="datetime1">
              <a:rPr lang="en-US" smtClean="0"/>
              <a:pPr/>
              <a:t>1/16/2014</a:t>
            </a:fld>
            <a:endParaRPr lang="en-US"/>
          </a:p>
        </p:txBody>
      </p:sp>
      <p:sp>
        <p:nvSpPr>
          <p:cNvPr id="6" name="Footer Placeholder 5"/>
          <p:cNvSpPr>
            <a:spLocks noGrp="1"/>
          </p:cNvSpPr>
          <p:nvPr>
            <p:ph type="ftr" sz="quarter" idx="11"/>
          </p:nvPr>
        </p:nvSpPr>
        <p:spPr/>
        <p:txBody>
          <a:bodyPr/>
          <a:lstStyle/>
          <a:p>
            <a:r>
              <a:rPr lang="en-US" smtClean="0"/>
              <a:t>www.indialegalhelp.com</a:t>
            </a:r>
            <a:endParaRPr lang="en-US"/>
          </a:p>
        </p:txBody>
      </p:sp>
      <p:sp>
        <p:nvSpPr>
          <p:cNvPr id="7" name="Slide Number Placeholder 6"/>
          <p:cNvSpPr>
            <a:spLocks noGrp="1"/>
          </p:cNvSpPr>
          <p:nvPr>
            <p:ph type="sldNum" sz="quarter" idx="12"/>
          </p:nvPr>
        </p:nvSpPr>
        <p:spPr/>
        <p:txBody>
          <a:bodyPr/>
          <a:lstStyle/>
          <a:p>
            <a:fld id="{CD68CA37-388B-4FEF-9FE2-79BEB78694C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54D5084-DB37-40DC-8FC9-61D0FA5F5BFD}" type="datetime1">
              <a:rPr lang="en-US" smtClean="0"/>
              <a:pPr/>
              <a:t>1/16/2014</a:t>
            </a:fld>
            <a:endParaRPr lang="en-US"/>
          </a:p>
        </p:txBody>
      </p:sp>
      <p:sp>
        <p:nvSpPr>
          <p:cNvPr id="6" name="Footer Placeholder 5"/>
          <p:cNvSpPr>
            <a:spLocks noGrp="1"/>
          </p:cNvSpPr>
          <p:nvPr>
            <p:ph type="ftr" sz="quarter" idx="11"/>
          </p:nvPr>
        </p:nvSpPr>
        <p:spPr/>
        <p:txBody>
          <a:bodyPr/>
          <a:lstStyle/>
          <a:p>
            <a:r>
              <a:rPr lang="en-US" smtClean="0"/>
              <a:t>www.indialegalhelp.com</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D68CA37-388B-4FEF-9FE2-79BEB78694C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09340C-0949-4EF0-9C35-3E901B0E43C6}" type="datetime1">
              <a:rPr lang="en-US" smtClean="0"/>
              <a:pPr/>
              <a:t>1/16/2014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www.indialegalhelp.com</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D68CA37-388B-4FEF-9FE2-79BEB78694C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ndialegalhelp.com/" TargetMode="External"/><Relationship Id="rId2" Type="http://schemas.openxmlformats.org/officeDocument/2006/relationships/hyperlink" Target="mailto:info@IndiaLegalHelp.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371600"/>
            <a:ext cx="8229600" cy="2286000"/>
          </a:xfrm>
        </p:spPr>
        <p:txBody>
          <a:bodyPr>
            <a:normAutofit/>
          </a:bodyPr>
          <a:lstStyle/>
          <a:p>
            <a:r>
              <a:rPr lang="en-US" sz="3600" dirty="0" smtClean="0">
                <a:solidFill>
                  <a:schemeClr val="tx1"/>
                </a:solidFill>
                <a:latin typeface="Arial" pitchFamily="34" charset="0"/>
                <a:cs typeface="Arial" pitchFamily="34" charset="0"/>
              </a:rPr>
              <a:t>How to Avoid Litigation</a:t>
            </a:r>
            <a:r>
              <a:rPr lang="en-US" sz="2800" dirty="0" smtClean="0">
                <a:solidFill>
                  <a:schemeClr val="tx1"/>
                </a:solidFill>
                <a:latin typeface="Arial" pitchFamily="34" charset="0"/>
                <a:cs typeface="Arial" pitchFamily="34" charset="0"/>
              </a:rPr>
              <a:t/>
            </a:r>
            <a:br>
              <a:rPr lang="en-US" sz="2800" dirty="0" smtClean="0">
                <a:solidFill>
                  <a:schemeClr val="tx1"/>
                </a:solidFill>
                <a:latin typeface="Arial" pitchFamily="34" charset="0"/>
                <a:cs typeface="Arial" pitchFamily="34" charset="0"/>
              </a:rPr>
            </a:br>
            <a:r>
              <a:rPr lang="en-US" sz="2800" dirty="0" smtClean="0">
                <a:solidFill>
                  <a:schemeClr val="tx1"/>
                </a:solidFill>
                <a:latin typeface="Arial" pitchFamily="34" charset="0"/>
                <a:cs typeface="Arial" pitchFamily="34" charset="0"/>
              </a:rPr>
              <a:t> </a:t>
            </a:r>
            <a:r>
              <a:rPr lang="en-US" sz="2400" dirty="0" smtClean="0">
                <a:solidFill>
                  <a:schemeClr val="tx1"/>
                </a:solidFill>
                <a:latin typeface="Arial" pitchFamily="34" charset="0"/>
                <a:cs typeface="Arial" pitchFamily="34" charset="0"/>
              </a:rPr>
              <a:t>in Business Relationships</a:t>
            </a:r>
            <a:br>
              <a:rPr lang="en-US" sz="2400" dirty="0" smtClean="0">
                <a:solidFill>
                  <a:schemeClr val="tx1"/>
                </a:solidFill>
                <a:latin typeface="Arial" pitchFamily="34" charset="0"/>
                <a:cs typeface="Arial" pitchFamily="34" charset="0"/>
              </a:rPr>
            </a:br>
            <a:r>
              <a:rPr lang="en-US" sz="2400" dirty="0" smtClean="0">
                <a:solidFill>
                  <a:schemeClr val="tx1"/>
                </a:solidFill>
                <a:latin typeface="Arial" pitchFamily="34" charset="0"/>
                <a:cs typeface="Arial" pitchFamily="34" charset="0"/>
              </a:rPr>
              <a:t> in India</a:t>
            </a:r>
            <a:endParaRPr lang="en-US" sz="1400" b="0" dirty="0">
              <a:solidFill>
                <a:schemeClr val="tx1"/>
              </a:solidFill>
              <a:effectLst/>
              <a:latin typeface="Arial" pitchFamily="34" charset="0"/>
              <a:cs typeface="Arial" pitchFamily="34" charset="0"/>
            </a:endParaRPr>
          </a:p>
        </p:txBody>
      </p:sp>
      <p:sp>
        <p:nvSpPr>
          <p:cNvPr id="3" name="Subtitle 2"/>
          <p:cNvSpPr>
            <a:spLocks noGrp="1"/>
          </p:cNvSpPr>
          <p:nvPr>
            <p:ph type="subTitle" idx="1"/>
          </p:nvPr>
        </p:nvSpPr>
        <p:spPr>
          <a:xfrm>
            <a:off x="2286000" y="4724400"/>
            <a:ext cx="6400800" cy="1219200"/>
          </a:xfrm>
        </p:spPr>
        <p:txBody>
          <a:bodyPr>
            <a:normAutofit/>
          </a:bodyPr>
          <a:lstStyle/>
          <a:p>
            <a:r>
              <a:rPr lang="en-US" sz="2000" dirty="0" err="1" smtClean="0">
                <a:latin typeface="Arial" pitchFamily="34" charset="0"/>
                <a:cs typeface="Arial" pitchFamily="34" charset="0"/>
              </a:rPr>
              <a:t>Yogita</a:t>
            </a:r>
            <a:r>
              <a:rPr lang="en-US" sz="2000" dirty="0" smtClean="0">
                <a:latin typeface="Arial" pitchFamily="34" charset="0"/>
                <a:cs typeface="Arial" pitchFamily="34" charset="0"/>
              </a:rPr>
              <a:t> Pant,</a:t>
            </a:r>
            <a:br>
              <a:rPr lang="en-US" sz="2000" dirty="0" smtClean="0">
                <a:latin typeface="Arial" pitchFamily="34" charset="0"/>
                <a:cs typeface="Arial" pitchFamily="34" charset="0"/>
              </a:rPr>
            </a:br>
            <a:r>
              <a:rPr lang="en-US" sz="1200" dirty="0" smtClean="0">
                <a:latin typeface="Arial" pitchFamily="34" charset="0"/>
                <a:cs typeface="Arial" pitchFamily="34" charset="0"/>
              </a:rPr>
              <a:t>Advocate, Partner</a:t>
            </a:r>
            <a:r>
              <a:rPr lang="en-US" sz="2000" dirty="0" smtClean="0">
                <a:latin typeface="Arial" pitchFamily="34" charset="0"/>
                <a:cs typeface="Arial" pitchFamily="34" charset="0"/>
              </a:rPr>
              <a:t/>
            </a:r>
            <a:br>
              <a:rPr lang="en-US" sz="2000" dirty="0" smtClean="0">
                <a:latin typeface="Arial" pitchFamily="34" charset="0"/>
                <a:cs typeface="Arial" pitchFamily="34" charset="0"/>
              </a:rPr>
            </a:br>
            <a:r>
              <a:rPr lang="en-US" sz="2000" dirty="0" smtClean="0">
                <a:latin typeface="Arial" pitchFamily="34" charset="0"/>
                <a:cs typeface="Arial" pitchFamily="34" charset="0"/>
              </a:rPr>
              <a:t>Anil </a:t>
            </a:r>
            <a:r>
              <a:rPr lang="en-US" sz="2000" dirty="0" err="1" smtClean="0">
                <a:latin typeface="Arial" pitchFamily="34" charset="0"/>
                <a:cs typeface="Arial" pitchFamily="34" charset="0"/>
              </a:rPr>
              <a:t>Chawla</a:t>
            </a:r>
            <a:r>
              <a:rPr lang="en-US" sz="2000" dirty="0" smtClean="0">
                <a:latin typeface="Arial" pitchFamily="34" charset="0"/>
                <a:cs typeface="Arial" pitchFamily="34" charset="0"/>
              </a:rPr>
              <a:t> Law Associates LLP</a:t>
            </a:r>
          </a:p>
          <a:p>
            <a:r>
              <a:rPr lang="en-US" sz="1200" dirty="0" smtClean="0">
                <a:latin typeface="Arial" pitchFamily="34" charset="0"/>
                <a:cs typeface="Arial" pitchFamily="34" charset="0"/>
              </a:rPr>
              <a:t>www.indialegalhelp.com</a:t>
            </a:r>
            <a:endParaRPr lang="en-US" sz="1200" dirty="0">
              <a:latin typeface="Arial" pitchFamily="34" charset="0"/>
              <a:cs typeface="Arial" pitchFamily="34" charset="0"/>
            </a:endParaRPr>
          </a:p>
        </p:txBody>
      </p:sp>
      <p:sp>
        <p:nvSpPr>
          <p:cNvPr id="4" name="TextBox 3"/>
          <p:cNvSpPr txBox="1"/>
          <p:nvPr/>
        </p:nvSpPr>
        <p:spPr>
          <a:xfrm>
            <a:off x="6477000" y="6248400"/>
            <a:ext cx="2133600" cy="276999"/>
          </a:xfrm>
          <a:prstGeom prst="rect">
            <a:avLst/>
          </a:prstGeom>
          <a:noFill/>
        </p:spPr>
        <p:txBody>
          <a:bodyPr wrap="square" rtlCol="0">
            <a:spAutoFit/>
          </a:bodyPr>
          <a:lstStyle/>
          <a:p>
            <a:pPr algn="r"/>
            <a:r>
              <a:rPr lang="en-US" sz="1200" dirty="0" smtClean="0">
                <a:latin typeface="Times New Roman" pitchFamily="18" charset="0"/>
                <a:cs typeface="Times New Roman" pitchFamily="18" charset="0"/>
              </a:rPr>
              <a:t>January</a:t>
            </a:r>
            <a:r>
              <a:rPr lang="en-US" sz="1200" dirty="0" smtClean="0">
                <a:latin typeface="Arial" pitchFamily="34" charset="0"/>
                <a:cs typeface="Arial" pitchFamily="34" charset="0"/>
              </a:rPr>
              <a:t> </a:t>
            </a:r>
            <a:r>
              <a:rPr lang="en-US" sz="1200" dirty="0" smtClean="0">
                <a:latin typeface="Times New Roman" pitchFamily="18" charset="0"/>
                <a:cs typeface="Times New Roman" pitchFamily="18" charset="0"/>
              </a:rPr>
              <a:t>2014</a:t>
            </a:r>
            <a:endParaRPr lang="en-US" dirty="0">
              <a:latin typeface="Times New Roman" pitchFamily="18" charset="0"/>
              <a:cs typeface="Times New Roman" pitchFamily="18" charset="0"/>
            </a:endParaRPr>
          </a:p>
        </p:txBody>
      </p:sp>
      <p:sp>
        <p:nvSpPr>
          <p:cNvPr id="5" name="TextBox 4"/>
          <p:cNvSpPr txBox="1"/>
          <p:nvPr/>
        </p:nvSpPr>
        <p:spPr>
          <a:xfrm>
            <a:off x="304800" y="6248400"/>
            <a:ext cx="4191000" cy="261610"/>
          </a:xfrm>
          <a:prstGeom prst="rect">
            <a:avLst/>
          </a:prstGeom>
          <a:noFill/>
        </p:spPr>
        <p:txBody>
          <a:bodyPr wrap="square" rtlCol="0">
            <a:spAutoFit/>
          </a:bodyPr>
          <a:lstStyle/>
          <a:p>
            <a:r>
              <a:rPr lang="en-US" sz="1050" dirty="0" smtClean="0">
                <a:latin typeface="Times New Roman" pitchFamily="18" charset="0"/>
                <a:cs typeface="Times New Roman" pitchFamily="18" charset="0"/>
              </a:rPr>
              <a:t>Copyright – Anil </a:t>
            </a:r>
            <a:r>
              <a:rPr lang="en-US" sz="1100" dirty="0" err="1" smtClean="0">
                <a:latin typeface="Times New Roman" pitchFamily="18" charset="0"/>
                <a:cs typeface="Times New Roman" pitchFamily="18" charset="0"/>
              </a:rPr>
              <a:t>Chawla</a:t>
            </a:r>
            <a:r>
              <a:rPr lang="en-US" sz="1050" dirty="0" smtClean="0">
                <a:latin typeface="Times New Roman" pitchFamily="18" charset="0"/>
                <a:cs typeface="Times New Roman" pitchFamily="18" charset="0"/>
              </a:rPr>
              <a:t> Law Associates LLP</a:t>
            </a:r>
            <a:endParaRPr lang="en-US" sz="1400" dirty="0">
              <a:latin typeface="Times New Roman" pitchFamily="18" charset="0"/>
              <a:cs typeface="Times New Roman" pitchFamily="18" charset="0"/>
            </a:endParaRPr>
          </a:p>
        </p:txBody>
      </p:sp>
      <p:sp>
        <p:nvSpPr>
          <p:cNvPr id="6" name="TextBox 5"/>
          <p:cNvSpPr txBox="1"/>
          <p:nvPr/>
        </p:nvSpPr>
        <p:spPr>
          <a:xfrm>
            <a:off x="838200" y="3810000"/>
            <a:ext cx="7924800" cy="276999"/>
          </a:xfrm>
          <a:prstGeom prst="rect">
            <a:avLst/>
          </a:prstGeom>
          <a:noFill/>
        </p:spPr>
        <p:txBody>
          <a:bodyPr wrap="square" rtlCol="0">
            <a:spAutoFit/>
          </a:bodyPr>
          <a:lstStyle/>
          <a:p>
            <a:pPr algn="r"/>
            <a:r>
              <a:rPr lang="en-US" sz="1200" dirty="0" smtClean="0">
                <a:latin typeface="Arial" pitchFamily="34" charset="0"/>
                <a:cs typeface="Arial" pitchFamily="34" charset="0"/>
              </a:rPr>
              <a:t>(Guide for Entrepreneurs, Business Persons, Directors and Chief  Executive Officers) </a:t>
            </a:r>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ts val="600"/>
              </a:spcBef>
              <a:spcAft>
                <a:spcPts val="600"/>
              </a:spcAft>
            </a:pPr>
            <a:r>
              <a:rPr lang="en-US" sz="2800" b="1" dirty="0" smtClean="0">
                <a:latin typeface="Arial" pitchFamily="34" charset="0"/>
                <a:cs typeface="Arial" pitchFamily="34" charset="0"/>
              </a:rPr>
              <a:t>Marriage Document Essentials </a:t>
            </a:r>
          </a:p>
        </p:txBody>
      </p:sp>
      <p:sp>
        <p:nvSpPr>
          <p:cNvPr id="3" name="Content Placeholder 2"/>
          <p:cNvSpPr>
            <a:spLocks noGrp="1"/>
          </p:cNvSpPr>
          <p:nvPr>
            <p:ph idx="1"/>
          </p:nvPr>
        </p:nvSpPr>
        <p:spPr/>
        <p:txBody>
          <a:bodyPr>
            <a:normAutofit/>
          </a:bodyPr>
          <a:lstStyle/>
          <a:p>
            <a:pPr>
              <a:spcBef>
                <a:spcPts val="600"/>
              </a:spcBef>
              <a:spcAft>
                <a:spcPts val="600"/>
              </a:spcAft>
            </a:pPr>
            <a:r>
              <a:rPr lang="en-US" sz="2000" dirty="0" smtClean="0">
                <a:latin typeface="Arial" pitchFamily="34" charset="0"/>
                <a:cs typeface="Arial" pitchFamily="34" charset="0"/>
              </a:rPr>
              <a:t>Document may be Agreement / Contract / Partnership Deed or some other form</a:t>
            </a:r>
          </a:p>
          <a:p>
            <a:pPr>
              <a:spcBef>
                <a:spcPts val="600"/>
              </a:spcBef>
              <a:spcAft>
                <a:spcPts val="600"/>
              </a:spcAft>
            </a:pPr>
            <a:r>
              <a:rPr lang="en-US" sz="2000" dirty="0" smtClean="0">
                <a:latin typeface="Arial" pitchFamily="34" charset="0"/>
                <a:cs typeface="Arial" pitchFamily="34" charset="0"/>
              </a:rPr>
              <a:t>Must be meticulously drafted detailing roles, responsibilities as well as do’s and don'ts at each stage of business cycle </a:t>
            </a:r>
          </a:p>
          <a:p>
            <a:pPr>
              <a:spcBef>
                <a:spcPts val="600"/>
              </a:spcBef>
              <a:spcAft>
                <a:spcPts val="600"/>
              </a:spcAft>
            </a:pPr>
            <a:r>
              <a:rPr lang="en-US" sz="2000" dirty="0" smtClean="0">
                <a:latin typeface="Arial" pitchFamily="34" charset="0"/>
                <a:cs typeface="Arial" pitchFamily="34" charset="0"/>
              </a:rPr>
              <a:t>Investments and Shares in benefits / profits must be clear and explicit</a:t>
            </a:r>
          </a:p>
          <a:p>
            <a:pPr>
              <a:spcBef>
                <a:spcPts val="600"/>
              </a:spcBef>
              <a:spcAft>
                <a:spcPts val="600"/>
              </a:spcAft>
            </a:pPr>
            <a:r>
              <a:rPr lang="en-US" sz="2000" dirty="0" smtClean="0">
                <a:latin typeface="Arial" pitchFamily="34" charset="0"/>
                <a:cs typeface="Arial" pitchFamily="34" charset="0"/>
              </a:rPr>
              <a:t>Try to imagine all possible scenarios and reactions to the developments</a:t>
            </a:r>
          </a:p>
          <a:p>
            <a:pPr>
              <a:spcBef>
                <a:spcPts val="600"/>
              </a:spcBef>
              <a:spcAft>
                <a:spcPts val="600"/>
              </a:spcAft>
            </a:pPr>
            <a:r>
              <a:rPr lang="en-US" sz="2000" dirty="0" smtClean="0">
                <a:latin typeface="Arial" pitchFamily="34" charset="0"/>
                <a:cs typeface="Arial" pitchFamily="34" charset="0"/>
              </a:rPr>
              <a:t>Do think of divorce at the time of marriage – include dispute resolution and exit route for all parties</a:t>
            </a:r>
          </a:p>
          <a:p>
            <a:pPr>
              <a:spcBef>
                <a:spcPts val="600"/>
              </a:spcBef>
              <a:spcAft>
                <a:spcPts val="600"/>
              </a:spcAft>
            </a:pPr>
            <a:r>
              <a:rPr lang="en-US" sz="2000" dirty="0" smtClean="0">
                <a:latin typeface="Arial" pitchFamily="34" charset="0"/>
                <a:cs typeface="Arial" pitchFamily="34" charset="0"/>
              </a:rPr>
              <a:t>Post separation scenario should be agreed and penned down</a:t>
            </a:r>
          </a:p>
          <a:p>
            <a:endParaRPr lang="en-US" sz="1600" dirty="0" smtClean="0">
              <a:latin typeface="Arial" pitchFamily="34" charset="0"/>
              <a:cs typeface="Arial" pitchFamily="34" charset="0"/>
            </a:endParaRPr>
          </a:p>
          <a:p>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lgn="ctr"/>
            <a:r>
              <a:rPr lang="en-US" dirty="0"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CD68CA37-388B-4FEF-9FE2-79BEB78694C7}" type="slidenum">
              <a:rPr lang="en-US" smtClean="0">
                <a:latin typeface="Times New Roman" pitchFamily="18" charset="0"/>
                <a:cs typeface="Times New Roman" pitchFamily="18" charset="0"/>
              </a:rPr>
              <a:pPr/>
              <a:t>10</a:t>
            </a:fld>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ts val="600"/>
              </a:spcBef>
              <a:spcAft>
                <a:spcPts val="600"/>
              </a:spcAft>
            </a:pPr>
            <a:r>
              <a:rPr lang="en-US" sz="2800" b="1" dirty="0" smtClean="0">
                <a:latin typeface="Arial" pitchFamily="34" charset="0"/>
                <a:cs typeface="Arial" pitchFamily="34" charset="0"/>
              </a:rPr>
              <a:t>Agreement Desirables </a:t>
            </a:r>
          </a:p>
        </p:txBody>
      </p:sp>
      <p:sp>
        <p:nvSpPr>
          <p:cNvPr id="3" name="Content Placeholder 2"/>
          <p:cNvSpPr>
            <a:spLocks noGrp="1"/>
          </p:cNvSpPr>
          <p:nvPr>
            <p:ph idx="1"/>
          </p:nvPr>
        </p:nvSpPr>
        <p:spPr/>
        <p:txBody>
          <a:bodyPr>
            <a:normAutofit lnSpcReduction="10000"/>
          </a:bodyPr>
          <a:lstStyle/>
          <a:p>
            <a:pPr>
              <a:spcBef>
                <a:spcPts val="600"/>
              </a:spcBef>
              <a:spcAft>
                <a:spcPts val="600"/>
              </a:spcAft>
            </a:pPr>
            <a:r>
              <a:rPr lang="en-US" sz="2000" dirty="0" smtClean="0">
                <a:latin typeface="Arial" pitchFamily="34" charset="0"/>
                <a:cs typeface="Arial" pitchFamily="34" charset="0"/>
              </a:rPr>
              <a:t>Simple language with no jargon </a:t>
            </a:r>
            <a:r>
              <a:rPr lang="en-US" sz="1400" dirty="0" smtClean="0">
                <a:latin typeface="Arial" pitchFamily="34" charset="0"/>
                <a:cs typeface="Arial" pitchFamily="34" charset="0"/>
              </a:rPr>
              <a:t>– remember, a court does not understand jargon</a:t>
            </a:r>
            <a:endParaRPr lang="en-US" sz="2000" dirty="0" smtClean="0">
              <a:latin typeface="Arial" pitchFamily="34" charset="0"/>
              <a:cs typeface="Arial" pitchFamily="34" charset="0"/>
            </a:endParaRPr>
          </a:p>
          <a:p>
            <a:pPr>
              <a:spcBef>
                <a:spcPts val="600"/>
              </a:spcBef>
              <a:spcAft>
                <a:spcPts val="600"/>
              </a:spcAft>
            </a:pPr>
            <a:r>
              <a:rPr lang="en-US" sz="2000" dirty="0" smtClean="0">
                <a:latin typeface="Arial" pitchFamily="34" charset="0"/>
                <a:cs typeface="Arial" pitchFamily="34" charset="0"/>
              </a:rPr>
              <a:t>Cover all possible aspects and scenarios</a:t>
            </a:r>
          </a:p>
          <a:p>
            <a:pPr>
              <a:spcBef>
                <a:spcPts val="600"/>
              </a:spcBef>
              <a:spcAft>
                <a:spcPts val="600"/>
              </a:spcAft>
            </a:pPr>
            <a:r>
              <a:rPr lang="en-US" sz="2000" dirty="0" smtClean="0">
                <a:latin typeface="Arial" pitchFamily="34" charset="0"/>
                <a:cs typeface="Arial" pitchFamily="34" charset="0"/>
              </a:rPr>
              <a:t>Avoid “Standard” Agreement formats as each relationship is unique</a:t>
            </a:r>
          </a:p>
          <a:p>
            <a:pPr>
              <a:spcBef>
                <a:spcPts val="600"/>
              </a:spcBef>
              <a:spcAft>
                <a:spcPts val="600"/>
              </a:spcAft>
            </a:pPr>
            <a:r>
              <a:rPr lang="en-US" sz="2000" dirty="0" smtClean="0">
                <a:latin typeface="Arial" pitchFamily="34" charset="0"/>
                <a:cs typeface="Arial" pitchFamily="34" charset="0"/>
              </a:rPr>
              <a:t>Avoid complex document that you cannot understand</a:t>
            </a:r>
          </a:p>
          <a:p>
            <a:pPr>
              <a:spcBef>
                <a:spcPts val="600"/>
              </a:spcBef>
              <a:spcAft>
                <a:spcPts val="600"/>
              </a:spcAft>
            </a:pPr>
            <a:r>
              <a:rPr lang="en-US" sz="2000" dirty="0" smtClean="0">
                <a:latin typeface="Arial" pitchFamily="34" charset="0"/>
                <a:cs typeface="Arial" pitchFamily="34" charset="0"/>
              </a:rPr>
              <a:t>Ask a third person with NO knowledge of law to read the draft document; If he / she finds it difficult to understand, simplify it till a common person with reasonable intelligence can make sense of it</a:t>
            </a:r>
          </a:p>
          <a:p>
            <a:pPr>
              <a:spcBef>
                <a:spcPts val="600"/>
              </a:spcBef>
              <a:spcAft>
                <a:spcPts val="600"/>
              </a:spcAft>
            </a:pPr>
            <a:r>
              <a:rPr lang="en-US" sz="2000" dirty="0" smtClean="0">
                <a:latin typeface="Arial" pitchFamily="34" charset="0"/>
                <a:cs typeface="Arial" pitchFamily="34" charset="0"/>
              </a:rPr>
              <a:t>Try to create a “Win-Win” relationship</a:t>
            </a:r>
          </a:p>
          <a:p>
            <a:pPr>
              <a:spcBef>
                <a:spcPts val="600"/>
              </a:spcBef>
              <a:spcAft>
                <a:spcPts val="600"/>
              </a:spcAft>
            </a:pPr>
            <a:r>
              <a:rPr lang="en-US" sz="2000" dirty="0" smtClean="0">
                <a:latin typeface="Arial" pitchFamily="34" charset="0"/>
                <a:cs typeface="Arial" pitchFamily="34" charset="0"/>
              </a:rPr>
              <a:t>Try to be fair and just in spirit as well as words</a:t>
            </a:r>
          </a:p>
          <a:p>
            <a:pPr>
              <a:spcBef>
                <a:spcPts val="600"/>
              </a:spcBef>
              <a:spcAft>
                <a:spcPts val="600"/>
              </a:spcAft>
            </a:pPr>
            <a:r>
              <a:rPr lang="en-US" sz="2000" dirty="0" smtClean="0">
                <a:latin typeface="Arial" pitchFamily="34" charset="0"/>
                <a:cs typeface="Arial" pitchFamily="34" charset="0"/>
              </a:rPr>
              <a:t>Do use professional help, but remember – A relationship is too important to be left to a lawyer </a:t>
            </a:r>
            <a:r>
              <a:rPr lang="en-US" sz="1300" dirty="0" smtClean="0">
                <a:latin typeface="Arial" pitchFamily="34" charset="0"/>
                <a:cs typeface="Arial" pitchFamily="34" charset="0"/>
              </a:rPr>
              <a:t>(since lawyer is the one to benefit  when the relationship falls apart)</a:t>
            </a:r>
            <a:endParaRPr lang="en-US" sz="2000" dirty="0" smtClean="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lgn="ctr"/>
            <a:r>
              <a:rPr lang="en-US" dirty="0"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CD68CA37-388B-4FEF-9FE2-79BEB78694C7}" type="slidenum">
              <a:rPr lang="en-US" smtClean="0">
                <a:latin typeface="Times New Roman" pitchFamily="18" charset="0"/>
                <a:cs typeface="Times New Roman" pitchFamily="18" charset="0"/>
              </a:rPr>
              <a:pPr/>
              <a:t>11</a:t>
            </a:fld>
            <a:endParaRPr lang="en-US"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ts val="600"/>
              </a:spcBef>
              <a:spcAft>
                <a:spcPts val="600"/>
              </a:spcAft>
            </a:pPr>
            <a:r>
              <a:rPr lang="en-US" sz="2800" b="1" dirty="0" smtClean="0">
                <a:latin typeface="Arial" pitchFamily="34" charset="0"/>
                <a:cs typeface="Arial" pitchFamily="34" charset="0"/>
              </a:rPr>
              <a:t>Working together</a:t>
            </a:r>
          </a:p>
        </p:txBody>
      </p:sp>
      <p:sp>
        <p:nvSpPr>
          <p:cNvPr id="3" name="Content Placeholder 2"/>
          <p:cNvSpPr>
            <a:spLocks noGrp="1"/>
          </p:cNvSpPr>
          <p:nvPr>
            <p:ph idx="1"/>
          </p:nvPr>
        </p:nvSpPr>
        <p:spPr/>
        <p:txBody>
          <a:bodyPr>
            <a:normAutofit fontScale="92500" lnSpcReduction="10000"/>
          </a:bodyPr>
          <a:lstStyle/>
          <a:p>
            <a:r>
              <a:rPr lang="en-US" sz="2000" dirty="0" smtClean="0">
                <a:latin typeface="Arial"/>
                <a:ea typeface="Calibri"/>
              </a:rPr>
              <a:t>Define who in your organization is responsible for taking the relationship forward – prime mover of the relationship</a:t>
            </a:r>
          </a:p>
          <a:p>
            <a:r>
              <a:rPr lang="en-US" sz="2000" dirty="0" smtClean="0">
                <a:latin typeface="Arial"/>
                <a:ea typeface="Calibri"/>
              </a:rPr>
              <a:t>Delegate roles and responsibilities (as defined in Agreement) internally – let the other side also know</a:t>
            </a:r>
          </a:p>
          <a:p>
            <a:r>
              <a:rPr lang="en-US" sz="2000" dirty="0" smtClean="0">
                <a:latin typeface="Arial"/>
                <a:ea typeface="Calibri"/>
              </a:rPr>
              <a:t>Communicate and encourage communication at multiple levels internally as well as with the other side</a:t>
            </a:r>
          </a:p>
          <a:p>
            <a:r>
              <a:rPr lang="en-US" sz="2000" dirty="0" smtClean="0">
                <a:latin typeface="Arial"/>
                <a:ea typeface="Calibri"/>
              </a:rPr>
              <a:t>Create structures for communication, coordination and monitoring</a:t>
            </a:r>
          </a:p>
          <a:p>
            <a:r>
              <a:rPr lang="en-US" sz="2000" dirty="0" smtClean="0">
                <a:latin typeface="Arial"/>
                <a:cs typeface="Arial" pitchFamily="34" charset="0"/>
              </a:rPr>
              <a:t>Stress on schedules – delays are the first signs of brewing trouble</a:t>
            </a:r>
          </a:p>
          <a:p>
            <a:r>
              <a:rPr lang="en-US" sz="2000" dirty="0" smtClean="0">
                <a:latin typeface="Arial"/>
                <a:cs typeface="Arial" pitchFamily="34" charset="0"/>
              </a:rPr>
              <a:t>Analysis of delays to be taken up at highest level mutually</a:t>
            </a:r>
          </a:p>
          <a:p>
            <a:r>
              <a:rPr lang="en-US" sz="2000" dirty="0" smtClean="0">
                <a:latin typeface="Arial"/>
                <a:cs typeface="Arial" pitchFamily="34" charset="0"/>
              </a:rPr>
              <a:t>Keep smelling for ego clashes and nip such clashes in the bud</a:t>
            </a:r>
          </a:p>
          <a:p>
            <a:r>
              <a:rPr lang="en-US" sz="2000" dirty="0" smtClean="0">
                <a:latin typeface="Arial"/>
                <a:cs typeface="Arial" pitchFamily="34" charset="0"/>
              </a:rPr>
              <a:t>Do not push disagreements  under the carpet – handle them with diplomacy, tact and firmness as soon as they appear. </a:t>
            </a:r>
          </a:p>
          <a:p>
            <a:r>
              <a:rPr lang="en-US" sz="2000" dirty="0" smtClean="0">
                <a:latin typeface="Arial"/>
                <a:cs typeface="Arial" pitchFamily="34" charset="0"/>
              </a:rPr>
              <a:t>Understand and appreciate the other side’s concerns</a:t>
            </a:r>
          </a:p>
          <a:p>
            <a:r>
              <a:rPr lang="en-US" sz="2000" dirty="0" smtClean="0">
                <a:latin typeface="Arial"/>
                <a:cs typeface="Arial" pitchFamily="34" charset="0"/>
              </a:rPr>
              <a:t>Always be willing to lose a battle to win a war </a:t>
            </a:r>
            <a:r>
              <a:rPr lang="en-US" sz="1300" dirty="0" smtClean="0">
                <a:latin typeface="Arial"/>
                <a:cs typeface="Arial" pitchFamily="34" charset="0"/>
              </a:rPr>
              <a:t>(Winning  arguments is futile)</a:t>
            </a:r>
          </a:p>
          <a:p>
            <a:endParaRPr lang="en-US" sz="2000" dirty="0" smtClean="0">
              <a:latin typeface="Arial" pitchFamily="34" charset="0"/>
              <a:cs typeface="Arial" pitchFamily="34" charset="0"/>
            </a:endParaRPr>
          </a:p>
          <a:p>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lgn="ctr"/>
            <a:r>
              <a:rPr lang="en-US" dirty="0"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CD68CA37-388B-4FEF-9FE2-79BEB78694C7}" type="slidenum">
              <a:rPr lang="en-US" smtClean="0">
                <a:latin typeface="Times New Roman" pitchFamily="18" charset="0"/>
                <a:cs typeface="Times New Roman" pitchFamily="18" charset="0"/>
              </a:rPr>
              <a:pPr/>
              <a:t>12</a:t>
            </a:fld>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ts val="600"/>
              </a:spcBef>
              <a:spcAft>
                <a:spcPts val="600"/>
              </a:spcAft>
            </a:pPr>
            <a:r>
              <a:rPr lang="en-US" sz="2800" b="1" dirty="0" smtClean="0">
                <a:latin typeface="Arial" pitchFamily="34" charset="0"/>
                <a:cs typeface="Arial" pitchFamily="34" charset="0"/>
              </a:rPr>
              <a:t>First signs of discord</a:t>
            </a:r>
          </a:p>
        </p:txBody>
      </p:sp>
      <p:sp>
        <p:nvSpPr>
          <p:cNvPr id="3" name="Content Placeholder 2"/>
          <p:cNvSpPr>
            <a:spLocks noGrp="1"/>
          </p:cNvSpPr>
          <p:nvPr>
            <p:ph idx="1"/>
          </p:nvPr>
        </p:nvSpPr>
        <p:spPr>
          <a:xfrm>
            <a:off x="457200" y="1935480"/>
            <a:ext cx="8229600" cy="3246120"/>
          </a:xfrm>
        </p:spPr>
        <p:txBody>
          <a:bodyPr>
            <a:normAutofit/>
          </a:bodyPr>
          <a:lstStyle/>
          <a:p>
            <a:pPr>
              <a:spcBef>
                <a:spcPts val="600"/>
              </a:spcBef>
              <a:spcAft>
                <a:spcPts val="600"/>
              </a:spcAft>
            </a:pPr>
            <a:r>
              <a:rPr lang="en-US" sz="2000" dirty="0" smtClean="0">
                <a:latin typeface="Arial"/>
                <a:ea typeface="Calibri"/>
              </a:rPr>
              <a:t>Delays in decisions / actions</a:t>
            </a:r>
          </a:p>
          <a:p>
            <a:pPr>
              <a:spcBef>
                <a:spcPts val="600"/>
              </a:spcBef>
              <a:spcAft>
                <a:spcPts val="600"/>
              </a:spcAft>
            </a:pPr>
            <a:r>
              <a:rPr lang="en-US" sz="2000" dirty="0" smtClean="0">
                <a:latin typeface="Arial"/>
                <a:ea typeface="Calibri"/>
              </a:rPr>
              <a:t>Unfulfilled commitments / promises</a:t>
            </a:r>
          </a:p>
          <a:p>
            <a:pPr>
              <a:spcBef>
                <a:spcPts val="600"/>
              </a:spcBef>
              <a:spcAft>
                <a:spcPts val="600"/>
              </a:spcAft>
            </a:pPr>
            <a:r>
              <a:rPr lang="en-US" sz="2000" dirty="0" smtClean="0">
                <a:latin typeface="Arial"/>
                <a:ea typeface="Calibri"/>
              </a:rPr>
              <a:t>Ego clashes at junior / mid-management level</a:t>
            </a:r>
          </a:p>
          <a:p>
            <a:pPr>
              <a:spcBef>
                <a:spcPts val="600"/>
              </a:spcBef>
              <a:spcAft>
                <a:spcPts val="600"/>
              </a:spcAft>
            </a:pPr>
            <a:r>
              <a:rPr lang="en-US" sz="2000" dirty="0" smtClean="0">
                <a:latin typeface="Arial"/>
                <a:ea typeface="Calibri"/>
              </a:rPr>
              <a:t>Jokes in the grapevine making fun of other side officers</a:t>
            </a:r>
          </a:p>
          <a:p>
            <a:pPr>
              <a:spcBef>
                <a:spcPts val="600"/>
              </a:spcBef>
              <a:spcAft>
                <a:spcPts val="600"/>
              </a:spcAft>
            </a:pPr>
            <a:r>
              <a:rPr lang="en-US" sz="2000" dirty="0" smtClean="0">
                <a:latin typeface="Arial"/>
                <a:ea typeface="Calibri"/>
              </a:rPr>
              <a:t>Small skirmishes on trivial issues are too frequent</a:t>
            </a:r>
          </a:p>
          <a:p>
            <a:pPr>
              <a:spcBef>
                <a:spcPts val="600"/>
              </a:spcBef>
              <a:spcAft>
                <a:spcPts val="600"/>
              </a:spcAft>
            </a:pPr>
            <a:r>
              <a:rPr lang="en-US" sz="2000" dirty="0" smtClean="0">
                <a:latin typeface="Arial"/>
                <a:ea typeface="Calibri"/>
              </a:rPr>
              <a:t>Basic assumptions that led to the relationship have turned wrong</a:t>
            </a:r>
          </a:p>
          <a:p>
            <a:pPr>
              <a:spcBef>
                <a:spcPts val="600"/>
              </a:spcBef>
              <a:spcAft>
                <a:spcPts val="600"/>
              </a:spcAft>
            </a:pPr>
            <a:r>
              <a:rPr lang="en-US" sz="2000" dirty="0" smtClean="0">
                <a:latin typeface="Arial"/>
                <a:ea typeface="Calibri"/>
              </a:rPr>
              <a:t>Communications have fallen to very low level or show stiffness</a:t>
            </a:r>
          </a:p>
        </p:txBody>
      </p:sp>
      <p:sp>
        <p:nvSpPr>
          <p:cNvPr id="4" name="Footer Placeholder 3"/>
          <p:cNvSpPr>
            <a:spLocks noGrp="1"/>
          </p:cNvSpPr>
          <p:nvPr>
            <p:ph type="ftr" sz="quarter" idx="11"/>
          </p:nvPr>
        </p:nvSpPr>
        <p:spPr/>
        <p:txBody>
          <a:bodyPr/>
          <a:lstStyle/>
          <a:p>
            <a:pPr algn="ctr"/>
            <a:r>
              <a:rPr lang="en-US" dirty="0"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CD68CA37-388B-4FEF-9FE2-79BEB78694C7}" type="slidenum">
              <a:rPr lang="en-US" smtClean="0">
                <a:latin typeface="Times New Roman" pitchFamily="18" charset="0"/>
                <a:cs typeface="Times New Roman" pitchFamily="18" charset="0"/>
              </a:rPr>
              <a:pPr/>
              <a:t>13</a:t>
            </a:fld>
            <a:endParaRPr lang="en-US" dirty="0">
              <a:latin typeface="Times New Roman" pitchFamily="18" charset="0"/>
              <a:cs typeface="Times New Roman" pitchFamily="18" charset="0"/>
            </a:endParaRPr>
          </a:p>
        </p:txBody>
      </p:sp>
      <p:sp>
        <p:nvSpPr>
          <p:cNvPr id="6" name="TextBox 5"/>
          <p:cNvSpPr txBox="1"/>
          <p:nvPr/>
        </p:nvSpPr>
        <p:spPr>
          <a:xfrm>
            <a:off x="457200" y="5181600"/>
            <a:ext cx="8229600" cy="1166410"/>
          </a:xfrm>
          <a:prstGeom prst="rect">
            <a:avLst/>
          </a:prstGeom>
          <a:noFill/>
        </p:spPr>
        <p:txBody>
          <a:bodyPr wrap="square" rtlCol="0">
            <a:spAutoFit/>
          </a:bodyPr>
          <a:lstStyle/>
          <a:p>
            <a:pPr>
              <a:lnSpc>
                <a:spcPct val="120000"/>
              </a:lnSpc>
            </a:pPr>
            <a:r>
              <a:rPr lang="en-US" sz="2000" dirty="0" smtClean="0">
                <a:solidFill>
                  <a:srgbClr val="C00000"/>
                </a:solidFill>
                <a:latin typeface="Arial" pitchFamily="34" charset="0"/>
                <a:cs typeface="Arial" pitchFamily="34" charset="0"/>
              </a:rPr>
              <a:t>Get to the root of the problem. Either solve the problem or redefine the relationship. In extreme cases, amicable exit from the relationship at this stage may be the best option.</a:t>
            </a:r>
            <a:endParaRPr lang="en-US" sz="2000" dirty="0">
              <a:solidFill>
                <a:srgbClr val="C00000"/>
              </a:solidFill>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ts val="600"/>
              </a:spcBef>
              <a:spcAft>
                <a:spcPts val="600"/>
              </a:spcAft>
            </a:pPr>
            <a:r>
              <a:rPr lang="en-US" sz="2800" b="1" dirty="0" smtClean="0">
                <a:latin typeface="Arial" pitchFamily="34" charset="0"/>
                <a:cs typeface="Arial" pitchFamily="34" charset="0"/>
              </a:rPr>
              <a:t>Full-blown dispute needing intervention</a:t>
            </a:r>
          </a:p>
        </p:txBody>
      </p:sp>
      <p:sp>
        <p:nvSpPr>
          <p:cNvPr id="3" name="Content Placeholder 2"/>
          <p:cNvSpPr>
            <a:spLocks noGrp="1"/>
          </p:cNvSpPr>
          <p:nvPr>
            <p:ph idx="1"/>
          </p:nvPr>
        </p:nvSpPr>
        <p:spPr/>
        <p:txBody>
          <a:bodyPr>
            <a:normAutofit/>
          </a:bodyPr>
          <a:lstStyle/>
          <a:p>
            <a:pPr>
              <a:spcBef>
                <a:spcPts val="600"/>
              </a:spcBef>
              <a:spcAft>
                <a:spcPts val="600"/>
              </a:spcAft>
            </a:pPr>
            <a:r>
              <a:rPr lang="en-US" sz="2000" dirty="0" smtClean="0">
                <a:latin typeface="Arial" pitchFamily="34" charset="0"/>
                <a:cs typeface="Arial" pitchFamily="34" charset="0"/>
              </a:rPr>
              <a:t>It is never too late to try for an amicable settlement</a:t>
            </a:r>
          </a:p>
          <a:p>
            <a:pPr>
              <a:spcBef>
                <a:spcPts val="600"/>
              </a:spcBef>
              <a:spcAft>
                <a:spcPts val="600"/>
              </a:spcAft>
            </a:pPr>
            <a:r>
              <a:rPr lang="en-US" sz="2000" dirty="0" smtClean="0">
                <a:latin typeface="Arial" pitchFamily="34" charset="0"/>
                <a:cs typeface="Arial" pitchFamily="34" charset="0"/>
              </a:rPr>
              <a:t>Try to use someone who can bring about informal reconciliation</a:t>
            </a:r>
          </a:p>
          <a:p>
            <a:pPr>
              <a:spcBef>
                <a:spcPts val="600"/>
              </a:spcBef>
              <a:spcAft>
                <a:spcPts val="600"/>
              </a:spcAft>
            </a:pPr>
            <a:r>
              <a:rPr lang="en-US" sz="2000" dirty="0" smtClean="0">
                <a:latin typeface="Arial" pitchFamily="34" charset="0"/>
                <a:cs typeface="Arial" pitchFamily="34" charset="0"/>
              </a:rPr>
              <a:t>If the agreement provides for formal reconciliation process, start the process in right earnest</a:t>
            </a:r>
          </a:p>
          <a:p>
            <a:pPr>
              <a:spcBef>
                <a:spcPts val="600"/>
              </a:spcBef>
              <a:spcAft>
                <a:spcPts val="600"/>
              </a:spcAft>
            </a:pPr>
            <a:r>
              <a:rPr lang="en-US" sz="2000" dirty="0" smtClean="0">
                <a:latin typeface="Arial" pitchFamily="34" charset="0"/>
                <a:cs typeface="Arial" pitchFamily="34" charset="0"/>
              </a:rPr>
              <a:t>If reconciliation fails, go for arbitration if agreement has arbitration clause. Arbitration is a semi-judicial process.</a:t>
            </a:r>
          </a:p>
          <a:p>
            <a:pPr>
              <a:spcBef>
                <a:spcPts val="600"/>
              </a:spcBef>
              <a:spcAft>
                <a:spcPts val="600"/>
              </a:spcAft>
            </a:pPr>
            <a:r>
              <a:rPr lang="en-US" sz="2000" dirty="0" smtClean="0">
                <a:latin typeface="Arial" pitchFamily="34" charset="0"/>
                <a:cs typeface="Arial" pitchFamily="34" charset="0"/>
              </a:rPr>
              <a:t>A settlement with / without reconciliation cannot be challenged; Arbitration award can be and is often challenged in High Court.</a:t>
            </a:r>
          </a:p>
          <a:p>
            <a:pPr>
              <a:spcBef>
                <a:spcPts val="600"/>
              </a:spcBef>
              <a:spcAft>
                <a:spcPts val="600"/>
              </a:spcAft>
            </a:pPr>
            <a:r>
              <a:rPr lang="en-US" sz="2000" dirty="0" smtClean="0">
                <a:latin typeface="Arial" pitchFamily="34" charset="0"/>
                <a:cs typeface="Arial" pitchFamily="34" charset="0"/>
              </a:rPr>
              <a:t>Arbitration + Appeal in High Court + Appeal in Supreme Court can take up to fifteen years. So keep trying for settlement at each stage of the process.</a:t>
            </a:r>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a:xfrm>
            <a:off x="2667000" y="6324600"/>
            <a:ext cx="3352800" cy="365125"/>
          </a:xfrm>
        </p:spPr>
        <p:txBody>
          <a:bodyPr/>
          <a:lstStyle/>
          <a:p>
            <a:pPr algn="ctr"/>
            <a:r>
              <a:rPr lang="en-US" dirty="0"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CD68CA37-388B-4FEF-9FE2-79BEB78694C7}" type="slidenum">
              <a:rPr lang="en-US" smtClean="0">
                <a:latin typeface="Times New Roman" pitchFamily="18" charset="0"/>
                <a:cs typeface="Times New Roman" pitchFamily="18" charset="0"/>
              </a:rPr>
              <a:pPr/>
              <a:t>14</a:t>
            </a:fld>
            <a:endParaRPr lang="en-US"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ts val="600"/>
              </a:spcBef>
              <a:spcAft>
                <a:spcPts val="600"/>
              </a:spcAft>
            </a:pPr>
            <a:r>
              <a:rPr lang="en-US" sz="2800" b="1" dirty="0" smtClean="0">
                <a:latin typeface="Arial" pitchFamily="34" charset="0"/>
                <a:cs typeface="Arial" pitchFamily="34" charset="0"/>
              </a:rPr>
              <a:t>Separation, Divorce, Claims and Counter-claims</a:t>
            </a:r>
            <a:endParaRPr lang="en-US" sz="28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spcBef>
                <a:spcPts val="600"/>
              </a:spcBef>
              <a:spcAft>
                <a:spcPts val="600"/>
              </a:spcAft>
            </a:pPr>
            <a:r>
              <a:rPr lang="en-US" sz="2000" dirty="0" smtClean="0">
                <a:latin typeface="Arial" pitchFamily="34" charset="0"/>
                <a:cs typeface="Arial" pitchFamily="34" charset="0"/>
              </a:rPr>
              <a:t>Remain focused on business</a:t>
            </a:r>
          </a:p>
          <a:p>
            <a:pPr>
              <a:spcBef>
                <a:spcPts val="600"/>
              </a:spcBef>
              <a:spcAft>
                <a:spcPts val="600"/>
              </a:spcAft>
            </a:pPr>
            <a:r>
              <a:rPr lang="en-US" sz="2000" dirty="0" smtClean="0">
                <a:latin typeface="Arial" pitchFamily="34" charset="0"/>
                <a:cs typeface="Arial" pitchFamily="34" charset="0"/>
              </a:rPr>
              <a:t>Look ahead into future</a:t>
            </a:r>
          </a:p>
          <a:p>
            <a:pPr>
              <a:spcBef>
                <a:spcPts val="600"/>
              </a:spcBef>
              <a:spcAft>
                <a:spcPts val="600"/>
              </a:spcAft>
            </a:pPr>
            <a:r>
              <a:rPr lang="en-US" sz="2000" dirty="0" smtClean="0">
                <a:latin typeface="Arial" pitchFamily="34" charset="0"/>
                <a:cs typeface="Arial" pitchFamily="34" charset="0"/>
              </a:rPr>
              <a:t>Do not let the failures of past leave bitterness in your mind</a:t>
            </a:r>
          </a:p>
          <a:p>
            <a:pPr>
              <a:spcBef>
                <a:spcPts val="600"/>
              </a:spcBef>
              <a:spcAft>
                <a:spcPts val="600"/>
              </a:spcAft>
            </a:pPr>
            <a:r>
              <a:rPr lang="en-US" sz="2000" dirty="0" smtClean="0">
                <a:latin typeface="Arial" pitchFamily="34" charset="0"/>
                <a:cs typeface="Arial" pitchFamily="34" charset="0"/>
              </a:rPr>
              <a:t>Do not let negative emotions like revenge cloud your decision</a:t>
            </a:r>
          </a:p>
          <a:p>
            <a:pPr>
              <a:spcBef>
                <a:spcPts val="600"/>
              </a:spcBef>
              <a:spcAft>
                <a:spcPts val="600"/>
              </a:spcAft>
            </a:pPr>
            <a:r>
              <a:rPr lang="en-US" sz="2000" dirty="0" smtClean="0">
                <a:latin typeface="Arial" pitchFamily="34" charset="0"/>
                <a:cs typeface="Arial" pitchFamily="34" charset="0"/>
              </a:rPr>
              <a:t>Do a cost-benefit analysis of any action(s) while including cost of management time and opportunity lost during litigation</a:t>
            </a:r>
          </a:p>
          <a:p>
            <a:pPr>
              <a:spcBef>
                <a:spcPts val="600"/>
              </a:spcBef>
              <a:spcAft>
                <a:spcPts val="600"/>
              </a:spcAft>
            </a:pPr>
            <a:r>
              <a:rPr lang="en-US" sz="2000" dirty="0" smtClean="0">
                <a:latin typeface="Arial" pitchFamily="34" charset="0"/>
                <a:cs typeface="Arial" pitchFamily="34" charset="0"/>
              </a:rPr>
              <a:t>Drop the claim if the cost of getting a claim is more than the claim</a:t>
            </a:r>
          </a:p>
          <a:p>
            <a:pPr>
              <a:spcBef>
                <a:spcPts val="600"/>
              </a:spcBef>
              <a:spcAft>
                <a:spcPts val="600"/>
              </a:spcAft>
            </a:pPr>
            <a:r>
              <a:rPr lang="en-US" sz="2000" dirty="0" smtClean="0">
                <a:latin typeface="Arial" pitchFamily="34" charset="0"/>
                <a:cs typeface="Arial" pitchFamily="34" charset="0"/>
              </a:rPr>
              <a:t>Instead of monetary claims, focus primarily on salvaging intangibles like your reputation, goodwill, relationships, brand value, intellectual property rights, peace of mind etc.</a:t>
            </a:r>
          </a:p>
          <a:p>
            <a:pPr>
              <a:spcBef>
                <a:spcPts val="600"/>
              </a:spcBef>
              <a:spcAft>
                <a:spcPts val="600"/>
              </a:spcAft>
            </a:pPr>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lgn="ctr"/>
            <a:r>
              <a:rPr lang="en-US" dirty="0"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CD68CA37-388B-4FEF-9FE2-79BEB78694C7}" type="slidenum">
              <a:rPr lang="en-US" smtClean="0">
                <a:latin typeface="Times New Roman" pitchFamily="18" charset="0"/>
                <a:cs typeface="Times New Roman" pitchFamily="18" charset="0"/>
              </a:rPr>
              <a:pPr/>
              <a:t>15</a:t>
            </a:fld>
            <a:endParaRPr lang="en-US"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ts val="600"/>
              </a:spcBef>
              <a:spcAft>
                <a:spcPts val="600"/>
              </a:spcAft>
            </a:pPr>
            <a:r>
              <a:rPr lang="en-US" sz="2800" b="1" dirty="0" smtClean="0">
                <a:latin typeface="Arial" pitchFamily="34" charset="0"/>
                <a:cs typeface="Arial" pitchFamily="34" charset="0"/>
              </a:rPr>
              <a:t>Summing up</a:t>
            </a:r>
            <a:endParaRPr lang="en-US" sz="2800" b="1"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a:spcBef>
                <a:spcPts val="600"/>
              </a:spcBef>
              <a:spcAft>
                <a:spcPts val="600"/>
              </a:spcAft>
            </a:pPr>
            <a:r>
              <a:rPr lang="en-US" sz="2000" dirty="0" smtClean="0">
                <a:solidFill>
                  <a:srgbClr val="000000"/>
                </a:solidFill>
                <a:latin typeface="Arial"/>
                <a:ea typeface="Times New Roman"/>
              </a:rPr>
              <a:t>Be very </a:t>
            </a:r>
            <a:r>
              <a:rPr lang="en-US" sz="2000" u="sng" dirty="0" smtClean="0">
                <a:solidFill>
                  <a:srgbClr val="000000"/>
                </a:solidFill>
                <a:latin typeface="Arial"/>
                <a:ea typeface="Times New Roman"/>
              </a:rPr>
              <a:t>careful in choosing the parties </a:t>
            </a:r>
            <a:r>
              <a:rPr lang="en-US" sz="2000" dirty="0" smtClean="0">
                <a:solidFill>
                  <a:srgbClr val="000000"/>
                </a:solidFill>
                <a:latin typeface="Arial"/>
                <a:ea typeface="Times New Roman"/>
              </a:rPr>
              <a:t>with whom you do business</a:t>
            </a:r>
          </a:p>
          <a:p>
            <a:pPr>
              <a:spcBef>
                <a:spcPts val="600"/>
              </a:spcBef>
              <a:spcAft>
                <a:spcPts val="600"/>
              </a:spcAft>
            </a:pPr>
            <a:r>
              <a:rPr lang="en-US" sz="2000" dirty="0" smtClean="0">
                <a:latin typeface="Arial" pitchFamily="34" charset="0"/>
                <a:cs typeface="Arial" pitchFamily="34" charset="0"/>
              </a:rPr>
              <a:t>Spend time to </a:t>
            </a:r>
            <a:r>
              <a:rPr lang="en-US" sz="2000" u="sng" dirty="0" smtClean="0">
                <a:latin typeface="Arial" pitchFamily="34" charset="0"/>
                <a:cs typeface="Arial" pitchFamily="34" charset="0"/>
              </a:rPr>
              <a:t>find more </a:t>
            </a:r>
            <a:r>
              <a:rPr lang="en-US" sz="2000" dirty="0" smtClean="0">
                <a:latin typeface="Arial" pitchFamily="34" charset="0"/>
                <a:cs typeface="Arial" pitchFamily="34" charset="0"/>
              </a:rPr>
              <a:t>about your potential associate / partner </a:t>
            </a:r>
          </a:p>
          <a:p>
            <a:pPr>
              <a:spcBef>
                <a:spcPts val="600"/>
              </a:spcBef>
              <a:spcAft>
                <a:spcPts val="600"/>
              </a:spcAft>
            </a:pPr>
            <a:r>
              <a:rPr lang="en-US" sz="2000" dirty="0" smtClean="0">
                <a:latin typeface="Arial" pitchFamily="34" charset="0"/>
                <a:cs typeface="Arial" pitchFamily="34" charset="0"/>
              </a:rPr>
              <a:t>Start with some </a:t>
            </a:r>
            <a:r>
              <a:rPr lang="en-US" sz="2000" u="sng" dirty="0" smtClean="0">
                <a:latin typeface="Arial" pitchFamily="34" charset="0"/>
                <a:cs typeface="Arial" pitchFamily="34" charset="0"/>
              </a:rPr>
              <a:t>activities that build mutual understanding </a:t>
            </a:r>
            <a:r>
              <a:rPr lang="en-US" sz="2000" dirty="0" smtClean="0">
                <a:latin typeface="Arial" pitchFamily="34" charset="0"/>
                <a:cs typeface="Arial" pitchFamily="34" charset="0"/>
              </a:rPr>
              <a:t>and confidence</a:t>
            </a:r>
          </a:p>
          <a:p>
            <a:pPr>
              <a:spcBef>
                <a:spcPts val="600"/>
              </a:spcBef>
              <a:spcAft>
                <a:spcPts val="600"/>
              </a:spcAft>
            </a:pPr>
            <a:r>
              <a:rPr lang="en-US" sz="2000" dirty="0" smtClean="0">
                <a:latin typeface="Arial" pitchFamily="34" charset="0"/>
                <a:cs typeface="Arial" pitchFamily="34" charset="0"/>
              </a:rPr>
              <a:t>Move into long-term or </a:t>
            </a:r>
            <a:r>
              <a:rPr lang="en-US" sz="2000" u="sng" dirty="0" smtClean="0">
                <a:latin typeface="Arial" pitchFamily="34" charset="0"/>
                <a:cs typeface="Arial" pitchFamily="34" charset="0"/>
              </a:rPr>
              <a:t>deeper involvement with caution</a:t>
            </a:r>
          </a:p>
          <a:p>
            <a:pPr>
              <a:spcBef>
                <a:spcPts val="600"/>
              </a:spcBef>
              <a:spcAft>
                <a:spcPts val="600"/>
              </a:spcAft>
            </a:pPr>
            <a:r>
              <a:rPr lang="en-US" sz="2000" dirty="0" smtClean="0">
                <a:latin typeface="Arial" pitchFamily="34" charset="0"/>
                <a:cs typeface="Arial" pitchFamily="34" charset="0"/>
              </a:rPr>
              <a:t>At each stage of relationship, prepare </a:t>
            </a:r>
            <a:r>
              <a:rPr lang="en-US" sz="2000" u="sng" dirty="0" smtClean="0">
                <a:latin typeface="Arial" pitchFamily="34" charset="0"/>
                <a:cs typeface="Arial" pitchFamily="34" charset="0"/>
              </a:rPr>
              <a:t>clear documents </a:t>
            </a:r>
            <a:r>
              <a:rPr lang="en-US" sz="2000" dirty="0" smtClean="0">
                <a:latin typeface="Arial" pitchFamily="34" charset="0"/>
                <a:cs typeface="Arial" pitchFamily="34" charset="0"/>
              </a:rPr>
              <a:t>that leave no room for misunderstanding</a:t>
            </a:r>
          </a:p>
          <a:p>
            <a:pPr>
              <a:spcBef>
                <a:spcPts val="600"/>
              </a:spcBef>
              <a:spcAft>
                <a:spcPts val="600"/>
              </a:spcAft>
            </a:pPr>
            <a:r>
              <a:rPr lang="en-US" sz="2000" dirty="0" smtClean="0">
                <a:latin typeface="Arial" pitchFamily="34" charset="0"/>
                <a:cs typeface="Arial" pitchFamily="34" charset="0"/>
              </a:rPr>
              <a:t>While in the relationship, take all </a:t>
            </a:r>
            <a:r>
              <a:rPr lang="en-US" sz="2000" u="sng" dirty="0" smtClean="0">
                <a:latin typeface="Arial" pitchFamily="34" charset="0"/>
                <a:cs typeface="Arial" pitchFamily="34" charset="0"/>
              </a:rPr>
              <a:t>possible care to avoid derailment</a:t>
            </a:r>
          </a:p>
          <a:p>
            <a:pPr>
              <a:spcBef>
                <a:spcPts val="600"/>
              </a:spcBef>
              <a:spcAft>
                <a:spcPts val="600"/>
              </a:spcAft>
            </a:pPr>
            <a:r>
              <a:rPr lang="en-US" sz="2000" dirty="0" smtClean="0">
                <a:latin typeface="Arial" pitchFamily="34" charset="0"/>
                <a:cs typeface="Arial" pitchFamily="34" charset="0"/>
              </a:rPr>
              <a:t>If things go wrong, try for </a:t>
            </a:r>
            <a:r>
              <a:rPr lang="en-US" sz="2000" u="sng" dirty="0" smtClean="0">
                <a:latin typeface="Arial" pitchFamily="34" charset="0"/>
                <a:cs typeface="Arial" pitchFamily="34" charset="0"/>
              </a:rPr>
              <a:t>amicable resolution </a:t>
            </a:r>
            <a:r>
              <a:rPr lang="en-US" sz="2000" dirty="0" smtClean="0">
                <a:latin typeface="Arial" pitchFamily="34" charset="0"/>
                <a:cs typeface="Arial" pitchFamily="34" charset="0"/>
              </a:rPr>
              <a:t>of problems</a:t>
            </a:r>
          </a:p>
          <a:p>
            <a:pPr>
              <a:spcBef>
                <a:spcPts val="600"/>
              </a:spcBef>
              <a:spcAft>
                <a:spcPts val="600"/>
              </a:spcAft>
            </a:pPr>
            <a:r>
              <a:rPr lang="en-US" sz="2000" dirty="0" smtClean="0">
                <a:latin typeface="Arial" pitchFamily="34" charset="0"/>
                <a:cs typeface="Arial" pitchFamily="34" charset="0"/>
              </a:rPr>
              <a:t>If amicable resolution not possible, try for </a:t>
            </a:r>
            <a:r>
              <a:rPr lang="en-US" sz="2000" u="sng" dirty="0" smtClean="0">
                <a:latin typeface="Arial" pitchFamily="34" charset="0"/>
                <a:cs typeface="Arial" pitchFamily="34" charset="0"/>
              </a:rPr>
              <a:t>exit by mutual consent</a:t>
            </a:r>
            <a:endParaRPr lang="en-US" sz="2000" u="sng"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lgn="ctr"/>
            <a:r>
              <a:rPr lang="en-US" dirty="0"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CD68CA37-388B-4FEF-9FE2-79BEB78694C7}" type="slidenum">
              <a:rPr lang="en-US" smtClean="0">
                <a:latin typeface="Times New Roman" pitchFamily="18" charset="0"/>
                <a:cs typeface="Times New Roman" pitchFamily="18" charset="0"/>
              </a:rPr>
              <a:pPr/>
              <a:t>16</a:t>
            </a:fld>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581400"/>
            <a:ext cx="7924800" cy="2819400"/>
          </a:xfrm>
        </p:spPr>
        <p:txBody>
          <a:bodyPr>
            <a:normAutofit fontScale="40000" lnSpcReduction="20000"/>
          </a:bodyPr>
          <a:lstStyle/>
          <a:p>
            <a:pPr>
              <a:lnSpc>
                <a:spcPct val="150000"/>
              </a:lnSpc>
              <a:spcBef>
                <a:spcPts val="1200"/>
              </a:spcBef>
              <a:spcAft>
                <a:spcPts val="1200"/>
              </a:spcAft>
            </a:pPr>
            <a:r>
              <a:rPr lang="en-US" sz="3600" dirty="0" smtClean="0">
                <a:solidFill>
                  <a:srgbClr val="000063"/>
                </a:solidFill>
                <a:latin typeface="Arial" pitchFamily="34" charset="0"/>
                <a:cs typeface="Arial" pitchFamily="34" charset="0"/>
              </a:rPr>
              <a:t>E-mail</a:t>
            </a:r>
            <a:r>
              <a:rPr lang="en-US" sz="4400" dirty="0" smtClean="0">
                <a:solidFill>
                  <a:schemeClr val="tx1">
                    <a:lumMod val="65000"/>
                  </a:schemeClr>
                </a:solidFill>
                <a:latin typeface="Arial" pitchFamily="34" charset="0"/>
                <a:cs typeface="Arial" pitchFamily="34" charset="0"/>
              </a:rPr>
              <a:t/>
            </a:r>
            <a:br>
              <a:rPr lang="en-US" sz="4400" dirty="0" smtClean="0">
                <a:solidFill>
                  <a:schemeClr val="tx1">
                    <a:lumMod val="65000"/>
                  </a:schemeClr>
                </a:solidFill>
                <a:latin typeface="Arial" pitchFamily="34" charset="0"/>
                <a:cs typeface="Arial" pitchFamily="34" charset="0"/>
              </a:rPr>
            </a:br>
            <a:r>
              <a:rPr lang="en-US" sz="4400" dirty="0" smtClean="0">
                <a:solidFill>
                  <a:srgbClr val="000063"/>
                </a:solidFill>
                <a:latin typeface="Arial" pitchFamily="34" charset="0"/>
                <a:cs typeface="Arial" pitchFamily="34" charset="0"/>
                <a:hlinkClick r:id="rId2"/>
              </a:rPr>
              <a:t>info@IndiaLegalHelp.com</a:t>
            </a:r>
            <a:endParaRPr lang="en-US" sz="4400" dirty="0" smtClean="0">
              <a:solidFill>
                <a:srgbClr val="000063"/>
              </a:solidFill>
              <a:latin typeface="Arial" pitchFamily="34" charset="0"/>
              <a:cs typeface="Arial" pitchFamily="34" charset="0"/>
            </a:endParaRPr>
          </a:p>
          <a:p>
            <a:pPr>
              <a:lnSpc>
                <a:spcPct val="150000"/>
              </a:lnSpc>
              <a:spcBef>
                <a:spcPts val="1200"/>
              </a:spcBef>
              <a:spcAft>
                <a:spcPts val="1200"/>
              </a:spcAft>
            </a:pPr>
            <a:r>
              <a:rPr lang="en-US" sz="3000" dirty="0" smtClean="0">
                <a:latin typeface="Arial" pitchFamily="34" charset="0"/>
                <a:cs typeface="Arial" pitchFamily="34" charset="0"/>
              </a:rPr>
              <a:t>For more such presentations and articles, please visit</a:t>
            </a:r>
            <a:r>
              <a:rPr lang="en-US" sz="4400" dirty="0" smtClean="0">
                <a:latin typeface="Arial" pitchFamily="34" charset="0"/>
                <a:cs typeface="Arial" pitchFamily="34" charset="0"/>
              </a:rPr>
              <a:t/>
            </a:r>
            <a:br>
              <a:rPr lang="en-US" sz="4400" dirty="0" smtClean="0">
                <a:latin typeface="Arial" pitchFamily="34" charset="0"/>
                <a:cs typeface="Arial" pitchFamily="34" charset="0"/>
              </a:rPr>
            </a:br>
            <a:r>
              <a:rPr lang="en-US" sz="4400" dirty="0" smtClean="0">
                <a:latin typeface="Arial" pitchFamily="34" charset="0"/>
                <a:cs typeface="Arial" pitchFamily="34" charset="0"/>
                <a:hlinkClick r:id="rId3"/>
              </a:rPr>
              <a:t>www.indialegalhelp.com</a:t>
            </a:r>
            <a:r>
              <a:rPr lang="en-US" sz="4400" dirty="0" smtClean="0">
                <a:latin typeface="Arial" pitchFamily="34" charset="0"/>
                <a:cs typeface="Arial" pitchFamily="34" charset="0"/>
              </a:rPr>
              <a:t> </a:t>
            </a:r>
            <a:br>
              <a:rPr lang="en-US" sz="4400" dirty="0" smtClean="0">
                <a:latin typeface="Arial" pitchFamily="34" charset="0"/>
                <a:cs typeface="Arial" pitchFamily="34" charset="0"/>
              </a:rPr>
            </a:br>
            <a:endParaRPr lang="en-US" sz="4400" dirty="0" smtClean="0">
              <a:latin typeface="Arial" pitchFamily="34" charset="0"/>
              <a:cs typeface="Arial" pitchFamily="34" charset="0"/>
            </a:endParaRPr>
          </a:p>
          <a:p>
            <a:pPr algn="ctr">
              <a:spcBef>
                <a:spcPts val="600"/>
              </a:spcBef>
              <a:spcAft>
                <a:spcPts val="600"/>
              </a:spcAft>
            </a:pPr>
            <a:r>
              <a:rPr lang="en-US" dirty="0" smtClean="0">
                <a:latin typeface="Arial" pitchFamily="34" charset="0"/>
                <a:cs typeface="Arial" pitchFamily="34" charset="0"/>
              </a:rPr>
              <a:t>ANIL CHAWLA LAW ASSOCIATES LLP is a partnership firm incorporated with limited liability under </a:t>
            </a:r>
            <a:br>
              <a:rPr lang="en-US" dirty="0" smtClean="0">
                <a:latin typeface="Arial" pitchFamily="34" charset="0"/>
                <a:cs typeface="Arial" pitchFamily="34" charset="0"/>
              </a:rPr>
            </a:br>
            <a:r>
              <a:rPr lang="en-US" dirty="0" smtClean="0">
                <a:latin typeface="Arial" pitchFamily="34" charset="0"/>
                <a:cs typeface="Arial" pitchFamily="34" charset="0"/>
              </a:rPr>
              <a:t>The Limited Liability Partnership Act, 2008 of India (LLP Identification No. AAA-8450)  having its registered office at </a:t>
            </a:r>
            <a:br>
              <a:rPr lang="en-US" dirty="0" smtClean="0">
                <a:latin typeface="Arial" pitchFamily="34" charset="0"/>
                <a:cs typeface="Arial" pitchFamily="34" charset="0"/>
              </a:rPr>
            </a:br>
            <a:r>
              <a:rPr lang="en-US" dirty="0" smtClean="0">
                <a:latin typeface="Arial" pitchFamily="34" charset="0"/>
                <a:cs typeface="Arial" pitchFamily="34" charset="0"/>
              </a:rPr>
              <a:t>MF-104, Ajay Tower, E5/1 (Commercial), </a:t>
            </a:r>
            <a:r>
              <a:rPr lang="en-US" dirty="0" err="1" smtClean="0">
                <a:latin typeface="Arial" pitchFamily="34" charset="0"/>
                <a:cs typeface="Arial" pitchFamily="34" charset="0"/>
              </a:rPr>
              <a:t>Arera</a:t>
            </a:r>
            <a:r>
              <a:rPr lang="en-US" dirty="0" smtClean="0">
                <a:latin typeface="Arial" pitchFamily="34" charset="0"/>
                <a:cs typeface="Arial" pitchFamily="34" charset="0"/>
              </a:rPr>
              <a:t> Colony, Bhopal – 462 016, INDIA</a:t>
            </a:r>
          </a:p>
          <a:p>
            <a:endParaRPr lang="en-US" dirty="0"/>
          </a:p>
        </p:txBody>
      </p:sp>
      <p:sp>
        <p:nvSpPr>
          <p:cNvPr id="4" name="Title 3"/>
          <p:cNvSpPr>
            <a:spLocks noGrp="1"/>
          </p:cNvSpPr>
          <p:nvPr>
            <p:ph type="ctrTitle"/>
          </p:nvPr>
        </p:nvSpPr>
        <p:spPr>
          <a:xfrm>
            <a:off x="533400" y="1371600"/>
            <a:ext cx="7851648" cy="990600"/>
          </a:xfrm>
        </p:spPr>
        <p:txBody>
          <a:bodyPr/>
          <a:lstStyle/>
          <a:p>
            <a:r>
              <a:rPr lang="en-US" sz="3600" dirty="0" smtClean="0">
                <a:latin typeface="Arial" pitchFamily="34" charset="0"/>
                <a:cs typeface="Arial" pitchFamily="34" charset="0"/>
              </a:rPr>
              <a:t>Thanks!</a:t>
            </a:r>
            <a:endParaRPr lang="en-US" sz="3600" dirty="0">
              <a:latin typeface="Arial" pitchFamily="34" charset="0"/>
              <a:cs typeface="Arial" pitchFamily="34" charset="0"/>
            </a:endParaRPr>
          </a:p>
        </p:txBody>
      </p:sp>
      <p:sp>
        <p:nvSpPr>
          <p:cNvPr id="5" name="TextBox 4"/>
          <p:cNvSpPr txBox="1"/>
          <p:nvPr/>
        </p:nvSpPr>
        <p:spPr>
          <a:xfrm>
            <a:off x="457200" y="2590800"/>
            <a:ext cx="7924800" cy="584775"/>
          </a:xfrm>
          <a:prstGeom prst="rect">
            <a:avLst/>
          </a:prstGeom>
          <a:noFill/>
        </p:spPr>
        <p:txBody>
          <a:bodyPr wrap="square" rtlCol="0">
            <a:spAutoFit/>
          </a:bodyPr>
          <a:lstStyle/>
          <a:p>
            <a:pPr algn="r"/>
            <a:r>
              <a:rPr lang="en-US" dirty="0" smtClean="0">
                <a:latin typeface="Arial" pitchFamily="34" charset="0"/>
                <a:cs typeface="Arial" pitchFamily="34" charset="0"/>
              </a:rPr>
              <a:t>Hope that you found it useful!</a:t>
            </a:r>
          </a:p>
          <a:p>
            <a:pPr algn="r"/>
            <a:r>
              <a:rPr lang="en-US" sz="1400" dirty="0" smtClean="0">
                <a:latin typeface="Arial" pitchFamily="34" charset="0"/>
                <a:cs typeface="Arial" pitchFamily="34" charset="0"/>
              </a:rPr>
              <a:t>Please feel free to contact us for help with litigation avoidance.</a:t>
            </a:r>
            <a:endParaRPr lang="en-US" sz="1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pitchFamily="34" charset="0"/>
                <a:cs typeface="Arial" pitchFamily="34" charset="0"/>
              </a:rPr>
              <a:t>Why avoid Litigation?</a:t>
            </a:r>
          </a:p>
        </p:txBody>
      </p:sp>
      <p:sp>
        <p:nvSpPr>
          <p:cNvPr id="3" name="Content Placeholder 2"/>
          <p:cNvSpPr>
            <a:spLocks noGrp="1"/>
          </p:cNvSpPr>
          <p:nvPr>
            <p:ph idx="1"/>
          </p:nvPr>
        </p:nvSpPr>
        <p:spPr/>
        <p:txBody>
          <a:bodyPr>
            <a:normAutofit lnSpcReduction="10000"/>
          </a:bodyPr>
          <a:lstStyle/>
          <a:p>
            <a:pPr>
              <a:spcBef>
                <a:spcPts val="600"/>
              </a:spcBef>
              <a:spcAft>
                <a:spcPts val="600"/>
              </a:spcAft>
            </a:pPr>
            <a:r>
              <a:rPr lang="en-US" sz="2000" dirty="0" smtClean="0">
                <a:latin typeface="Arial" pitchFamily="34" charset="0"/>
                <a:cs typeface="Arial" pitchFamily="34" charset="0"/>
              </a:rPr>
              <a:t>Litigation is a waste of time, money and energy</a:t>
            </a:r>
          </a:p>
          <a:p>
            <a:pPr>
              <a:spcBef>
                <a:spcPts val="600"/>
              </a:spcBef>
              <a:spcAft>
                <a:spcPts val="600"/>
              </a:spcAft>
            </a:pPr>
            <a:r>
              <a:rPr lang="en-US" sz="2000" dirty="0" smtClean="0">
                <a:latin typeface="Arial" pitchFamily="34" charset="0"/>
                <a:cs typeface="Arial" pitchFamily="34" charset="0"/>
              </a:rPr>
              <a:t>Litigation consumes Top Management Attention – the most scarce resource</a:t>
            </a:r>
          </a:p>
          <a:p>
            <a:pPr>
              <a:spcBef>
                <a:spcPts val="600"/>
              </a:spcBef>
              <a:spcAft>
                <a:spcPts val="600"/>
              </a:spcAft>
            </a:pPr>
            <a:r>
              <a:rPr lang="en-US" sz="2000" dirty="0" smtClean="0">
                <a:latin typeface="Arial" pitchFamily="34" charset="0"/>
                <a:cs typeface="Arial" pitchFamily="34" charset="0"/>
              </a:rPr>
              <a:t>Litigation is inherently unpredictable. You may lose even though you have a strong case.</a:t>
            </a:r>
          </a:p>
          <a:p>
            <a:pPr>
              <a:spcBef>
                <a:spcPts val="600"/>
              </a:spcBef>
              <a:spcAft>
                <a:spcPts val="600"/>
              </a:spcAft>
            </a:pPr>
            <a:r>
              <a:rPr lang="en-US" sz="2000" dirty="0" smtClean="0">
                <a:latin typeface="Arial" pitchFamily="34" charset="0"/>
                <a:cs typeface="Arial" pitchFamily="34" charset="0"/>
              </a:rPr>
              <a:t>India is especially notorious regarding judicial delays</a:t>
            </a:r>
          </a:p>
          <a:p>
            <a:pPr>
              <a:spcBef>
                <a:spcPts val="600"/>
              </a:spcBef>
              <a:spcAft>
                <a:spcPts val="600"/>
              </a:spcAft>
            </a:pPr>
            <a:r>
              <a:rPr lang="en-US" sz="2000" dirty="0" smtClean="0">
                <a:latin typeface="Arial" pitchFamily="34" charset="0"/>
                <a:cs typeface="Arial" pitchFamily="34" charset="0"/>
              </a:rPr>
              <a:t>Almost every major case in India travels up to Supreme Court, which means a very-very long and expensive process</a:t>
            </a:r>
          </a:p>
          <a:p>
            <a:pPr>
              <a:spcBef>
                <a:spcPts val="600"/>
              </a:spcBef>
              <a:spcAft>
                <a:spcPts val="600"/>
              </a:spcAft>
            </a:pPr>
            <a:r>
              <a:rPr lang="en-US" sz="2000" dirty="0" smtClean="0">
                <a:latin typeface="Arial" pitchFamily="34" charset="0"/>
                <a:cs typeface="Arial" pitchFamily="34" charset="0"/>
              </a:rPr>
              <a:t>Even when you win a case, you lose a relationship</a:t>
            </a:r>
          </a:p>
          <a:p>
            <a:pPr>
              <a:spcBef>
                <a:spcPts val="600"/>
              </a:spcBef>
              <a:spcAft>
                <a:spcPts val="600"/>
              </a:spcAft>
            </a:pPr>
            <a:r>
              <a:rPr lang="en-US" sz="2000" dirty="0" smtClean="0">
                <a:latin typeface="Arial" pitchFamily="34" charset="0"/>
                <a:cs typeface="Arial" pitchFamily="34" charset="0"/>
              </a:rPr>
              <a:t>Reputation as a litigation-inclined party scares away potential associates and collaborators</a:t>
            </a:r>
          </a:p>
          <a:p>
            <a:pPr>
              <a:spcBef>
                <a:spcPts val="1200"/>
              </a:spcBef>
              <a:spcAft>
                <a:spcPts val="1200"/>
              </a:spcAft>
            </a:pPr>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lgn="ctr"/>
            <a:r>
              <a:rPr lang="en-US" dirty="0"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CD68CA37-388B-4FEF-9FE2-79BEB78694C7}" type="slidenum">
              <a:rPr lang="en-US" smtClean="0">
                <a:latin typeface="Times New Roman" pitchFamily="18" charset="0"/>
                <a:cs typeface="Times New Roman" pitchFamily="18" charset="0"/>
              </a:rPr>
              <a:pPr/>
              <a:t>2</a:t>
            </a:fld>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en-US" sz="2800" b="1" dirty="0" smtClean="0">
                <a:latin typeface="Arial" pitchFamily="34" charset="0"/>
                <a:cs typeface="Arial" pitchFamily="34" charset="0"/>
              </a:rPr>
              <a:t>Why does litigation happen?</a:t>
            </a:r>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pPr>
              <a:spcBef>
                <a:spcPts val="600"/>
              </a:spcBef>
              <a:spcAft>
                <a:spcPts val="600"/>
              </a:spcAft>
            </a:pPr>
            <a:r>
              <a:rPr lang="en-US" sz="2000" dirty="0" smtClean="0">
                <a:latin typeface="Arial" pitchFamily="34" charset="0"/>
                <a:cs typeface="Arial" pitchFamily="34" charset="0"/>
              </a:rPr>
              <a:t>Miscommunication</a:t>
            </a:r>
          </a:p>
          <a:p>
            <a:pPr>
              <a:spcBef>
                <a:spcPts val="600"/>
              </a:spcBef>
              <a:spcAft>
                <a:spcPts val="600"/>
              </a:spcAft>
            </a:pPr>
            <a:r>
              <a:rPr lang="en-US" sz="2000" dirty="0" smtClean="0">
                <a:latin typeface="Arial" pitchFamily="34" charset="0"/>
                <a:cs typeface="Arial" pitchFamily="34" charset="0"/>
              </a:rPr>
              <a:t>Poorly drafted contract document</a:t>
            </a:r>
          </a:p>
          <a:p>
            <a:pPr>
              <a:spcBef>
                <a:spcPts val="600"/>
              </a:spcBef>
              <a:spcAft>
                <a:spcPts val="600"/>
              </a:spcAft>
            </a:pPr>
            <a:r>
              <a:rPr lang="en-US" sz="2000" dirty="0" smtClean="0">
                <a:latin typeface="Arial" pitchFamily="34" charset="0"/>
                <a:cs typeface="Arial" pitchFamily="34" charset="0"/>
              </a:rPr>
              <a:t>Different interpretations of the parties as to the agreed terms</a:t>
            </a:r>
          </a:p>
          <a:p>
            <a:pPr>
              <a:spcBef>
                <a:spcPts val="600"/>
              </a:spcBef>
              <a:spcAft>
                <a:spcPts val="600"/>
              </a:spcAft>
            </a:pPr>
            <a:r>
              <a:rPr lang="en-US" sz="2000" dirty="0" smtClean="0">
                <a:latin typeface="Arial" pitchFamily="34" charset="0"/>
                <a:cs typeface="Arial" pitchFamily="34" charset="0"/>
              </a:rPr>
              <a:t>Different understandings of the parties as to the law</a:t>
            </a:r>
          </a:p>
          <a:p>
            <a:pPr>
              <a:spcBef>
                <a:spcPts val="600"/>
              </a:spcBef>
              <a:spcAft>
                <a:spcPts val="600"/>
              </a:spcAft>
            </a:pPr>
            <a:r>
              <a:rPr lang="en-US" sz="2000" dirty="0" smtClean="0">
                <a:latin typeface="Arial" pitchFamily="34" charset="0"/>
                <a:cs typeface="Arial" pitchFamily="34" charset="0"/>
              </a:rPr>
              <a:t>Bad intentions of one party (or both parties)</a:t>
            </a:r>
          </a:p>
          <a:p>
            <a:pPr>
              <a:spcBef>
                <a:spcPts val="600"/>
              </a:spcBef>
              <a:spcAft>
                <a:spcPts val="600"/>
              </a:spcAft>
            </a:pPr>
            <a:r>
              <a:rPr lang="en-US" sz="2000" dirty="0" smtClean="0">
                <a:latin typeface="Arial" pitchFamily="34" charset="0"/>
                <a:cs typeface="Arial" pitchFamily="34" charset="0"/>
              </a:rPr>
              <a:t>In Government and large organizations – someone does not want to take a decision and wants a court order to save his / her back</a:t>
            </a:r>
          </a:p>
          <a:p>
            <a:pPr>
              <a:spcBef>
                <a:spcPts val="600"/>
              </a:spcBef>
              <a:spcAft>
                <a:spcPts val="600"/>
              </a:spcAft>
            </a:pPr>
            <a:r>
              <a:rPr lang="en-US" sz="2000" dirty="0" smtClean="0">
                <a:latin typeface="Arial" pitchFamily="34" charset="0"/>
                <a:cs typeface="Arial" pitchFamily="34" charset="0"/>
              </a:rPr>
              <a:t>Ego</a:t>
            </a:r>
          </a:p>
          <a:p>
            <a:pPr>
              <a:spcBef>
                <a:spcPts val="600"/>
              </a:spcBef>
              <a:spcAft>
                <a:spcPts val="600"/>
              </a:spcAft>
            </a:pPr>
            <a:r>
              <a:rPr lang="en-US" sz="2000" dirty="0" smtClean="0">
                <a:latin typeface="Arial" pitchFamily="34" charset="0"/>
                <a:cs typeface="Arial" pitchFamily="34" charset="0"/>
              </a:rPr>
              <a:t>Greed</a:t>
            </a:r>
          </a:p>
          <a:p>
            <a:pPr>
              <a:spcBef>
                <a:spcPts val="600"/>
              </a:spcBef>
              <a:spcAft>
                <a:spcPts val="600"/>
              </a:spcAft>
            </a:pPr>
            <a:r>
              <a:rPr lang="en-US" sz="2000" dirty="0" smtClean="0">
                <a:latin typeface="Arial" pitchFamily="34" charset="0"/>
                <a:cs typeface="Arial" pitchFamily="34" charset="0"/>
              </a:rPr>
              <a:t>Revenge</a:t>
            </a:r>
          </a:p>
          <a:p>
            <a:pPr>
              <a:spcBef>
                <a:spcPts val="600"/>
              </a:spcBef>
              <a:spcAft>
                <a:spcPts val="600"/>
              </a:spcAft>
            </a:pPr>
            <a:r>
              <a:rPr lang="en-US" sz="2000" dirty="0" smtClean="0">
                <a:latin typeface="Arial" pitchFamily="34" charset="0"/>
                <a:cs typeface="Arial" pitchFamily="34" charset="0"/>
              </a:rPr>
              <a:t>Lawyers and law officers are not interested in avoiding litigation. They earn their bread, butter and power from litigation.</a:t>
            </a:r>
          </a:p>
          <a:p>
            <a:pPr>
              <a:spcBef>
                <a:spcPts val="600"/>
              </a:spcBef>
              <a:spcAft>
                <a:spcPts val="600"/>
              </a:spcAft>
            </a:pPr>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lgn="ctr"/>
            <a:r>
              <a:rPr lang="en-US" dirty="0"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CD68CA37-388B-4FEF-9FE2-79BEB78694C7}" type="slidenum">
              <a:rPr lang="en-US" smtClean="0">
                <a:latin typeface="Times New Roman" pitchFamily="18" charset="0"/>
                <a:cs typeface="Times New Roman" pitchFamily="18" charset="0"/>
              </a:rPr>
              <a:pPr/>
              <a:t>3</a:t>
            </a:fld>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pitchFamily="34" charset="0"/>
                <a:cs typeface="Arial" pitchFamily="34" charset="0"/>
              </a:rPr>
              <a:t>Fundamental Principles of Litigation Avoidance </a:t>
            </a:r>
          </a:p>
        </p:txBody>
      </p:sp>
      <p:sp>
        <p:nvSpPr>
          <p:cNvPr id="3" name="Content Placeholder 2"/>
          <p:cNvSpPr>
            <a:spLocks noGrp="1"/>
          </p:cNvSpPr>
          <p:nvPr>
            <p:ph idx="1"/>
          </p:nvPr>
        </p:nvSpPr>
        <p:spPr/>
        <p:txBody>
          <a:bodyPr>
            <a:normAutofit/>
          </a:bodyPr>
          <a:lstStyle/>
          <a:p>
            <a:pPr>
              <a:spcBef>
                <a:spcPts val="1200"/>
              </a:spcBef>
              <a:spcAft>
                <a:spcPts val="600"/>
              </a:spcAft>
            </a:pPr>
            <a:r>
              <a:rPr lang="en-US" sz="2000" dirty="0" smtClean="0">
                <a:latin typeface="Arial" pitchFamily="34" charset="0"/>
                <a:cs typeface="Arial" pitchFamily="34" charset="0"/>
              </a:rPr>
              <a:t>Prevention is better than cure</a:t>
            </a:r>
          </a:p>
          <a:p>
            <a:pPr>
              <a:spcBef>
                <a:spcPts val="1200"/>
              </a:spcBef>
              <a:spcAft>
                <a:spcPts val="600"/>
              </a:spcAft>
            </a:pPr>
            <a:r>
              <a:rPr lang="en-US" sz="2000" dirty="0" smtClean="0">
                <a:latin typeface="Arial" pitchFamily="34" charset="0"/>
                <a:cs typeface="Arial" pitchFamily="34" charset="0"/>
              </a:rPr>
              <a:t>Always nip trouble in the bud</a:t>
            </a:r>
          </a:p>
          <a:p>
            <a:pPr>
              <a:spcBef>
                <a:spcPts val="1200"/>
              </a:spcBef>
              <a:spcAft>
                <a:spcPts val="600"/>
              </a:spcAft>
            </a:pPr>
            <a:r>
              <a:rPr lang="en-US" sz="2000" dirty="0" smtClean="0">
                <a:latin typeface="Arial" pitchFamily="34" charset="0"/>
                <a:cs typeface="Arial" pitchFamily="34" charset="0"/>
              </a:rPr>
              <a:t>A bird in hand is better than ten in the </a:t>
            </a:r>
            <a:r>
              <a:rPr lang="en-US" sz="2000" smtClean="0">
                <a:latin typeface="Arial" pitchFamily="34" charset="0"/>
                <a:cs typeface="Arial" pitchFamily="34" charset="0"/>
              </a:rPr>
              <a:t>bush </a:t>
            </a:r>
            <a:r>
              <a:rPr lang="en-US" sz="1400" smtClean="0">
                <a:latin typeface="Arial" pitchFamily="34" charset="0"/>
                <a:cs typeface="Arial" pitchFamily="34" charset="0"/>
              </a:rPr>
              <a:t>(Rs</a:t>
            </a:r>
            <a:r>
              <a:rPr lang="en-US" sz="1400" dirty="0" smtClean="0">
                <a:latin typeface="Arial" pitchFamily="34" charset="0"/>
                <a:cs typeface="Arial" pitchFamily="34" charset="0"/>
              </a:rPr>
              <a:t>. 100,000 settlement at the moment is better than a claim of Rs. 1000,000)</a:t>
            </a:r>
          </a:p>
          <a:p>
            <a:pPr>
              <a:spcBef>
                <a:spcPts val="1200"/>
              </a:spcBef>
              <a:spcAft>
                <a:spcPts val="600"/>
              </a:spcAft>
            </a:pPr>
            <a:r>
              <a:rPr lang="en-US" sz="2000" dirty="0" smtClean="0">
                <a:latin typeface="Arial" pitchFamily="34" charset="0"/>
                <a:cs typeface="Arial" pitchFamily="34" charset="0"/>
              </a:rPr>
              <a:t>Discretion is the better part of valor </a:t>
            </a:r>
            <a:r>
              <a:rPr lang="en-US" sz="1400" dirty="0" smtClean="0">
                <a:latin typeface="Arial" pitchFamily="34" charset="0"/>
                <a:cs typeface="Arial" pitchFamily="34" charset="0"/>
              </a:rPr>
              <a:t>(There are times when avoiding an argument / suit is the wise and brave thing to do)</a:t>
            </a:r>
          </a:p>
          <a:p>
            <a:pPr>
              <a:spcBef>
                <a:spcPts val="1200"/>
              </a:spcBef>
              <a:spcAft>
                <a:spcPts val="600"/>
              </a:spcAft>
            </a:pPr>
            <a:r>
              <a:rPr lang="en-US" sz="2000" dirty="0" smtClean="0">
                <a:latin typeface="Arial" pitchFamily="34" charset="0"/>
                <a:cs typeface="Arial" pitchFamily="34" charset="0"/>
              </a:rPr>
              <a:t>Choose the battles you fight </a:t>
            </a:r>
            <a:r>
              <a:rPr lang="en-US" sz="1400" dirty="0" smtClean="0">
                <a:latin typeface="Arial" pitchFamily="34" charset="0"/>
                <a:cs typeface="Arial" pitchFamily="34" charset="0"/>
              </a:rPr>
              <a:t>(Losing a few battles is good)</a:t>
            </a:r>
          </a:p>
          <a:p>
            <a:pPr>
              <a:spcBef>
                <a:spcPts val="1200"/>
              </a:spcBef>
              <a:spcAft>
                <a:spcPts val="600"/>
              </a:spcAft>
            </a:pPr>
            <a:r>
              <a:rPr lang="en-US" sz="2000" dirty="0" smtClean="0">
                <a:latin typeface="Arial" pitchFamily="34" charset="0"/>
                <a:cs typeface="Arial" pitchFamily="34" charset="0"/>
              </a:rPr>
              <a:t>Cut your losses as quickly as possible. </a:t>
            </a:r>
            <a:r>
              <a:rPr lang="en-US" sz="1400" dirty="0" smtClean="0">
                <a:latin typeface="Arial" pitchFamily="34" charset="0"/>
                <a:cs typeface="Arial" pitchFamily="34" charset="0"/>
              </a:rPr>
              <a:t>(Do not throw good money after bad)</a:t>
            </a:r>
          </a:p>
          <a:p>
            <a:pPr>
              <a:spcBef>
                <a:spcPts val="1200"/>
              </a:spcBef>
              <a:spcAft>
                <a:spcPts val="600"/>
              </a:spcAft>
            </a:pPr>
            <a:r>
              <a:rPr lang="en-US" sz="2000" dirty="0" smtClean="0">
                <a:latin typeface="Arial" pitchFamily="34" charset="0"/>
                <a:cs typeface="Arial" pitchFamily="34" charset="0"/>
              </a:rPr>
              <a:t>Do use a lawyer, but do not leave everything to the lawyer</a:t>
            </a:r>
            <a:br>
              <a:rPr lang="en-US" sz="2000" dirty="0" smtClean="0">
                <a:latin typeface="Arial" pitchFamily="34" charset="0"/>
                <a:cs typeface="Arial" pitchFamily="34" charset="0"/>
              </a:rPr>
            </a:br>
            <a:r>
              <a:rPr lang="en-US" sz="1400" dirty="0" smtClean="0">
                <a:latin typeface="Arial" pitchFamily="34" charset="0"/>
                <a:cs typeface="Arial" pitchFamily="34" charset="0"/>
              </a:rPr>
              <a:t>(Lawyers, like all human beings, may be biased or stupid or crooked or negligent or all of these)</a:t>
            </a:r>
          </a:p>
        </p:txBody>
      </p:sp>
      <p:sp>
        <p:nvSpPr>
          <p:cNvPr id="4" name="Footer Placeholder 3"/>
          <p:cNvSpPr>
            <a:spLocks noGrp="1"/>
          </p:cNvSpPr>
          <p:nvPr>
            <p:ph type="ftr" sz="quarter" idx="11"/>
          </p:nvPr>
        </p:nvSpPr>
        <p:spPr/>
        <p:txBody>
          <a:bodyPr/>
          <a:lstStyle/>
          <a:p>
            <a:pPr algn="ctr"/>
            <a:r>
              <a:rPr lang="en-US" dirty="0"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CD68CA37-388B-4FEF-9FE2-79BEB78694C7}" type="slidenum">
              <a:rPr lang="en-US" smtClean="0">
                <a:latin typeface="Times New Roman" pitchFamily="18" charset="0"/>
                <a:cs typeface="Times New Roman" pitchFamily="18" charset="0"/>
              </a:rPr>
              <a:pPr/>
              <a:t>4</a:t>
            </a:fld>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pitchFamily="34" charset="0"/>
                <a:cs typeface="Arial" pitchFamily="34" charset="0"/>
              </a:rPr>
              <a:t>Actionable stages for litigation avoidance</a:t>
            </a:r>
          </a:p>
        </p:txBody>
      </p:sp>
      <p:sp>
        <p:nvSpPr>
          <p:cNvPr id="3" name="Content Placeholder 2"/>
          <p:cNvSpPr>
            <a:spLocks noGrp="1"/>
          </p:cNvSpPr>
          <p:nvPr>
            <p:ph idx="1"/>
          </p:nvPr>
        </p:nvSpPr>
        <p:spPr>
          <a:xfrm>
            <a:off x="457200" y="1935480"/>
            <a:ext cx="8229600" cy="3474720"/>
          </a:xfrm>
        </p:spPr>
        <p:txBody>
          <a:bodyPr>
            <a:normAutofit lnSpcReduction="10000"/>
          </a:bodyPr>
          <a:lstStyle/>
          <a:p>
            <a:pPr>
              <a:spcBef>
                <a:spcPts val="600"/>
              </a:spcBef>
              <a:spcAft>
                <a:spcPts val="600"/>
              </a:spcAft>
            </a:pPr>
            <a:r>
              <a:rPr lang="en-US" sz="2000" dirty="0" smtClean="0">
                <a:latin typeface="Arial" pitchFamily="34" charset="0"/>
                <a:cs typeface="Arial" pitchFamily="34" charset="0"/>
              </a:rPr>
              <a:t>Choosing with whom to do business</a:t>
            </a:r>
          </a:p>
          <a:p>
            <a:pPr>
              <a:spcBef>
                <a:spcPts val="600"/>
              </a:spcBef>
              <a:spcAft>
                <a:spcPts val="600"/>
              </a:spcAft>
            </a:pPr>
            <a:r>
              <a:rPr lang="en-US" sz="2000" dirty="0" smtClean="0">
                <a:latin typeface="Arial" pitchFamily="34" charset="0"/>
                <a:cs typeface="Arial" pitchFamily="34" charset="0"/>
              </a:rPr>
              <a:t>Courtship stage – getting to know each other</a:t>
            </a:r>
          </a:p>
          <a:p>
            <a:pPr>
              <a:spcBef>
                <a:spcPts val="600"/>
              </a:spcBef>
              <a:spcAft>
                <a:spcPts val="600"/>
              </a:spcAft>
            </a:pPr>
            <a:r>
              <a:rPr lang="en-US" sz="2000" dirty="0" smtClean="0">
                <a:latin typeface="Arial" pitchFamily="34" charset="0"/>
                <a:cs typeface="Arial" pitchFamily="34" charset="0"/>
              </a:rPr>
              <a:t>Engagement – laying the foundation for future </a:t>
            </a:r>
          </a:p>
          <a:p>
            <a:pPr>
              <a:spcBef>
                <a:spcPts val="600"/>
              </a:spcBef>
              <a:spcAft>
                <a:spcPts val="600"/>
              </a:spcAft>
            </a:pPr>
            <a:r>
              <a:rPr lang="en-US" sz="2000" dirty="0" smtClean="0">
                <a:latin typeface="Arial" pitchFamily="34" charset="0"/>
                <a:cs typeface="Arial" pitchFamily="34" charset="0"/>
              </a:rPr>
              <a:t>Marriage - cementing relationship with a contract </a:t>
            </a:r>
          </a:p>
          <a:p>
            <a:pPr>
              <a:spcBef>
                <a:spcPts val="600"/>
              </a:spcBef>
              <a:spcAft>
                <a:spcPts val="600"/>
              </a:spcAft>
            </a:pPr>
            <a:r>
              <a:rPr lang="en-US" sz="2000" dirty="0" smtClean="0">
                <a:latin typeface="Arial" pitchFamily="34" charset="0"/>
                <a:cs typeface="Arial" pitchFamily="34" charset="0"/>
              </a:rPr>
              <a:t>Working together</a:t>
            </a:r>
          </a:p>
          <a:p>
            <a:pPr>
              <a:spcBef>
                <a:spcPts val="600"/>
              </a:spcBef>
              <a:spcAft>
                <a:spcPts val="600"/>
              </a:spcAft>
            </a:pPr>
            <a:r>
              <a:rPr lang="en-US" sz="2000" dirty="0" smtClean="0">
                <a:latin typeface="Arial" pitchFamily="34" charset="0"/>
                <a:cs typeface="Arial" pitchFamily="34" charset="0"/>
              </a:rPr>
              <a:t>First signs of discord</a:t>
            </a:r>
          </a:p>
          <a:p>
            <a:pPr>
              <a:spcBef>
                <a:spcPts val="600"/>
              </a:spcBef>
              <a:spcAft>
                <a:spcPts val="600"/>
              </a:spcAft>
            </a:pPr>
            <a:r>
              <a:rPr lang="en-US" sz="2000" dirty="0" smtClean="0">
                <a:latin typeface="Arial" pitchFamily="34" charset="0"/>
                <a:cs typeface="Arial" pitchFamily="34" charset="0"/>
              </a:rPr>
              <a:t>Full-blown dispute needing intervention</a:t>
            </a:r>
          </a:p>
          <a:p>
            <a:pPr>
              <a:spcBef>
                <a:spcPts val="600"/>
              </a:spcBef>
              <a:spcAft>
                <a:spcPts val="600"/>
              </a:spcAft>
            </a:pPr>
            <a:r>
              <a:rPr lang="en-US" sz="2000" dirty="0" smtClean="0">
                <a:latin typeface="Arial" pitchFamily="34" charset="0"/>
                <a:cs typeface="Arial" pitchFamily="34" charset="0"/>
              </a:rPr>
              <a:t>Separation, Divorce, Claims and Counter-claims</a:t>
            </a:r>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lgn="ctr"/>
            <a:r>
              <a:rPr lang="en-US" dirty="0"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CD68CA37-388B-4FEF-9FE2-79BEB78694C7}" type="slidenum">
              <a:rPr lang="en-US" smtClean="0">
                <a:latin typeface="Times New Roman" pitchFamily="18" charset="0"/>
                <a:cs typeface="Times New Roman" pitchFamily="18" charset="0"/>
              </a:rPr>
              <a:pPr/>
              <a:t>5</a:t>
            </a:fld>
            <a:endParaRPr lang="en-US" dirty="0">
              <a:latin typeface="Times New Roman" pitchFamily="18" charset="0"/>
              <a:cs typeface="Times New Roman" pitchFamily="18" charset="0"/>
            </a:endParaRPr>
          </a:p>
        </p:txBody>
      </p:sp>
      <p:sp>
        <p:nvSpPr>
          <p:cNvPr id="6" name="TextBox 5"/>
          <p:cNvSpPr txBox="1"/>
          <p:nvPr/>
        </p:nvSpPr>
        <p:spPr>
          <a:xfrm>
            <a:off x="533400" y="5257800"/>
            <a:ext cx="8077200" cy="1200329"/>
          </a:xfrm>
          <a:prstGeom prst="rect">
            <a:avLst/>
          </a:prstGeom>
          <a:noFill/>
        </p:spPr>
        <p:txBody>
          <a:bodyPr wrap="square" rtlCol="0">
            <a:spAutoFit/>
          </a:bodyPr>
          <a:lstStyle/>
          <a:p>
            <a:pPr algn="just"/>
            <a:r>
              <a:rPr lang="en-US" dirty="0" smtClean="0">
                <a:solidFill>
                  <a:srgbClr val="800000"/>
                </a:solidFill>
                <a:latin typeface="Arial" pitchFamily="34" charset="0"/>
                <a:cs typeface="Arial" pitchFamily="34" charset="0"/>
              </a:rPr>
              <a:t>More care at the initial stages leads to the latter stages being smooth and painless. Professional assistance committed to avoid litigation can add value at each stage. Always avoid consulting a litigation lawyer. As Warren Buffett says, “Never ask a barber if you need a hair cut”.</a:t>
            </a:r>
            <a:endParaRPr lang="en-US" dirty="0">
              <a:solidFill>
                <a:srgbClr val="80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pitchFamily="34" charset="0"/>
                <a:cs typeface="Arial" pitchFamily="34" charset="0"/>
              </a:rPr>
              <a:t>Choosing the right person</a:t>
            </a:r>
          </a:p>
        </p:txBody>
      </p:sp>
      <p:sp>
        <p:nvSpPr>
          <p:cNvPr id="3" name="Content Placeholder 2"/>
          <p:cNvSpPr>
            <a:spLocks noGrp="1"/>
          </p:cNvSpPr>
          <p:nvPr>
            <p:ph idx="1"/>
          </p:nvPr>
        </p:nvSpPr>
        <p:spPr/>
        <p:txBody>
          <a:bodyPr>
            <a:normAutofit fontScale="92500" lnSpcReduction="10000"/>
          </a:bodyPr>
          <a:lstStyle/>
          <a:p>
            <a:pPr>
              <a:spcBef>
                <a:spcPts val="600"/>
              </a:spcBef>
              <a:spcAft>
                <a:spcPts val="600"/>
              </a:spcAft>
            </a:pPr>
            <a:r>
              <a:rPr lang="en-US" sz="2000" dirty="0" smtClean="0">
                <a:latin typeface="Arial" pitchFamily="34" charset="0"/>
                <a:cs typeface="Arial" pitchFamily="34" charset="0"/>
              </a:rPr>
              <a:t>No lawyer / court / contract can protect you from a professional scoundrel</a:t>
            </a:r>
          </a:p>
          <a:p>
            <a:pPr>
              <a:spcBef>
                <a:spcPts val="600"/>
              </a:spcBef>
              <a:spcAft>
                <a:spcPts val="600"/>
              </a:spcAft>
            </a:pPr>
            <a:r>
              <a:rPr lang="en-US" sz="2000" dirty="0" smtClean="0">
                <a:latin typeface="Arial" pitchFamily="34" charset="0"/>
                <a:cs typeface="Arial" pitchFamily="34" charset="0"/>
              </a:rPr>
              <a:t>A criminal is a dangerous person. Never think that you can outsmart a criminal with the help of your lawyer etc.</a:t>
            </a:r>
          </a:p>
          <a:p>
            <a:pPr>
              <a:spcBef>
                <a:spcPts val="600"/>
              </a:spcBef>
              <a:spcAft>
                <a:spcPts val="600"/>
              </a:spcAft>
            </a:pPr>
            <a:r>
              <a:rPr lang="en-US" sz="2000" dirty="0" smtClean="0">
                <a:latin typeface="Arial" pitchFamily="34" charset="0"/>
                <a:cs typeface="Arial" pitchFamily="34" charset="0"/>
              </a:rPr>
              <a:t>Always look at past record including litigation history of your potential partner / associate / supplier / customer</a:t>
            </a:r>
          </a:p>
          <a:p>
            <a:pPr>
              <a:spcBef>
                <a:spcPts val="600"/>
              </a:spcBef>
              <a:spcAft>
                <a:spcPts val="600"/>
              </a:spcAft>
            </a:pPr>
            <a:r>
              <a:rPr lang="en-US" sz="2000" dirty="0" smtClean="0">
                <a:latin typeface="Arial" pitchFamily="34" charset="0"/>
                <a:cs typeface="Arial" pitchFamily="34" charset="0"/>
              </a:rPr>
              <a:t>Get as many references as possible</a:t>
            </a:r>
          </a:p>
          <a:p>
            <a:pPr>
              <a:spcBef>
                <a:spcPts val="600"/>
              </a:spcBef>
              <a:spcAft>
                <a:spcPts val="600"/>
              </a:spcAft>
            </a:pPr>
            <a:r>
              <a:rPr lang="en-US" sz="2000" dirty="0" smtClean="0">
                <a:latin typeface="Arial" pitchFamily="34" charset="0"/>
                <a:cs typeface="Arial" pitchFamily="34" charset="0"/>
              </a:rPr>
              <a:t>If a person / proposal looks very attractive, get suspicious</a:t>
            </a:r>
          </a:p>
          <a:p>
            <a:pPr>
              <a:spcBef>
                <a:spcPts val="600"/>
              </a:spcBef>
              <a:spcAft>
                <a:spcPts val="600"/>
              </a:spcAft>
            </a:pPr>
            <a:r>
              <a:rPr lang="en-US" sz="2000" dirty="0" smtClean="0">
                <a:latin typeface="Arial" pitchFamily="34" charset="0"/>
                <a:cs typeface="Arial" pitchFamily="34" charset="0"/>
              </a:rPr>
              <a:t>Appearances are deceptive. Do try to look below the surface.</a:t>
            </a:r>
          </a:p>
          <a:p>
            <a:pPr>
              <a:spcBef>
                <a:spcPts val="600"/>
              </a:spcBef>
              <a:spcAft>
                <a:spcPts val="600"/>
              </a:spcAft>
            </a:pPr>
            <a:r>
              <a:rPr lang="en-US" sz="2000" dirty="0" smtClean="0">
                <a:latin typeface="Arial" pitchFamily="34" charset="0"/>
                <a:cs typeface="Arial" pitchFamily="34" charset="0"/>
              </a:rPr>
              <a:t>Get professional help in conducting background checks, due diligence etc. to improve your chances of avoiding a fraudster</a:t>
            </a:r>
          </a:p>
          <a:p>
            <a:pPr>
              <a:spcBef>
                <a:spcPts val="600"/>
              </a:spcBef>
              <a:spcAft>
                <a:spcPts val="600"/>
              </a:spcAft>
            </a:pPr>
            <a:r>
              <a:rPr lang="en-US" sz="2000" dirty="0" smtClean="0">
                <a:latin typeface="Arial" pitchFamily="34" charset="0"/>
                <a:cs typeface="Arial" pitchFamily="34" charset="0"/>
              </a:rPr>
              <a:t>Never ignore small worrisome signs</a:t>
            </a:r>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lgn="ctr"/>
            <a:r>
              <a:rPr lang="en-US" dirty="0"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CD68CA37-388B-4FEF-9FE2-79BEB78694C7}" type="slidenum">
              <a:rPr lang="en-US" smtClean="0">
                <a:latin typeface="Times New Roman" pitchFamily="18" charset="0"/>
                <a:cs typeface="Times New Roman" pitchFamily="18" charset="0"/>
              </a:rPr>
              <a:pPr/>
              <a:t>6</a:t>
            </a:fld>
            <a:endParaRPr lang="en-US"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Aft>
                <a:spcPts val="600"/>
              </a:spcAft>
            </a:pPr>
            <a:r>
              <a:rPr lang="en-US" sz="2800" b="1" dirty="0" smtClean="0">
                <a:latin typeface="Arial" pitchFamily="34" charset="0"/>
                <a:cs typeface="Arial" pitchFamily="34" charset="0"/>
              </a:rPr>
              <a:t>Courtship Stage</a:t>
            </a:r>
          </a:p>
        </p:txBody>
      </p:sp>
      <p:sp>
        <p:nvSpPr>
          <p:cNvPr id="3" name="Content Placeholder 2"/>
          <p:cNvSpPr>
            <a:spLocks noGrp="1"/>
          </p:cNvSpPr>
          <p:nvPr>
            <p:ph idx="1"/>
          </p:nvPr>
        </p:nvSpPr>
        <p:spPr/>
        <p:txBody>
          <a:bodyPr>
            <a:normAutofit/>
          </a:bodyPr>
          <a:lstStyle/>
          <a:p>
            <a:pPr>
              <a:spcBef>
                <a:spcPts val="600"/>
              </a:spcBef>
              <a:spcAft>
                <a:spcPts val="600"/>
              </a:spcAft>
            </a:pPr>
            <a:r>
              <a:rPr lang="en-US" sz="2000" dirty="0" smtClean="0">
                <a:latin typeface="Arial" pitchFamily="34" charset="0"/>
                <a:cs typeface="Arial" pitchFamily="34" charset="0"/>
              </a:rPr>
              <a:t>Be honest, sincere and forthright – remember your straightforwardness will inspire other person to do the same</a:t>
            </a:r>
          </a:p>
          <a:p>
            <a:pPr>
              <a:spcBef>
                <a:spcPts val="600"/>
              </a:spcBef>
              <a:spcAft>
                <a:spcPts val="600"/>
              </a:spcAft>
            </a:pPr>
            <a:r>
              <a:rPr lang="en-US" sz="2000" dirty="0" smtClean="0">
                <a:latin typeface="Arial" pitchFamily="34" charset="0"/>
                <a:cs typeface="Arial" pitchFamily="34" charset="0"/>
              </a:rPr>
              <a:t>If your sixth sense smells dishonesty, false appearance, big promises of the moon or a shady person, drop the relationship without a second thought</a:t>
            </a:r>
          </a:p>
          <a:p>
            <a:pPr>
              <a:spcBef>
                <a:spcPts val="600"/>
              </a:spcBef>
              <a:spcAft>
                <a:spcPts val="600"/>
              </a:spcAft>
            </a:pPr>
            <a:r>
              <a:rPr lang="en-US" sz="2000" dirty="0" smtClean="0">
                <a:latin typeface="Arial" pitchFamily="34" charset="0"/>
                <a:cs typeface="Arial" pitchFamily="34" charset="0"/>
              </a:rPr>
              <a:t>Let interaction take place with multiple persons at various levels of the two organizations – sometimes lower staff will detect shadiness better than top management</a:t>
            </a:r>
          </a:p>
          <a:p>
            <a:pPr>
              <a:spcBef>
                <a:spcPts val="600"/>
              </a:spcBef>
              <a:spcAft>
                <a:spcPts val="600"/>
              </a:spcAft>
            </a:pPr>
            <a:r>
              <a:rPr lang="en-US" sz="2000" dirty="0" smtClean="0">
                <a:latin typeface="Arial" pitchFamily="34" charset="0"/>
                <a:cs typeface="Arial" pitchFamily="34" charset="0"/>
              </a:rPr>
              <a:t>If possible, create formal structured avenues for multiple level interactions</a:t>
            </a:r>
          </a:p>
          <a:p>
            <a:pPr>
              <a:spcBef>
                <a:spcPts val="600"/>
              </a:spcBef>
              <a:spcAft>
                <a:spcPts val="600"/>
              </a:spcAft>
            </a:pPr>
            <a:r>
              <a:rPr lang="en-US" sz="2000" dirty="0" smtClean="0">
                <a:latin typeface="Arial" pitchFamily="34" charset="0"/>
                <a:cs typeface="Arial" pitchFamily="34" charset="0"/>
              </a:rPr>
              <a:t>Top management must avoid falling in blind love – this gives wrong signals to juniors who start singing love-songs to please bosses</a:t>
            </a:r>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lgn="ctr"/>
            <a:r>
              <a:rPr lang="en-US" dirty="0"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CD68CA37-388B-4FEF-9FE2-79BEB78694C7}" type="slidenum">
              <a:rPr lang="en-US" smtClean="0">
                <a:latin typeface="Times New Roman" pitchFamily="18" charset="0"/>
                <a:cs typeface="Times New Roman" pitchFamily="18" charset="0"/>
              </a:rPr>
              <a:pPr/>
              <a:t>7</a:t>
            </a:fld>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latin typeface="Arial" pitchFamily="34" charset="0"/>
                <a:cs typeface="Arial" pitchFamily="34" charset="0"/>
              </a:rPr>
              <a:t>Engagement – foundation laying</a:t>
            </a:r>
          </a:p>
        </p:txBody>
      </p:sp>
      <p:sp>
        <p:nvSpPr>
          <p:cNvPr id="3" name="Content Placeholder 2"/>
          <p:cNvSpPr>
            <a:spLocks noGrp="1"/>
          </p:cNvSpPr>
          <p:nvPr>
            <p:ph idx="1"/>
          </p:nvPr>
        </p:nvSpPr>
        <p:spPr/>
        <p:txBody>
          <a:bodyPr>
            <a:normAutofit lnSpcReduction="10000"/>
          </a:bodyPr>
          <a:lstStyle/>
          <a:p>
            <a:pPr>
              <a:spcBef>
                <a:spcPts val="600"/>
              </a:spcBef>
              <a:spcAft>
                <a:spcPts val="600"/>
              </a:spcAft>
            </a:pPr>
            <a:r>
              <a:rPr lang="en-US" sz="2000" dirty="0" smtClean="0">
                <a:latin typeface="Arial" pitchFamily="34" charset="0"/>
                <a:cs typeface="Arial" pitchFamily="34" charset="0"/>
              </a:rPr>
              <a:t>Often defined by a MOU (Memorandum of Understanding) or Letter of Intent or some such document</a:t>
            </a:r>
          </a:p>
          <a:p>
            <a:pPr>
              <a:spcBef>
                <a:spcPts val="600"/>
              </a:spcBef>
              <a:spcAft>
                <a:spcPts val="600"/>
              </a:spcAft>
            </a:pPr>
            <a:r>
              <a:rPr lang="en-US" sz="2000" dirty="0" smtClean="0">
                <a:latin typeface="Arial" pitchFamily="34" charset="0"/>
                <a:cs typeface="Arial" pitchFamily="34" charset="0"/>
              </a:rPr>
              <a:t>Documents like MOU have low legal enforceability so avoid excessive exposure at this stage</a:t>
            </a:r>
          </a:p>
          <a:p>
            <a:pPr>
              <a:spcBef>
                <a:spcPts val="600"/>
              </a:spcBef>
              <a:spcAft>
                <a:spcPts val="600"/>
              </a:spcAft>
            </a:pPr>
            <a:r>
              <a:rPr lang="en-US" sz="2000" dirty="0" smtClean="0">
                <a:latin typeface="Arial" pitchFamily="34" charset="0"/>
                <a:cs typeface="Arial" pitchFamily="34" charset="0"/>
              </a:rPr>
              <a:t>MOU should lay roadmap for future, defining roles and responsibilities; also agree on milestones to be achieved before taking relationship to next level</a:t>
            </a:r>
          </a:p>
          <a:p>
            <a:pPr>
              <a:spcBef>
                <a:spcPts val="600"/>
              </a:spcBef>
              <a:spcAft>
                <a:spcPts val="600"/>
              </a:spcAft>
            </a:pPr>
            <a:r>
              <a:rPr lang="en-US" sz="2000" dirty="0" smtClean="0">
                <a:latin typeface="Arial" pitchFamily="34" charset="0"/>
                <a:cs typeface="Arial" pitchFamily="34" charset="0"/>
              </a:rPr>
              <a:t>MOU should define next level of relationship</a:t>
            </a:r>
          </a:p>
          <a:p>
            <a:pPr>
              <a:spcBef>
                <a:spcPts val="600"/>
              </a:spcBef>
              <a:spcAft>
                <a:spcPts val="600"/>
              </a:spcAft>
            </a:pPr>
            <a:r>
              <a:rPr lang="en-US" sz="2000" dirty="0" smtClean="0">
                <a:latin typeface="Arial" pitchFamily="34" charset="0"/>
                <a:cs typeface="Arial" pitchFamily="34" charset="0"/>
              </a:rPr>
              <a:t>MOU should have an easy exit route for both parties – painlessly and without bitterness</a:t>
            </a:r>
          </a:p>
          <a:p>
            <a:pPr>
              <a:spcBef>
                <a:spcPts val="600"/>
              </a:spcBef>
              <a:spcAft>
                <a:spcPts val="600"/>
              </a:spcAft>
            </a:pPr>
            <a:r>
              <a:rPr lang="en-US" sz="2000" dirty="0" smtClean="0">
                <a:latin typeface="Arial" pitchFamily="34" charset="0"/>
                <a:cs typeface="Arial" pitchFamily="34" charset="0"/>
              </a:rPr>
              <a:t>MOU should be crisply worded, unambiguous and have minimum gray areas</a:t>
            </a:r>
          </a:p>
          <a:p>
            <a:endParaRPr lang="en-US" sz="2000" dirty="0" smtClean="0">
              <a:latin typeface="Arial" pitchFamily="34" charset="0"/>
              <a:cs typeface="Arial" pitchFamily="34" charset="0"/>
            </a:endParaRPr>
          </a:p>
          <a:p>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lgn="ctr"/>
            <a:r>
              <a:rPr lang="en-US" dirty="0"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CD68CA37-388B-4FEF-9FE2-79BEB78694C7}" type="slidenum">
              <a:rPr lang="en-US" smtClean="0">
                <a:latin typeface="Times New Roman" pitchFamily="18" charset="0"/>
                <a:cs typeface="Times New Roman" pitchFamily="18" charset="0"/>
              </a:rPr>
              <a:pPr/>
              <a:t>8</a:t>
            </a:fld>
            <a:endParaRPr lang="en-US"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spcBef>
                <a:spcPts val="600"/>
              </a:spcBef>
              <a:spcAft>
                <a:spcPts val="600"/>
              </a:spcAft>
            </a:pPr>
            <a:r>
              <a:rPr lang="en-US" sz="2800" b="1" dirty="0" smtClean="0">
                <a:latin typeface="Arial" pitchFamily="34" charset="0"/>
                <a:cs typeface="Arial" pitchFamily="34" charset="0"/>
              </a:rPr>
              <a:t>Marriage - cementing the relationship </a:t>
            </a:r>
          </a:p>
        </p:txBody>
      </p:sp>
      <p:sp>
        <p:nvSpPr>
          <p:cNvPr id="3" name="Content Placeholder 2"/>
          <p:cNvSpPr>
            <a:spLocks noGrp="1"/>
          </p:cNvSpPr>
          <p:nvPr>
            <p:ph idx="1"/>
          </p:nvPr>
        </p:nvSpPr>
        <p:spPr/>
        <p:txBody>
          <a:bodyPr>
            <a:normAutofit fontScale="92500" lnSpcReduction="10000"/>
          </a:bodyPr>
          <a:lstStyle/>
          <a:p>
            <a:pPr>
              <a:spcBef>
                <a:spcPts val="600"/>
              </a:spcBef>
              <a:spcAft>
                <a:spcPts val="600"/>
              </a:spcAft>
            </a:pPr>
            <a:r>
              <a:rPr lang="en-US" sz="2000" dirty="0" smtClean="0">
                <a:latin typeface="Arial" pitchFamily="34" charset="0"/>
                <a:cs typeface="Arial" pitchFamily="34" charset="0"/>
              </a:rPr>
              <a:t>Desire to forge a medium / long term relationship - essential prerequisite</a:t>
            </a:r>
          </a:p>
          <a:p>
            <a:pPr>
              <a:spcBef>
                <a:spcPts val="600"/>
              </a:spcBef>
              <a:spcAft>
                <a:spcPts val="600"/>
              </a:spcAft>
            </a:pPr>
            <a:r>
              <a:rPr lang="en-US" sz="2000" dirty="0" smtClean="0">
                <a:latin typeface="Arial" pitchFamily="34" charset="0"/>
                <a:cs typeface="Arial" pitchFamily="34" charset="0"/>
              </a:rPr>
              <a:t>Highly advisable to have a legally enforceable and binding document, which makes clear every aspect of the relationship</a:t>
            </a:r>
          </a:p>
          <a:p>
            <a:pPr>
              <a:spcBef>
                <a:spcPts val="600"/>
              </a:spcBef>
              <a:spcAft>
                <a:spcPts val="600"/>
              </a:spcAft>
            </a:pPr>
            <a:r>
              <a:rPr lang="en-US" sz="2000" dirty="0" smtClean="0">
                <a:latin typeface="Arial" pitchFamily="34" charset="0"/>
                <a:cs typeface="Arial" pitchFamily="34" charset="0"/>
              </a:rPr>
              <a:t>Roles and responsibilities defined in MOU should be revisited, analyzed, modified (if so felt) and more sharply defined</a:t>
            </a:r>
          </a:p>
          <a:p>
            <a:pPr>
              <a:spcBef>
                <a:spcPts val="600"/>
              </a:spcBef>
              <a:spcAft>
                <a:spcPts val="600"/>
              </a:spcAft>
            </a:pPr>
            <a:r>
              <a:rPr lang="en-US" sz="2000" dirty="0" smtClean="0">
                <a:latin typeface="Arial" pitchFamily="34" charset="0"/>
                <a:cs typeface="Arial" pitchFamily="34" charset="0"/>
              </a:rPr>
              <a:t>Often such a marriage leads to the birth of a baby or a Joint Venture (JV). In such cases define the structure of the new JV.</a:t>
            </a:r>
          </a:p>
          <a:p>
            <a:pPr>
              <a:spcBef>
                <a:spcPts val="600"/>
              </a:spcBef>
              <a:spcAft>
                <a:spcPts val="600"/>
              </a:spcAft>
            </a:pPr>
            <a:r>
              <a:rPr lang="en-US" sz="2000" dirty="0" smtClean="0">
                <a:latin typeface="Arial" pitchFamily="34" charset="0"/>
                <a:cs typeface="Arial" pitchFamily="34" charset="0"/>
              </a:rPr>
              <a:t>Be extremely clear about who brings what and who gets what in terms of money, manpower, resources, expertise, control etc.</a:t>
            </a:r>
          </a:p>
          <a:p>
            <a:pPr>
              <a:spcBef>
                <a:spcPts val="600"/>
              </a:spcBef>
              <a:spcAft>
                <a:spcPts val="600"/>
              </a:spcAft>
            </a:pPr>
            <a:r>
              <a:rPr lang="en-US" sz="2000" dirty="0" smtClean="0">
                <a:latin typeface="Arial" pitchFamily="34" charset="0"/>
                <a:cs typeface="Arial" pitchFamily="34" charset="0"/>
              </a:rPr>
              <a:t>Document defining the relationship is important, but it is like a lock on your house – good for decent people but no protection against hardened criminals</a:t>
            </a:r>
          </a:p>
          <a:p>
            <a:pPr>
              <a:spcBef>
                <a:spcPts val="600"/>
              </a:spcBef>
              <a:spcAft>
                <a:spcPts val="600"/>
              </a:spcAft>
            </a:pPr>
            <a:endParaRPr lang="en-US" sz="2000" dirty="0" smtClean="0">
              <a:latin typeface="Arial" pitchFamily="34" charset="0"/>
              <a:cs typeface="Arial" pitchFamily="34" charset="0"/>
            </a:endParaRPr>
          </a:p>
          <a:p>
            <a:pPr>
              <a:spcBef>
                <a:spcPts val="600"/>
              </a:spcBef>
              <a:spcAft>
                <a:spcPts val="600"/>
              </a:spcAft>
            </a:pPr>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endParaRPr lang="en-US" sz="2000" dirty="0" smtClean="0">
              <a:latin typeface="Arial" pitchFamily="34" charset="0"/>
              <a:cs typeface="Arial" pitchFamily="34" charset="0"/>
            </a:endParaRPr>
          </a:p>
          <a:p>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lgn="ctr"/>
            <a:r>
              <a:rPr lang="en-US" dirty="0" smtClean="0">
                <a:latin typeface="Times New Roman" pitchFamily="18" charset="0"/>
                <a:cs typeface="Times New Roman" pitchFamily="18" charset="0"/>
              </a:rPr>
              <a:t>www.indialegalhelp.com</a:t>
            </a: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CD68CA37-388B-4FEF-9FE2-79BEB78694C7}" type="slidenum">
              <a:rPr lang="en-US" smtClean="0">
                <a:latin typeface="Times New Roman" pitchFamily="18" charset="0"/>
                <a:cs typeface="Times New Roman" pitchFamily="18" charset="0"/>
              </a:rPr>
              <a:pPr/>
              <a:t>9</a:t>
            </a:fld>
            <a:endParaRPr lang="en-US"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721</TotalTime>
  <Words>1687</Words>
  <Application>Microsoft Office PowerPoint</Application>
  <PresentationFormat>On-screen Show (4:3)</PresentationFormat>
  <Paragraphs>187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How to Avoid Litigation  in Business Relationships  in India</vt:lpstr>
      <vt:lpstr>Why avoid Litigation?</vt:lpstr>
      <vt:lpstr>Why does litigation happen?</vt:lpstr>
      <vt:lpstr>Fundamental Principles of Litigation Avoidance </vt:lpstr>
      <vt:lpstr>Actionable stages for litigation avoidance</vt:lpstr>
      <vt:lpstr>Choosing the right person</vt:lpstr>
      <vt:lpstr>Courtship Stage</vt:lpstr>
      <vt:lpstr>Engagement – foundation laying</vt:lpstr>
      <vt:lpstr>Marriage - cementing the relationship </vt:lpstr>
      <vt:lpstr>Marriage Document Essentials </vt:lpstr>
      <vt:lpstr>Agreement Desirables </vt:lpstr>
      <vt:lpstr>Working together</vt:lpstr>
      <vt:lpstr>First signs of discord</vt:lpstr>
      <vt:lpstr>Full-blown dispute needing intervention</vt:lpstr>
      <vt:lpstr>Separation, Divorce, Claims and Counter-claims</vt:lpstr>
      <vt:lpstr>Summing up</vt:lpstr>
      <vt:lpstr>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Avoid Litigation in Business Relationships in India</dc:title>
  <dc:subject>Litigation Avoidance</dc:subject>
  <dc:creator>Yogita Pant</dc:creator>
  <cp:keywords>avoid court cases, business relationships, corporate relationships, guide for entrepreneurs, guide for businessmen, guide for business persons, guide for ceo's, guide for cxo's, doing business in India, keeping away from courts in India, avoiding disputes in business, preventing business disputes, Anil Chawla Law Associates LLP, Anil Chawla and Associates, Yogita Pant, smooth business relationships</cp:keywords>
  <dc:description>This Guide for Entrepreneurs, Business Persons, Directors and Chief Executive Officers helps one avoid litigation in business relationships in India. Litigation in India is time-consuming and expensive. It hence makes sense to make efforts to avoid courts and judicial processes.</dc:description>
  <cp:lastModifiedBy>ANIL</cp:lastModifiedBy>
  <cp:revision>137</cp:revision>
  <dcterms:created xsi:type="dcterms:W3CDTF">2014-01-08T08:01:42Z</dcterms:created>
  <dcterms:modified xsi:type="dcterms:W3CDTF">2014-01-16T08:51:26Z</dcterms:modified>
  <cp:category>Legal Advice</cp:category>
  <cp:contentStatus>Public Presentation</cp:contentStatus>
</cp:coreProperties>
</file>