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7"/>
  </p:notesMasterIdLst>
  <p:handoutMasterIdLst>
    <p:handoutMasterId r:id="rId68"/>
  </p:handoutMasterIdLst>
  <p:sldIdLst>
    <p:sldId id="256" r:id="rId2"/>
    <p:sldId id="475" r:id="rId3"/>
    <p:sldId id="474" r:id="rId4"/>
    <p:sldId id="323" r:id="rId5"/>
    <p:sldId id="397" r:id="rId6"/>
    <p:sldId id="410" r:id="rId7"/>
    <p:sldId id="398" r:id="rId8"/>
    <p:sldId id="411" r:id="rId9"/>
    <p:sldId id="400" r:id="rId10"/>
    <p:sldId id="413" r:id="rId11"/>
    <p:sldId id="412" r:id="rId12"/>
    <p:sldId id="402" r:id="rId13"/>
    <p:sldId id="414" r:id="rId14"/>
    <p:sldId id="415" r:id="rId15"/>
    <p:sldId id="416" r:id="rId16"/>
    <p:sldId id="417" r:id="rId17"/>
    <p:sldId id="404" r:id="rId18"/>
    <p:sldId id="418" r:id="rId19"/>
    <p:sldId id="419" r:id="rId20"/>
    <p:sldId id="422" r:id="rId21"/>
    <p:sldId id="423" r:id="rId22"/>
    <p:sldId id="424" r:id="rId23"/>
    <p:sldId id="425" r:id="rId24"/>
    <p:sldId id="426" r:id="rId25"/>
    <p:sldId id="427" r:id="rId26"/>
    <p:sldId id="428" r:id="rId27"/>
    <p:sldId id="429" r:id="rId28"/>
    <p:sldId id="430" r:id="rId29"/>
    <p:sldId id="431" r:id="rId30"/>
    <p:sldId id="432" r:id="rId31"/>
    <p:sldId id="433" r:id="rId32"/>
    <p:sldId id="434" r:id="rId33"/>
    <p:sldId id="435" r:id="rId34"/>
    <p:sldId id="436" r:id="rId35"/>
    <p:sldId id="437" r:id="rId36"/>
    <p:sldId id="439" r:id="rId37"/>
    <p:sldId id="440" r:id="rId38"/>
    <p:sldId id="441" r:id="rId39"/>
    <p:sldId id="442" r:id="rId40"/>
    <p:sldId id="443" r:id="rId41"/>
    <p:sldId id="444" r:id="rId42"/>
    <p:sldId id="445" r:id="rId43"/>
    <p:sldId id="446" r:id="rId44"/>
    <p:sldId id="447" r:id="rId45"/>
    <p:sldId id="448" r:id="rId46"/>
    <p:sldId id="449" r:id="rId47"/>
    <p:sldId id="451" r:id="rId48"/>
    <p:sldId id="453" r:id="rId49"/>
    <p:sldId id="454" r:id="rId50"/>
    <p:sldId id="455" r:id="rId51"/>
    <p:sldId id="456" r:id="rId52"/>
    <p:sldId id="457" r:id="rId53"/>
    <p:sldId id="458" r:id="rId54"/>
    <p:sldId id="459" r:id="rId55"/>
    <p:sldId id="460" r:id="rId56"/>
    <p:sldId id="461" r:id="rId57"/>
    <p:sldId id="463" r:id="rId58"/>
    <p:sldId id="464" r:id="rId59"/>
    <p:sldId id="465" r:id="rId60"/>
    <p:sldId id="466" r:id="rId61"/>
    <p:sldId id="467" r:id="rId62"/>
    <p:sldId id="473" r:id="rId63"/>
    <p:sldId id="470" r:id="rId64"/>
    <p:sldId id="472" r:id="rId65"/>
    <p:sldId id="344" r:id="rId66"/>
  </p:sldIdLst>
  <p:sldSz cx="9144000" cy="6858000" type="screen4x3"/>
  <p:notesSz cx="6400800" cy="8686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0" autoAdjust="0"/>
    <p:restoredTop sz="94660"/>
  </p:normalViewPr>
  <p:slideViewPr>
    <p:cSldViewPr>
      <p:cViewPr varScale="1">
        <p:scale>
          <a:sx n="64" d="100"/>
          <a:sy n="64" d="100"/>
        </p:scale>
        <p:origin x="-1334"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856" y="-96"/>
      </p:cViewPr>
      <p:guideLst>
        <p:guide orient="horz" pos="2736"/>
        <p:guide pos="201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363" cy="4349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625850" y="0"/>
            <a:ext cx="2773363" cy="434975"/>
          </a:xfrm>
          <a:prstGeom prst="rect">
            <a:avLst/>
          </a:prstGeom>
        </p:spPr>
        <p:txBody>
          <a:bodyPr vert="horz" lIns="91440" tIns="45720" rIns="91440" bIns="45720" rtlCol="0"/>
          <a:lstStyle>
            <a:lvl1pPr algn="r">
              <a:defRPr sz="1200"/>
            </a:lvl1pPr>
          </a:lstStyle>
          <a:p>
            <a:fld id="{47633117-0598-4F66-B2F6-5CE00622B6A9}" type="datetimeFigureOut">
              <a:rPr lang="en-US" smtClean="0"/>
              <a:pPr/>
              <a:t>2/15/2016</a:t>
            </a:fld>
            <a:endParaRPr lang="en-US"/>
          </a:p>
        </p:txBody>
      </p:sp>
      <p:sp>
        <p:nvSpPr>
          <p:cNvPr id="4" name="Footer Placeholder 3"/>
          <p:cNvSpPr>
            <a:spLocks noGrp="1"/>
          </p:cNvSpPr>
          <p:nvPr>
            <p:ph type="ftr" sz="quarter" idx="2"/>
          </p:nvPr>
        </p:nvSpPr>
        <p:spPr>
          <a:xfrm>
            <a:off x="0" y="8250238"/>
            <a:ext cx="2773363" cy="4349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625850" y="8250238"/>
            <a:ext cx="2773363" cy="434975"/>
          </a:xfrm>
          <a:prstGeom prst="rect">
            <a:avLst/>
          </a:prstGeom>
        </p:spPr>
        <p:txBody>
          <a:bodyPr vert="horz" lIns="91440" tIns="45720" rIns="91440" bIns="45720" rtlCol="0" anchor="b"/>
          <a:lstStyle>
            <a:lvl1pPr algn="r">
              <a:defRPr sz="1200"/>
            </a:lvl1pPr>
          </a:lstStyle>
          <a:p>
            <a:fld id="{7FFD2BEB-09B3-4500-BDB8-13FD8EAC062F}" type="slidenum">
              <a:rPr lang="en-US" smtClean="0"/>
              <a:pPr/>
              <a:t>‹#›</a:t>
            </a:fld>
            <a:endParaRPr lang="en-US"/>
          </a:p>
        </p:txBody>
      </p:sp>
    </p:spTree>
    <p:extLst>
      <p:ext uri="{BB962C8B-B14F-4D97-AF65-F5344CB8AC3E}">
        <p14:creationId xmlns:p14="http://schemas.microsoft.com/office/powerpoint/2010/main" xmlns="" val="3472854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680" cy="434340"/>
          </a:xfrm>
          <a:prstGeom prst="rect">
            <a:avLst/>
          </a:prstGeom>
        </p:spPr>
        <p:txBody>
          <a:bodyPr vert="horz" lIns="86202" tIns="43102" rIns="86202" bIns="43102" rtlCol="0"/>
          <a:lstStyle>
            <a:lvl1pPr algn="l">
              <a:defRPr sz="1200"/>
            </a:lvl1pPr>
          </a:lstStyle>
          <a:p>
            <a:endParaRPr lang="en-US"/>
          </a:p>
        </p:txBody>
      </p:sp>
      <p:sp>
        <p:nvSpPr>
          <p:cNvPr id="3" name="Date Placeholder 2"/>
          <p:cNvSpPr>
            <a:spLocks noGrp="1"/>
          </p:cNvSpPr>
          <p:nvPr>
            <p:ph type="dt" idx="1"/>
          </p:nvPr>
        </p:nvSpPr>
        <p:spPr>
          <a:xfrm>
            <a:off x="3625639" y="0"/>
            <a:ext cx="2773680" cy="434340"/>
          </a:xfrm>
          <a:prstGeom prst="rect">
            <a:avLst/>
          </a:prstGeom>
        </p:spPr>
        <p:txBody>
          <a:bodyPr vert="horz" lIns="86202" tIns="43102" rIns="86202" bIns="43102" rtlCol="0"/>
          <a:lstStyle>
            <a:lvl1pPr algn="r">
              <a:defRPr sz="1200"/>
            </a:lvl1pPr>
          </a:lstStyle>
          <a:p>
            <a:fld id="{FDB7D88C-CDFB-4444-8D2B-CCD1F19CBB5C}" type="datetimeFigureOut">
              <a:rPr lang="en-US" smtClean="0"/>
              <a:pPr/>
              <a:t>2/15/2016</a:t>
            </a:fld>
            <a:endParaRPr lang="en-US"/>
          </a:p>
        </p:txBody>
      </p:sp>
      <p:sp>
        <p:nvSpPr>
          <p:cNvPr id="4" name="Slide Image Placeholder 3"/>
          <p:cNvSpPr>
            <a:spLocks noGrp="1" noRot="1" noChangeAspect="1"/>
          </p:cNvSpPr>
          <p:nvPr>
            <p:ph type="sldImg" idx="2"/>
          </p:nvPr>
        </p:nvSpPr>
        <p:spPr>
          <a:xfrm>
            <a:off x="1028700" y="652463"/>
            <a:ext cx="4343400" cy="3257550"/>
          </a:xfrm>
          <a:prstGeom prst="rect">
            <a:avLst/>
          </a:prstGeom>
          <a:noFill/>
          <a:ln w="12700">
            <a:solidFill>
              <a:prstClr val="black"/>
            </a:solidFill>
          </a:ln>
        </p:spPr>
        <p:txBody>
          <a:bodyPr vert="horz" lIns="86202" tIns="43102" rIns="86202" bIns="43102" rtlCol="0" anchor="ctr"/>
          <a:lstStyle/>
          <a:p>
            <a:endParaRPr lang="en-US"/>
          </a:p>
        </p:txBody>
      </p:sp>
      <p:sp>
        <p:nvSpPr>
          <p:cNvPr id="5" name="Notes Placeholder 4"/>
          <p:cNvSpPr>
            <a:spLocks noGrp="1"/>
          </p:cNvSpPr>
          <p:nvPr>
            <p:ph type="body" sz="quarter" idx="3"/>
          </p:nvPr>
        </p:nvSpPr>
        <p:spPr>
          <a:xfrm>
            <a:off x="640080" y="4126230"/>
            <a:ext cx="5120640" cy="3909060"/>
          </a:xfrm>
          <a:prstGeom prst="rect">
            <a:avLst/>
          </a:prstGeom>
        </p:spPr>
        <p:txBody>
          <a:bodyPr vert="horz" lIns="86202" tIns="43102" rIns="86202" bIns="4310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250953"/>
            <a:ext cx="2773680" cy="434340"/>
          </a:xfrm>
          <a:prstGeom prst="rect">
            <a:avLst/>
          </a:prstGeom>
        </p:spPr>
        <p:txBody>
          <a:bodyPr vert="horz" lIns="86202" tIns="43102" rIns="86202" bIns="43102" rtlCol="0" anchor="b"/>
          <a:lstStyle>
            <a:lvl1pPr algn="l">
              <a:defRPr sz="1200"/>
            </a:lvl1pPr>
          </a:lstStyle>
          <a:p>
            <a:endParaRPr lang="en-US"/>
          </a:p>
        </p:txBody>
      </p:sp>
      <p:sp>
        <p:nvSpPr>
          <p:cNvPr id="7" name="Slide Number Placeholder 6"/>
          <p:cNvSpPr>
            <a:spLocks noGrp="1"/>
          </p:cNvSpPr>
          <p:nvPr>
            <p:ph type="sldNum" sz="quarter" idx="5"/>
          </p:nvPr>
        </p:nvSpPr>
        <p:spPr>
          <a:xfrm>
            <a:off x="3625639" y="8250953"/>
            <a:ext cx="2773680" cy="434340"/>
          </a:xfrm>
          <a:prstGeom prst="rect">
            <a:avLst/>
          </a:prstGeom>
        </p:spPr>
        <p:txBody>
          <a:bodyPr vert="horz" lIns="86202" tIns="43102" rIns="86202" bIns="43102" rtlCol="0" anchor="b"/>
          <a:lstStyle>
            <a:lvl1pPr algn="r">
              <a:defRPr sz="1200"/>
            </a:lvl1pPr>
          </a:lstStyle>
          <a:p>
            <a:fld id="{B77F9F3A-20E2-4CE8-8C37-34D35A043D2E}" type="slidenum">
              <a:rPr lang="en-US" smtClean="0"/>
              <a:pPr/>
              <a:t>‹#›</a:t>
            </a:fld>
            <a:endParaRPr lang="en-US"/>
          </a:p>
        </p:txBody>
      </p:sp>
    </p:spTree>
    <p:extLst>
      <p:ext uri="{BB962C8B-B14F-4D97-AF65-F5344CB8AC3E}">
        <p14:creationId xmlns:p14="http://schemas.microsoft.com/office/powerpoint/2010/main" xmlns="" val="3138955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77F9F3A-20E2-4CE8-8C37-34D35A043D2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7F9F3A-20E2-4CE8-8C37-34D35A043D2E}" type="slidenum">
              <a:rPr lang="en-US" smtClean="0"/>
              <a:pPr/>
              <a:t>40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7F9F3A-20E2-4CE8-8C37-34D35A043D2E}" type="slidenum">
              <a:rPr lang="en-US" smtClean="0"/>
              <a:pPr/>
              <a:t>47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7F9F3A-20E2-4CE8-8C37-34D35A043D2E}"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7F9F3A-20E2-4CE8-8C37-34D35A043D2E}" type="slidenum">
              <a:rPr lang="en-US" smtClean="0"/>
              <a:pPr/>
              <a:t>51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7F9F3A-20E2-4CE8-8C37-34D35A043D2E}" type="slidenum">
              <a:rPr lang="en-US" smtClean="0"/>
              <a:pPr/>
              <a:t>56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n-US" smtClean="0"/>
              <a:t>February 2016</a:t>
            </a:r>
            <a:endParaRPr lang="en-US"/>
          </a:p>
        </p:txBody>
      </p:sp>
      <p:sp>
        <p:nvSpPr>
          <p:cNvPr id="19" name="Footer Placeholder 18"/>
          <p:cNvSpPr>
            <a:spLocks noGrp="1"/>
          </p:cNvSpPr>
          <p:nvPr>
            <p:ph type="ftr" sz="quarter" idx="11"/>
          </p:nvPr>
        </p:nvSpPr>
        <p:spPr/>
        <p:txBody>
          <a:bodyPr/>
          <a:lstStyle/>
          <a:p>
            <a:r>
              <a:rPr lang="en-US" smtClean="0"/>
              <a:t>Copyright - Anil Chawla Law Associates LLP</a:t>
            </a:r>
            <a:endParaRPr lang="en-US"/>
          </a:p>
        </p:txBody>
      </p:sp>
      <p:sp>
        <p:nvSpPr>
          <p:cNvPr id="27" name="Slide Number Placeholder 26"/>
          <p:cNvSpPr>
            <a:spLocks noGrp="1"/>
          </p:cNvSpPr>
          <p:nvPr>
            <p:ph type="sldNum" sz="quarter" idx="12"/>
          </p:nvPr>
        </p:nvSpPr>
        <p:spPr/>
        <p:txBody>
          <a:bodyPr/>
          <a:lstStyle/>
          <a:p>
            <a:fld id="{745FCA8B-64D5-4E68-8E87-ACB5321CAB1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February 2016</a:t>
            </a:r>
            <a:endParaRPr lang="en-US"/>
          </a:p>
        </p:txBody>
      </p:sp>
      <p:sp>
        <p:nvSpPr>
          <p:cNvPr id="6" name="Footer Placeholder 5"/>
          <p:cNvSpPr>
            <a:spLocks noGrp="1"/>
          </p:cNvSpPr>
          <p:nvPr>
            <p:ph type="ftr" sz="quarter" idx="11"/>
          </p:nvPr>
        </p:nvSpPr>
        <p:spPr/>
        <p:txBody>
          <a:bodyPr/>
          <a:lstStyle/>
          <a:p>
            <a:r>
              <a:rPr lang="en-US" smtClean="0"/>
              <a:t>Copyright - Anil Chawla Law Associates LLP</a:t>
            </a:r>
            <a:endParaRPr lang="en-US"/>
          </a:p>
        </p:txBody>
      </p:sp>
      <p:sp>
        <p:nvSpPr>
          <p:cNvPr id="7" name="Slide Number Placeholder 6"/>
          <p:cNvSpPr>
            <a:spLocks noGrp="1"/>
          </p:cNvSpPr>
          <p:nvPr>
            <p:ph type="sldNum" sz="quarter" idx="12"/>
          </p:nvPr>
        </p:nvSpPr>
        <p:spPr/>
        <p:txBody>
          <a:bodyPr/>
          <a:lstStyle/>
          <a:p>
            <a:fld id="{745FCA8B-64D5-4E68-8E87-ACB5321CAB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February 2016</a:t>
            </a:r>
            <a:endParaRPr lang="en-US"/>
          </a:p>
        </p:txBody>
      </p:sp>
      <p:sp>
        <p:nvSpPr>
          <p:cNvPr id="8" name="Footer Placeholder 7"/>
          <p:cNvSpPr>
            <a:spLocks noGrp="1"/>
          </p:cNvSpPr>
          <p:nvPr>
            <p:ph type="ftr" sz="quarter" idx="11"/>
          </p:nvPr>
        </p:nvSpPr>
        <p:spPr/>
        <p:txBody>
          <a:bodyPr/>
          <a:lstStyle/>
          <a:p>
            <a:r>
              <a:rPr lang="en-US" smtClean="0"/>
              <a:t>Copyright - Anil Chawla Law Associates LLP</a:t>
            </a:r>
            <a:endParaRPr lang="en-US"/>
          </a:p>
        </p:txBody>
      </p:sp>
      <p:sp>
        <p:nvSpPr>
          <p:cNvPr id="9" name="Slide Number Placeholder 8"/>
          <p:cNvSpPr>
            <a:spLocks noGrp="1"/>
          </p:cNvSpPr>
          <p:nvPr>
            <p:ph type="sldNum" sz="quarter" idx="12"/>
          </p:nvPr>
        </p:nvSpPr>
        <p:spPr/>
        <p:txBody>
          <a:bodyPr/>
          <a:lstStyle/>
          <a:p>
            <a:fld id="{745FCA8B-64D5-4E68-8E87-ACB5321CAB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February 2016</a:t>
            </a:r>
            <a:endParaRPr lang="en-US"/>
          </a:p>
        </p:txBody>
      </p:sp>
      <p:sp>
        <p:nvSpPr>
          <p:cNvPr id="4" name="Footer Placeholder 3"/>
          <p:cNvSpPr>
            <a:spLocks noGrp="1"/>
          </p:cNvSpPr>
          <p:nvPr>
            <p:ph type="ftr" sz="quarter" idx="11"/>
          </p:nvPr>
        </p:nvSpPr>
        <p:spPr/>
        <p:txBody>
          <a:bodyPr/>
          <a:lstStyle/>
          <a:p>
            <a:r>
              <a:rPr lang="en-US" smtClean="0"/>
              <a:t>Copyright - Anil Chawla Law Associates LLP</a:t>
            </a:r>
            <a:endParaRPr lang="en-US"/>
          </a:p>
        </p:txBody>
      </p:sp>
      <p:sp>
        <p:nvSpPr>
          <p:cNvPr id="5" name="Slide Number Placeholder 4"/>
          <p:cNvSpPr>
            <a:spLocks noGrp="1"/>
          </p:cNvSpPr>
          <p:nvPr>
            <p:ph type="sldNum" sz="quarter" idx="12"/>
          </p:nvPr>
        </p:nvSpPr>
        <p:spPr/>
        <p:txBody>
          <a:bodyPr/>
          <a:lstStyle/>
          <a:p>
            <a:fld id="{745FCA8B-64D5-4E68-8E87-ACB5321CAB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February 2016</a:t>
            </a:r>
            <a:endParaRPr lang="en-US"/>
          </a:p>
        </p:txBody>
      </p:sp>
      <p:sp>
        <p:nvSpPr>
          <p:cNvPr id="3" name="Footer Placeholder 2"/>
          <p:cNvSpPr>
            <a:spLocks noGrp="1"/>
          </p:cNvSpPr>
          <p:nvPr>
            <p:ph type="ftr" sz="quarter" idx="11"/>
          </p:nvPr>
        </p:nvSpPr>
        <p:spPr/>
        <p:txBody>
          <a:bodyPr/>
          <a:lstStyle/>
          <a:p>
            <a:r>
              <a:rPr lang="en-US" smtClean="0"/>
              <a:t>Copyright - Anil Chawla Law Associates LLP</a:t>
            </a:r>
            <a:endParaRPr lang="en-US"/>
          </a:p>
        </p:txBody>
      </p:sp>
      <p:sp>
        <p:nvSpPr>
          <p:cNvPr id="4" name="Slide Number Placeholder 3"/>
          <p:cNvSpPr>
            <a:spLocks noGrp="1"/>
          </p:cNvSpPr>
          <p:nvPr>
            <p:ph type="sldNum" sz="quarter" idx="12"/>
          </p:nvPr>
        </p:nvSpPr>
        <p:spPr/>
        <p:txBody>
          <a:bodyPr/>
          <a:lstStyle/>
          <a:p>
            <a:fld id="{745FCA8B-64D5-4E68-8E87-ACB5321CAB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February 2016</a:t>
            </a:r>
            <a:endParaRPr lang="en-US"/>
          </a:p>
        </p:txBody>
      </p:sp>
      <p:sp>
        <p:nvSpPr>
          <p:cNvPr id="6" name="Footer Placeholder 5"/>
          <p:cNvSpPr>
            <a:spLocks noGrp="1"/>
          </p:cNvSpPr>
          <p:nvPr>
            <p:ph type="ftr" sz="quarter" idx="11"/>
          </p:nvPr>
        </p:nvSpPr>
        <p:spPr/>
        <p:txBody>
          <a:bodyPr/>
          <a:lstStyle/>
          <a:p>
            <a:r>
              <a:rPr lang="en-US" smtClean="0"/>
              <a:t>Copyright - Anil Chawla Law Associates LLP</a:t>
            </a:r>
            <a:endParaRPr lang="en-US"/>
          </a:p>
        </p:txBody>
      </p:sp>
      <p:sp>
        <p:nvSpPr>
          <p:cNvPr id="7" name="Slide Number Placeholder 6"/>
          <p:cNvSpPr>
            <a:spLocks noGrp="1"/>
          </p:cNvSpPr>
          <p:nvPr>
            <p:ph type="sldNum" sz="quarter" idx="12"/>
          </p:nvPr>
        </p:nvSpPr>
        <p:spPr/>
        <p:txBody>
          <a:bodyPr/>
          <a:lstStyle/>
          <a:p>
            <a:fld id="{745FCA8B-64D5-4E68-8E87-ACB5321CAB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February 2016</a:t>
            </a:r>
            <a:endParaRPr lang="en-US"/>
          </a:p>
        </p:txBody>
      </p:sp>
      <p:sp>
        <p:nvSpPr>
          <p:cNvPr id="6" name="Footer Placeholder 5"/>
          <p:cNvSpPr>
            <a:spLocks noGrp="1"/>
          </p:cNvSpPr>
          <p:nvPr>
            <p:ph type="ftr" sz="quarter" idx="11"/>
          </p:nvPr>
        </p:nvSpPr>
        <p:spPr/>
        <p:txBody>
          <a:bodyPr/>
          <a:lstStyle/>
          <a:p>
            <a:r>
              <a:rPr lang="en-US" smtClean="0"/>
              <a:t>Copyright - Anil Chawla Law Associates LLP</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45FCA8B-64D5-4E68-8E87-ACB5321CAB1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February 2016</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Copyright - Anil Chawla Law Associates LLP</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5FCA8B-64D5-4E68-8E87-ACB5321CAB1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mailto:info@indialegalhelp.com" TargetMode="External"/><Relationship Id="rId2" Type="http://schemas.openxmlformats.org/officeDocument/2006/relationships/hyperlink" Target="http://www.indialegalhelp.com/"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66800"/>
            <a:ext cx="7851648" cy="1371600"/>
          </a:xfrm>
        </p:spPr>
        <p:txBody>
          <a:bodyPr>
            <a:normAutofit/>
          </a:bodyPr>
          <a:lstStyle/>
          <a:p>
            <a:r>
              <a:rPr lang="en-US" sz="2400" b="1" dirty="0" smtClean="0">
                <a:solidFill>
                  <a:schemeClr val="tx2"/>
                </a:solidFill>
                <a:latin typeface="Arial" pitchFamily="34" charset="0"/>
                <a:cs typeface="Arial" pitchFamily="34" charset="0"/>
              </a:rPr>
              <a:t>Interpretation of Statutes and Agreements in India</a:t>
            </a:r>
            <a:endParaRPr lang="en-US" sz="2400" b="1" dirty="0">
              <a:solidFill>
                <a:schemeClr val="tx2"/>
              </a:solidFill>
              <a:latin typeface="Arial" pitchFamily="34" charset="0"/>
              <a:cs typeface="Arial" pitchFamily="34" charset="0"/>
            </a:endParaRPr>
          </a:p>
        </p:txBody>
      </p:sp>
      <p:sp>
        <p:nvSpPr>
          <p:cNvPr id="3" name="Subtitle 2"/>
          <p:cNvSpPr>
            <a:spLocks noGrp="1"/>
          </p:cNvSpPr>
          <p:nvPr>
            <p:ph type="subTitle" idx="1"/>
          </p:nvPr>
        </p:nvSpPr>
        <p:spPr>
          <a:xfrm>
            <a:off x="533400" y="2895600"/>
            <a:ext cx="7854696" cy="3200400"/>
          </a:xfrm>
        </p:spPr>
        <p:txBody>
          <a:bodyPr>
            <a:normAutofit/>
          </a:bodyPr>
          <a:lstStyle/>
          <a:p>
            <a:r>
              <a:rPr lang="en-US" sz="1400" dirty="0" smtClean="0">
                <a:latin typeface="Arial" pitchFamily="34" charset="0"/>
                <a:cs typeface="Arial" pitchFamily="34" charset="0"/>
              </a:rPr>
              <a:t>Based on presentations by PCS </a:t>
            </a:r>
            <a:r>
              <a:rPr lang="en-US" sz="1400" dirty="0" err="1" smtClean="0">
                <a:latin typeface="Arial" pitchFamily="34" charset="0"/>
                <a:cs typeface="Arial" pitchFamily="34" charset="0"/>
              </a:rPr>
              <a:t>Shruti</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Manwani</a:t>
            </a:r>
            <a:r>
              <a:rPr lang="en-US" sz="1400" dirty="0" smtClean="0">
                <a:latin typeface="Arial" pitchFamily="34" charset="0"/>
                <a:cs typeface="Arial" pitchFamily="34" charset="0"/>
              </a:rPr>
              <a:t> and Advocate Anil Chawla at </a:t>
            </a:r>
            <a:br>
              <a:rPr lang="en-US" sz="1400" dirty="0" smtClean="0">
                <a:latin typeface="Arial" pitchFamily="34" charset="0"/>
                <a:cs typeface="Arial" pitchFamily="34" charset="0"/>
              </a:rPr>
            </a:br>
            <a:r>
              <a:rPr lang="en-US" sz="1600" b="1" dirty="0" smtClean="0">
                <a:latin typeface="Arial" pitchFamily="34" charset="0"/>
                <a:cs typeface="Arial" pitchFamily="34" charset="0"/>
              </a:rPr>
              <a:t>Skill Development Program</a:t>
            </a:r>
            <a:br>
              <a:rPr lang="en-US" sz="1600" b="1" dirty="0" smtClean="0">
                <a:latin typeface="Arial" pitchFamily="34" charset="0"/>
                <a:cs typeface="Arial" pitchFamily="34" charset="0"/>
              </a:rPr>
            </a:br>
            <a:r>
              <a:rPr lang="en-US" sz="1600" dirty="0" smtClean="0">
                <a:latin typeface="Arial" pitchFamily="34" charset="0"/>
                <a:cs typeface="Arial" pitchFamily="34" charset="0"/>
              </a:rPr>
              <a:t>Organized by</a:t>
            </a:r>
            <a:br>
              <a:rPr lang="en-US" sz="1600" dirty="0" smtClean="0">
                <a:latin typeface="Arial" pitchFamily="34" charset="0"/>
                <a:cs typeface="Arial" pitchFamily="34" charset="0"/>
              </a:rPr>
            </a:br>
            <a:r>
              <a:rPr lang="en-US" sz="1600" b="1" dirty="0" smtClean="0">
                <a:latin typeface="Arial" pitchFamily="34" charset="0"/>
                <a:cs typeface="Arial" pitchFamily="34" charset="0"/>
              </a:rPr>
              <a:t>Institute of Company Secretaries of India</a:t>
            </a: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Bhopal </a:t>
            </a:r>
            <a:r>
              <a:rPr lang="en-US" sz="1600" dirty="0" smtClean="0">
                <a:solidFill>
                  <a:schemeClr val="tx1"/>
                </a:solidFill>
                <a:latin typeface="Arial" pitchFamily="34" charset="0"/>
                <a:cs typeface="Arial" pitchFamily="34" charset="0"/>
              </a:rPr>
              <a:t>Chapter</a:t>
            </a:r>
          </a:p>
          <a:p>
            <a:endParaRPr lang="en-US" sz="1600" dirty="0" smtClean="0">
              <a:latin typeface="Arial" pitchFamily="34" charset="0"/>
              <a:cs typeface="Arial" pitchFamily="34" charset="0"/>
            </a:endParaRPr>
          </a:p>
          <a:p>
            <a:r>
              <a:rPr lang="en-US" sz="1600" dirty="0" smtClean="0">
                <a:solidFill>
                  <a:srgbClr val="FFFF00"/>
                </a:solidFill>
                <a:latin typeface="Arial" pitchFamily="34" charset="0"/>
                <a:cs typeface="Arial" pitchFamily="34" charset="0"/>
              </a:rPr>
              <a:t>On 12</a:t>
            </a:r>
            <a:r>
              <a:rPr lang="en-US" sz="1600" baseline="30000" dirty="0" smtClean="0">
                <a:solidFill>
                  <a:srgbClr val="FFFF00"/>
                </a:solidFill>
                <a:latin typeface="Arial" pitchFamily="34" charset="0"/>
                <a:cs typeface="Arial" pitchFamily="34" charset="0"/>
              </a:rPr>
              <a:t>th</a:t>
            </a:r>
            <a:r>
              <a:rPr lang="en-US" sz="1600" dirty="0" smtClean="0">
                <a:solidFill>
                  <a:srgbClr val="FFFF00"/>
                </a:solidFill>
                <a:latin typeface="Arial" pitchFamily="34" charset="0"/>
                <a:cs typeface="Arial" pitchFamily="34" charset="0"/>
              </a:rPr>
              <a:t> February 2016</a:t>
            </a:r>
          </a:p>
          <a:p>
            <a:r>
              <a:rPr lang="en-US" sz="1600" dirty="0" smtClean="0">
                <a:solidFill>
                  <a:srgbClr val="FFFF00"/>
                </a:solidFill>
                <a:latin typeface="Arial" pitchFamily="34" charset="0"/>
                <a:cs typeface="Arial" pitchFamily="34" charset="0"/>
              </a:rPr>
              <a:t>At ICSI Bhopal Chapter Office</a:t>
            </a:r>
          </a:p>
          <a:p>
            <a:endParaRPr lang="en-US" sz="1600" dirty="0">
              <a:solidFill>
                <a:schemeClr val="tx1"/>
              </a:solidFill>
              <a:latin typeface="Arial" pitchFamily="34" charset="0"/>
              <a:cs typeface="Arial" pitchFamily="34" charset="0"/>
            </a:endParaRPr>
          </a:p>
          <a:p>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Anil Chawla Law Associates LLP</a:t>
            </a:r>
            <a:br>
              <a:rPr lang="en-US" sz="1200" dirty="0" smtClean="0">
                <a:latin typeface="Arial" pitchFamily="34" charset="0"/>
                <a:cs typeface="Arial" pitchFamily="34" charset="0"/>
              </a:rPr>
            </a:br>
            <a:r>
              <a:rPr lang="en-US" sz="1200" dirty="0" smtClean="0">
                <a:latin typeface="Arial" pitchFamily="34" charset="0"/>
                <a:cs typeface="Arial" pitchFamily="34" charset="0"/>
              </a:rPr>
              <a:t>www.indialegalhelp.com</a:t>
            </a:r>
            <a:endParaRPr lang="en-US" sz="1600" dirty="0">
              <a:solidFill>
                <a:schemeClr val="tx1"/>
              </a:solidFill>
              <a:latin typeface="Arial" pitchFamily="34" charset="0"/>
              <a:cs typeface="Arial" pitchFamily="34" charset="0"/>
            </a:endParaRPr>
          </a:p>
        </p:txBody>
      </p:sp>
      <p:sp>
        <p:nvSpPr>
          <p:cNvPr id="4" name="TextBox 3"/>
          <p:cNvSpPr txBox="1"/>
          <p:nvPr/>
        </p:nvSpPr>
        <p:spPr>
          <a:xfrm>
            <a:off x="838200" y="6172200"/>
            <a:ext cx="7467600" cy="415498"/>
          </a:xfrm>
          <a:prstGeom prst="rect">
            <a:avLst/>
          </a:prstGeom>
          <a:noFill/>
        </p:spPr>
        <p:txBody>
          <a:bodyPr wrap="square" rtlCol="0">
            <a:spAutoFit/>
          </a:bodyPr>
          <a:lstStyle/>
          <a:p>
            <a:pPr algn="r"/>
            <a:r>
              <a:rPr lang="en-US" sz="1050" dirty="0" smtClean="0">
                <a:solidFill>
                  <a:schemeClr val="tx1">
                    <a:lumMod val="75000"/>
                  </a:schemeClr>
                </a:solidFill>
                <a:latin typeface="Arial" pitchFamily="34" charset="0"/>
                <a:cs typeface="Arial" pitchFamily="34" charset="0"/>
              </a:rPr>
              <a:t>This Presentation gives only an indication of the various rules and practices related to interpretation.</a:t>
            </a:r>
            <a:br>
              <a:rPr lang="en-US" sz="1050" dirty="0" smtClean="0">
                <a:solidFill>
                  <a:schemeClr val="tx1">
                    <a:lumMod val="75000"/>
                  </a:schemeClr>
                </a:solidFill>
                <a:latin typeface="Arial" pitchFamily="34" charset="0"/>
                <a:cs typeface="Arial" pitchFamily="34" charset="0"/>
              </a:rPr>
            </a:br>
            <a:r>
              <a:rPr lang="en-US" sz="1050" dirty="0" smtClean="0">
                <a:solidFill>
                  <a:schemeClr val="tx1">
                    <a:lumMod val="75000"/>
                  </a:schemeClr>
                </a:solidFill>
                <a:latin typeface="Arial" pitchFamily="34" charset="0"/>
                <a:cs typeface="Arial" pitchFamily="34" charset="0"/>
              </a:rPr>
              <a:t>  It is not intended to be either complete or exhaustive narration of the subject</a:t>
            </a:r>
            <a:endParaRPr lang="en-US" sz="1050" dirty="0">
              <a:solidFill>
                <a:schemeClr val="tx1">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A6.	Some examples of interpretation disputes</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a:t>
            </a:r>
            <a:r>
              <a:rPr lang="en-US" sz="2000" i="1" dirty="0" smtClean="0">
                <a:latin typeface="Arial" pitchFamily="34" charset="0"/>
                <a:cs typeface="Arial" pitchFamily="34" charset="0"/>
              </a:rPr>
              <a:t>accident arising out of and in the course of employment</a:t>
            </a:r>
            <a:r>
              <a:rPr lang="en-US" sz="2000" dirty="0" smtClean="0">
                <a:latin typeface="Arial" pitchFamily="34" charset="0"/>
                <a:cs typeface="Arial" pitchFamily="34" charset="0"/>
              </a:rPr>
              <a:t>” – Is murder included?</a:t>
            </a:r>
          </a:p>
          <a:p>
            <a:pPr>
              <a:spcBef>
                <a:spcPts val="600"/>
              </a:spcBef>
              <a:spcAft>
                <a:spcPts val="600"/>
              </a:spcAft>
            </a:pPr>
            <a:r>
              <a:rPr lang="en-US" sz="2000" dirty="0" smtClean="0">
                <a:latin typeface="Arial" pitchFamily="34" charset="0"/>
                <a:cs typeface="Arial" pitchFamily="34" charset="0"/>
              </a:rPr>
              <a:t>Is telephone / mobile a telegraph?</a:t>
            </a:r>
          </a:p>
          <a:p>
            <a:pPr>
              <a:spcBef>
                <a:spcPts val="600"/>
              </a:spcBef>
              <a:spcAft>
                <a:spcPts val="600"/>
              </a:spcAft>
            </a:pPr>
            <a:r>
              <a:rPr lang="en-US" sz="2000" dirty="0" smtClean="0">
                <a:latin typeface="Arial" pitchFamily="34" charset="0"/>
                <a:cs typeface="Arial" pitchFamily="34" charset="0"/>
              </a:rPr>
              <a:t>Does “</a:t>
            </a:r>
            <a:r>
              <a:rPr lang="en-US" sz="2000" i="1" dirty="0" smtClean="0">
                <a:latin typeface="Arial" pitchFamily="34" charset="0"/>
                <a:cs typeface="Arial" pitchFamily="34" charset="0"/>
              </a:rPr>
              <a:t>repair</a:t>
            </a:r>
            <a:r>
              <a:rPr lang="en-US" sz="2000" dirty="0" smtClean="0">
                <a:latin typeface="Arial" pitchFamily="34" charset="0"/>
                <a:cs typeface="Arial" pitchFamily="34" charset="0"/>
              </a:rPr>
              <a:t>” include cleaning and oiling?</a:t>
            </a:r>
          </a:p>
          <a:p>
            <a:pPr>
              <a:spcBef>
                <a:spcPts val="600"/>
              </a:spcBef>
              <a:spcAft>
                <a:spcPts val="600"/>
              </a:spcAft>
            </a:pPr>
            <a:r>
              <a:rPr lang="en-US" sz="2000" dirty="0" smtClean="0">
                <a:latin typeface="Arial" pitchFamily="34" charset="0"/>
                <a:cs typeface="Arial" pitchFamily="34" charset="0"/>
              </a:rPr>
              <a:t>A plot of land was allotted for purpose of industry. A telecom company opened an office there and put some of its equipment there. Is the land use industrial one?</a:t>
            </a:r>
          </a:p>
          <a:p>
            <a:pPr>
              <a:spcBef>
                <a:spcPts val="600"/>
              </a:spcBef>
              <a:spcAft>
                <a:spcPts val="600"/>
              </a:spcAft>
            </a:pPr>
            <a:r>
              <a:rPr lang="en-US" sz="2000" dirty="0" smtClean="0">
                <a:latin typeface="Arial" pitchFamily="34" charset="0"/>
                <a:cs typeface="Arial" pitchFamily="34" charset="0"/>
              </a:rPr>
              <a:t>Ringtone music received on mobile. Is it entertainment, liable to entertainment tax?</a:t>
            </a:r>
          </a:p>
          <a:p>
            <a:pPr>
              <a:spcBef>
                <a:spcPts val="600"/>
              </a:spcBef>
              <a:spcAft>
                <a:spcPts val="600"/>
              </a:spcAft>
            </a:pPr>
            <a:r>
              <a:rPr lang="en-US" sz="2000" dirty="0" smtClean="0">
                <a:latin typeface="Arial" pitchFamily="34" charset="0"/>
                <a:cs typeface="Arial" pitchFamily="34" charset="0"/>
              </a:rPr>
              <a:t>Fundamental right to life – does life include right to privacy, right to sunlight, right to clean water?</a:t>
            </a:r>
          </a:p>
          <a:p>
            <a:pPr>
              <a:spcBef>
                <a:spcPts val="600"/>
              </a:spcBef>
              <a:spcAft>
                <a:spcPts val="600"/>
              </a:spcAft>
            </a:pPr>
            <a:endParaRPr lang="en-US" sz="2000" dirty="0" smtClean="0">
              <a:latin typeface="Arial" pitchFamily="34" charset="0"/>
              <a:cs typeface="Arial" pitchFamily="34" charset="0"/>
            </a:endParaRPr>
          </a:p>
          <a:p>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sz="3600" dirty="0" smtClean="0">
                <a:latin typeface="Arial" pitchFamily="34" charset="0"/>
                <a:cs typeface="Arial" pitchFamily="34" charset="0"/>
              </a:rPr>
              <a:t>B.	Essentials of Interpretation</a:t>
            </a:r>
            <a:endParaRPr lang="en-US" sz="3600" dirty="0">
              <a:latin typeface="Arial" pitchFamily="34" charset="0"/>
              <a:cs typeface="Arial" pitchFamily="34" charset="0"/>
            </a:endParaRPr>
          </a:p>
        </p:txBody>
      </p:sp>
      <p:sp>
        <p:nvSpPr>
          <p:cNvPr id="3" name="Text Placeholder 2"/>
          <p:cNvSpPr>
            <a:spLocks noGrp="1"/>
          </p:cNvSpPr>
          <p:nvPr>
            <p:ph type="body" idx="1"/>
          </p:nvPr>
        </p:nvSpPr>
        <p:spPr>
          <a:xfrm>
            <a:off x="530352" y="2704664"/>
            <a:ext cx="8232648" cy="3619936"/>
          </a:xfrm>
        </p:spPr>
        <p:txBody>
          <a:bodyPr>
            <a:normAutofit/>
          </a:bodyPr>
          <a:lstStyle/>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B1.	Intention of the Legislature / Parties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B2.	Read as a whole in context</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B3.	To be construed to make it effective and workable</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B4.	If meaning plain, effect must be given irrespective of consequences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B5.	Principle of Plain Meaning	</a:t>
            </a:r>
          </a:p>
          <a:p>
            <a:endParaRPr lang="en-US" sz="2000" dirty="0"/>
          </a:p>
        </p:txBody>
      </p:sp>
      <p:sp>
        <p:nvSpPr>
          <p:cNvPr id="4" name="Footer Placeholder 3"/>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11</a:t>
            </a:fld>
            <a:endParaRPr lang="en-US"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r>
              <a:rPr lang="en-US" smtClean="0"/>
              <a:t>February 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B1.	Intention of the Legislature / Parties</a:t>
            </a:r>
          </a:p>
        </p:txBody>
      </p:sp>
      <p:sp>
        <p:nvSpPr>
          <p:cNvPr id="3" name="Content Placeholder 2"/>
          <p:cNvSpPr>
            <a:spLocks noGrp="1"/>
          </p:cNvSpPr>
          <p:nvPr>
            <p:ph idx="1"/>
          </p:nvPr>
        </p:nvSpPr>
        <p:spPr/>
        <p:txBody>
          <a:bodyPr>
            <a:normAutofit fontScale="92500"/>
          </a:bodyPr>
          <a:lstStyle/>
          <a:p>
            <a:pPr>
              <a:spcBef>
                <a:spcPts val="600"/>
              </a:spcBef>
              <a:spcAft>
                <a:spcPts val="600"/>
              </a:spcAft>
            </a:pPr>
            <a:r>
              <a:rPr lang="en-US" sz="2000" dirty="0" smtClean="0">
                <a:latin typeface="Arial" pitchFamily="34" charset="0"/>
                <a:cs typeface="Arial" pitchFamily="34" charset="0"/>
              </a:rPr>
              <a:t>Words of language are not perfect scientific symbols.</a:t>
            </a:r>
          </a:p>
          <a:p>
            <a:pPr>
              <a:spcBef>
                <a:spcPts val="600"/>
              </a:spcBef>
              <a:spcAft>
                <a:spcPts val="600"/>
              </a:spcAft>
            </a:pPr>
            <a:r>
              <a:rPr lang="en-US" sz="2000" dirty="0" smtClean="0">
                <a:latin typeface="Arial" pitchFamily="34" charset="0"/>
                <a:cs typeface="Arial" pitchFamily="34" charset="0"/>
              </a:rPr>
              <a:t>Central core meaning versus fringe / dim fringe meaning </a:t>
            </a:r>
            <a:r>
              <a:rPr lang="en-US" sz="1600" dirty="0" smtClean="0">
                <a:latin typeface="Arial" pitchFamily="34" charset="0"/>
                <a:cs typeface="Arial" pitchFamily="34" charset="0"/>
              </a:rPr>
              <a:t>(Day – when does day start and end?)</a:t>
            </a:r>
            <a:endParaRPr lang="en-US" sz="2000" dirty="0" smtClean="0">
              <a:latin typeface="Arial" pitchFamily="34" charset="0"/>
              <a:cs typeface="Arial" pitchFamily="34" charset="0"/>
            </a:endParaRPr>
          </a:p>
          <a:p>
            <a:pPr>
              <a:spcBef>
                <a:spcPts val="600"/>
              </a:spcBef>
              <a:spcAft>
                <a:spcPts val="600"/>
              </a:spcAft>
            </a:pPr>
            <a:r>
              <a:rPr lang="en-US" sz="2000" dirty="0" smtClean="0">
                <a:latin typeface="Arial" pitchFamily="34" charset="0"/>
                <a:cs typeface="Arial" pitchFamily="34" charset="0"/>
              </a:rPr>
              <a:t>Innumerable contexts and circumstances, borderline cases</a:t>
            </a:r>
          </a:p>
          <a:p>
            <a:pPr>
              <a:spcBef>
                <a:spcPts val="600"/>
              </a:spcBef>
              <a:spcAft>
                <a:spcPts val="600"/>
              </a:spcAft>
            </a:pPr>
            <a:r>
              <a:rPr lang="en-US" sz="2000" dirty="0" smtClean="0">
                <a:latin typeface="Arial" pitchFamily="34" charset="0"/>
                <a:cs typeface="Arial" pitchFamily="34" charset="0"/>
              </a:rPr>
              <a:t>Legislature cannot interpret or declare its intention except by a fresh law</a:t>
            </a:r>
          </a:p>
          <a:p>
            <a:pPr>
              <a:spcBef>
                <a:spcPts val="600"/>
              </a:spcBef>
              <a:spcAft>
                <a:spcPts val="600"/>
              </a:spcAft>
            </a:pPr>
            <a:r>
              <a:rPr lang="en-US" sz="2000" dirty="0" smtClean="0">
                <a:latin typeface="Arial" pitchFamily="34" charset="0"/>
                <a:cs typeface="Arial" pitchFamily="34" charset="0"/>
              </a:rPr>
              <a:t>Literal meaning versus intention versus purposive interpretation</a:t>
            </a:r>
          </a:p>
          <a:p>
            <a:pPr>
              <a:spcBef>
                <a:spcPts val="600"/>
              </a:spcBef>
              <a:spcAft>
                <a:spcPts val="600"/>
              </a:spcAft>
            </a:pPr>
            <a:r>
              <a:rPr lang="en-US" sz="2000" dirty="0" smtClean="0">
                <a:latin typeface="Arial" pitchFamily="34" charset="0"/>
                <a:cs typeface="Arial" pitchFamily="34" charset="0"/>
              </a:rPr>
              <a:t>Meaning vs. “Purpose and Object” vs. “Reason and Spirit”</a:t>
            </a:r>
          </a:p>
          <a:p>
            <a:pPr>
              <a:spcBef>
                <a:spcPts val="600"/>
              </a:spcBef>
              <a:spcAft>
                <a:spcPts val="600"/>
              </a:spcAft>
            </a:pPr>
            <a:r>
              <a:rPr lang="en-US" sz="2000" dirty="0" smtClean="0">
                <a:latin typeface="Arial" pitchFamily="34" charset="0"/>
                <a:cs typeface="Arial" pitchFamily="34" charset="0"/>
              </a:rPr>
              <a:t>Legislative Intent is a legal fiction representing the attitude of judges in arriving at a balance between the words and spirit of the statute</a:t>
            </a:r>
          </a:p>
          <a:p>
            <a:pPr>
              <a:spcBef>
                <a:spcPts val="600"/>
              </a:spcBef>
              <a:spcAft>
                <a:spcPts val="600"/>
              </a:spcAft>
            </a:pPr>
            <a:r>
              <a:rPr lang="en-US" sz="2000" dirty="0" smtClean="0">
                <a:latin typeface="Arial" pitchFamily="34" charset="0"/>
                <a:cs typeface="Arial" pitchFamily="34" charset="0"/>
              </a:rPr>
              <a:t>Judges are “finishers, refiners and polishers of legislation which comes to them in a state requiring varying degrees of processing”</a:t>
            </a:r>
          </a:p>
          <a:p>
            <a:pPr>
              <a:spcBef>
                <a:spcPts val="600"/>
              </a:spcBef>
              <a:spcAft>
                <a:spcPts val="600"/>
              </a:spcAft>
            </a:pP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B2.	Read as a whole in context</a:t>
            </a:r>
          </a:p>
        </p:txBody>
      </p:sp>
      <p:sp>
        <p:nvSpPr>
          <p:cNvPr id="3" name="Content Placeholder 2"/>
          <p:cNvSpPr>
            <a:spLocks noGrp="1"/>
          </p:cNvSpPr>
          <p:nvPr>
            <p:ph idx="1"/>
          </p:nvPr>
        </p:nvSpPr>
        <p:spPr/>
        <p:txBody>
          <a:bodyPr>
            <a:normAutofit lnSpcReduction="10000"/>
          </a:bodyPr>
          <a:lstStyle/>
          <a:p>
            <a:pPr>
              <a:spcBef>
                <a:spcPts val="600"/>
              </a:spcBef>
              <a:spcAft>
                <a:spcPts val="600"/>
              </a:spcAft>
            </a:pPr>
            <a:r>
              <a:rPr lang="en-US" sz="2000" dirty="0" smtClean="0">
                <a:latin typeface="Arial" pitchFamily="34" charset="0"/>
                <a:cs typeface="Arial" pitchFamily="34" charset="0"/>
              </a:rPr>
              <a:t>Elementary Rule / Compelling Rule / Settled Rule</a:t>
            </a:r>
          </a:p>
          <a:p>
            <a:pPr>
              <a:spcBef>
                <a:spcPts val="600"/>
              </a:spcBef>
              <a:spcAft>
                <a:spcPts val="600"/>
              </a:spcAft>
            </a:pPr>
            <a:r>
              <a:rPr lang="en-US" sz="2000" dirty="0" smtClean="0">
                <a:latin typeface="Arial" pitchFamily="34" charset="0"/>
                <a:cs typeface="Arial" pitchFamily="34" charset="0"/>
              </a:rPr>
              <a:t>Context means, “the statute as a whole, the previous state of the law, other statutes in </a:t>
            </a:r>
            <a:r>
              <a:rPr lang="en-US" sz="2000" i="1" dirty="0" err="1" smtClean="0">
                <a:latin typeface="Arial" pitchFamily="34" charset="0"/>
                <a:cs typeface="Arial" pitchFamily="34" charset="0"/>
              </a:rPr>
              <a:t>pari</a:t>
            </a:r>
            <a:r>
              <a:rPr lang="en-US" sz="2000" i="1" dirty="0" smtClean="0">
                <a:latin typeface="Arial" pitchFamily="34" charset="0"/>
                <a:cs typeface="Arial" pitchFamily="34" charset="0"/>
              </a:rPr>
              <a:t> </a:t>
            </a:r>
            <a:r>
              <a:rPr lang="en-US" sz="2000" i="1" dirty="0" err="1" smtClean="0">
                <a:latin typeface="Arial" pitchFamily="34" charset="0"/>
                <a:cs typeface="Arial" pitchFamily="34" charset="0"/>
              </a:rPr>
              <a:t>materia</a:t>
            </a:r>
            <a:r>
              <a:rPr lang="en-US" sz="2000" i="1" dirty="0" smtClean="0">
                <a:latin typeface="Arial" pitchFamily="34" charset="0"/>
                <a:cs typeface="Arial" pitchFamily="34" charset="0"/>
              </a:rPr>
              <a:t> </a:t>
            </a:r>
            <a:r>
              <a:rPr lang="en-US" sz="2000" dirty="0" smtClean="0">
                <a:latin typeface="Arial" pitchFamily="34" charset="0"/>
                <a:cs typeface="Arial" pitchFamily="34" charset="0"/>
              </a:rPr>
              <a:t>(0f the same subject), the general scope of the statute and the mischief that it was intended to remedy.</a:t>
            </a:r>
          </a:p>
          <a:p>
            <a:pPr>
              <a:spcBef>
                <a:spcPts val="600"/>
              </a:spcBef>
              <a:spcAft>
                <a:spcPts val="600"/>
              </a:spcAft>
            </a:pPr>
            <a:r>
              <a:rPr lang="en-US" sz="2000" dirty="0" smtClean="0">
                <a:latin typeface="Arial" pitchFamily="34" charset="0"/>
                <a:cs typeface="Arial" pitchFamily="34" charset="0"/>
              </a:rPr>
              <a:t>To ascertain the meaning of a clause in a statute, the court must look at the whole statute, at what precedes and at what succeeds and not merely at the clause itself.</a:t>
            </a:r>
          </a:p>
          <a:p>
            <a:pPr>
              <a:spcBef>
                <a:spcPts val="600"/>
              </a:spcBef>
              <a:spcAft>
                <a:spcPts val="600"/>
              </a:spcAft>
            </a:pPr>
            <a:r>
              <a:rPr lang="en-US" sz="2000" dirty="0" smtClean="0">
                <a:latin typeface="Arial" pitchFamily="34" charset="0"/>
                <a:cs typeface="Arial" pitchFamily="34" charset="0"/>
              </a:rPr>
              <a:t>Same word may mean one thing in one context and another in another context.</a:t>
            </a:r>
          </a:p>
          <a:p>
            <a:pPr>
              <a:spcBef>
                <a:spcPts val="600"/>
              </a:spcBef>
              <a:spcAft>
                <a:spcPts val="600"/>
              </a:spcAft>
            </a:pPr>
            <a:r>
              <a:rPr lang="en-US" sz="2000" dirty="0" smtClean="0">
                <a:latin typeface="Arial" pitchFamily="34" charset="0"/>
                <a:cs typeface="Arial" pitchFamily="34" charset="0"/>
              </a:rPr>
              <a:t>Example – sale deed related to property made in Madras. Various parts of the transaction completed outside Madras. Did the sale take place in state of Madras? Key issue – definition of sale. Held: sale has various constituents and one has to look at the whole picture.</a:t>
            </a:r>
          </a:p>
          <a:p>
            <a:pPr>
              <a:spcBef>
                <a:spcPts val="600"/>
              </a:spcBef>
              <a:spcAft>
                <a:spcPts val="600"/>
              </a:spcAft>
            </a:pP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B2.	Example of Read as Whole</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Section 13(a)(ii) of the Punjab Rent Restriction Act, 1949 enables a landlord to obtain possession in the case of rented land if </a:t>
            </a:r>
            <a:r>
              <a:rPr lang="en-US" sz="2000" i="1" dirty="0" smtClean="0">
                <a:latin typeface="Arial" pitchFamily="34" charset="0"/>
                <a:cs typeface="Arial" pitchFamily="34" charset="0"/>
              </a:rPr>
              <a:t>“(a) he requires it for his own use; (b) he is not occupying in the urban area for the purpose of his business any other such rented land; and (c) he has not vacated such rented land without sufficient cause </a:t>
            </a:r>
            <a:r>
              <a:rPr lang="en-US" sz="2000" dirty="0" smtClean="0">
                <a:latin typeface="Arial" pitchFamily="34" charset="0"/>
                <a:cs typeface="Arial" pitchFamily="34" charset="0"/>
              </a:rPr>
              <a:t>…”</a:t>
            </a:r>
          </a:p>
          <a:p>
            <a:pPr>
              <a:spcBef>
                <a:spcPts val="600"/>
              </a:spcBef>
              <a:spcAft>
                <a:spcPts val="600"/>
              </a:spcAft>
            </a:pPr>
            <a:r>
              <a:rPr lang="en-US" sz="2000" dirty="0" smtClean="0">
                <a:latin typeface="Arial" pitchFamily="34" charset="0"/>
                <a:cs typeface="Arial" pitchFamily="34" charset="0"/>
              </a:rPr>
              <a:t>High Court held that “for his own use” permitted landlord to claim eviction for his own use whatever may be the nature of the use.</a:t>
            </a:r>
          </a:p>
          <a:p>
            <a:pPr>
              <a:spcBef>
                <a:spcPts val="600"/>
              </a:spcBef>
              <a:spcAft>
                <a:spcPts val="600"/>
              </a:spcAft>
            </a:pPr>
            <a:r>
              <a:rPr lang="en-US" sz="2000" dirty="0" smtClean="0">
                <a:latin typeface="Arial" pitchFamily="34" charset="0"/>
                <a:cs typeface="Arial" pitchFamily="34" charset="0"/>
              </a:rPr>
              <a:t>Supreme Court held that the three clauses were to be read together and (a) was restricted to business use as were (b) and (c).</a:t>
            </a:r>
          </a:p>
          <a:p>
            <a:pPr>
              <a:spcBef>
                <a:spcPts val="600"/>
              </a:spcBef>
              <a:spcAft>
                <a:spcPts val="600"/>
              </a:spcAft>
            </a:pPr>
            <a:r>
              <a:rPr lang="en-US" sz="2000" dirty="0" smtClean="0">
                <a:latin typeface="Arial" pitchFamily="34" charset="0"/>
                <a:cs typeface="Arial" pitchFamily="34" charset="0"/>
              </a:rPr>
              <a:t>SC pointed out that if the restrictive meaning was not given to the words “for his own use”, the later two clauses would become inapplicable.</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itchFamily="34" charset="0"/>
                <a:cs typeface="Arial" pitchFamily="34" charset="0"/>
              </a:rPr>
              <a:t>B3.	To Be Construed to Make it Effective &amp; Workable</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“Unless the words were so absolutely senseless that I could do nothing at all with them, I should be bound to find some meaning, and not declare them void for uncertainty”.</a:t>
            </a:r>
          </a:p>
          <a:p>
            <a:pPr>
              <a:spcBef>
                <a:spcPts val="600"/>
              </a:spcBef>
              <a:spcAft>
                <a:spcPts val="600"/>
              </a:spcAft>
            </a:pPr>
            <a:r>
              <a:rPr lang="en-US" sz="2000" dirty="0" smtClean="0">
                <a:latin typeface="Arial" pitchFamily="34" charset="0"/>
                <a:cs typeface="Arial" pitchFamily="34" charset="0"/>
              </a:rPr>
              <a:t>“A statute is designed to be workable, and the interpretation thereof by a court should be to secure that object, unless crucial omission or clear direction makes that end unattainable”.</a:t>
            </a:r>
          </a:p>
          <a:p>
            <a:pPr>
              <a:spcBef>
                <a:spcPts val="600"/>
              </a:spcBef>
              <a:spcAft>
                <a:spcPts val="600"/>
              </a:spcAft>
            </a:pPr>
            <a:r>
              <a:rPr lang="en-US" sz="2000" dirty="0" smtClean="0">
                <a:latin typeface="Arial" pitchFamily="34" charset="0"/>
                <a:cs typeface="Arial" pitchFamily="34" charset="0"/>
              </a:rPr>
              <a:t>Strive hard to give meaningful life to legislative enactments</a:t>
            </a:r>
          </a:p>
          <a:p>
            <a:pPr>
              <a:spcBef>
                <a:spcPts val="600"/>
              </a:spcBef>
              <a:spcAft>
                <a:spcPts val="600"/>
              </a:spcAft>
            </a:pPr>
            <a:r>
              <a:rPr lang="en-US" sz="2000" dirty="0" smtClean="0">
                <a:latin typeface="Arial" pitchFamily="34" charset="0"/>
                <a:cs typeface="Arial" pitchFamily="34" charset="0"/>
              </a:rPr>
              <a:t>Courts may complain that the enactment is “mind-twisting” or an “enigma” yet they do not readily concede that no meaning can be given to it.</a:t>
            </a:r>
          </a:p>
          <a:p>
            <a:pPr>
              <a:spcBef>
                <a:spcPts val="600"/>
              </a:spcBef>
              <a:spcAft>
                <a:spcPts val="600"/>
              </a:spcAft>
            </a:pPr>
            <a:r>
              <a:rPr lang="en-US" sz="2000" dirty="0" smtClean="0">
                <a:latin typeface="Arial" pitchFamily="34" charset="0"/>
                <a:cs typeface="Arial" pitchFamily="34" charset="0"/>
              </a:rPr>
              <a:t>Purposive construction</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B3.	Construed to Make Effective - Agreements</a:t>
            </a:r>
          </a:p>
        </p:txBody>
      </p:sp>
      <p:sp>
        <p:nvSpPr>
          <p:cNvPr id="3" name="Content Placeholder 2"/>
          <p:cNvSpPr>
            <a:spLocks noGrp="1"/>
          </p:cNvSpPr>
          <p:nvPr>
            <p:ph idx="1"/>
          </p:nvPr>
        </p:nvSpPr>
        <p:spPr/>
        <p:txBody>
          <a:bodyPr/>
          <a:lstStyle/>
          <a:p>
            <a:pPr>
              <a:spcBef>
                <a:spcPts val="600"/>
              </a:spcBef>
              <a:spcAft>
                <a:spcPts val="600"/>
              </a:spcAft>
            </a:pPr>
            <a:r>
              <a:rPr lang="en-US" sz="2000" dirty="0" smtClean="0">
                <a:latin typeface="Arial" pitchFamily="34" charset="0"/>
                <a:cs typeface="Arial" pitchFamily="34" charset="0"/>
              </a:rPr>
              <a:t>Agreements often have garbled up clauses which appear to be senseless</a:t>
            </a:r>
          </a:p>
          <a:p>
            <a:pPr>
              <a:spcBef>
                <a:spcPts val="600"/>
              </a:spcBef>
              <a:spcAft>
                <a:spcPts val="600"/>
              </a:spcAft>
            </a:pPr>
            <a:r>
              <a:rPr lang="en-US" sz="2000" dirty="0" smtClean="0">
                <a:latin typeface="Arial" pitchFamily="34" charset="0"/>
                <a:cs typeface="Arial" pitchFamily="34" charset="0"/>
              </a:rPr>
              <a:t>One of the party tends to interpret the clause to mean one thing while the other treats it as superfluous garbage.</a:t>
            </a:r>
          </a:p>
          <a:p>
            <a:pPr>
              <a:spcBef>
                <a:spcPts val="600"/>
              </a:spcBef>
              <a:spcAft>
                <a:spcPts val="600"/>
              </a:spcAft>
            </a:pPr>
            <a:r>
              <a:rPr lang="en-US" sz="2000" dirty="0" smtClean="0">
                <a:latin typeface="Arial" pitchFamily="34" charset="0"/>
                <a:cs typeface="Arial" pitchFamily="34" charset="0"/>
              </a:rPr>
              <a:t>The key is to look at the subsequent actions of the parties. If the party claiming it as senseless  acted in a way that supports the meaning assumed by the other party, the said party’s claim of senselessness is not sustainable.</a:t>
            </a:r>
          </a:p>
          <a:p>
            <a:pPr>
              <a:spcBef>
                <a:spcPts val="600"/>
              </a:spcBef>
              <a:spcAft>
                <a:spcPts val="600"/>
              </a:spcAft>
            </a:pPr>
            <a:r>
              <a:rPr lang="en-US" sz="2000" dirty="0" smtClean="0">
                <a:latin typeface="Arial" pitchFamily="34" charset="0"/>
                <a:cs typeface="Arial" pitchFamily="34" charset="0"/>
              </a:rPr>
              <a:t>In general, presumption against any clause being superfluous garbage. Favor the interpretation that treats it as effective workable clause.</a:t>
            </a:r>
            <a:endParaRPr lang="en-US"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B4.	Meaning Plain, Effect Must Be Given</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“When a language is plain and unambiguous and admits of only one meaning, no question of construction of a statute arises, for the Act speaks for itself”</a:t>
            </a:r>
          </a:p>
          <a:p>
            <a:pPr>
              <a:spcBef>
                <a:spcPts val="600"/>
              </a:spcBef>
              <a:spcAft>
                <a:spcPts val="600"/>
              </a:spcAft>
            </a:pPr>
            <a:r>
              <a:rPr lang="en-US" sz="2000" dirty="0" smtClean="0">
                <a:latin typeface="Arial" pitchFamily="34" charset="0"/>
                <a:cs typeface="Arial" pitchFamily="34" charset="0"/>
              </a:rPr>
              <a:t>The results of the construction are then not a matter for the court, even though they may be strange or surprising, unreasonable or unjust or oppressive.</a:t>
            </a:r>
          </a:p>
          <a:p>
            <a:pPr>
              <a:spcBef>
                <a:spcPts val="600"/>
              </a:spcBef>
              <a:spcAft>
                <a:spcPts val="600"/>
              </a:spcAft>
            </a:pPr>
            <a:r>
              <a:rPr lang="en-US" sz="2000" dirty="0" smtClean="0">
                <a:latin typeface="Arial" pitchFamily="34" charset="0"/>
                <a:cs typeface="Arial" pitchFamily="34" charset="0"/>
              </a:rPr>
              <a:t>“Hardship or inconvenience cannot alter the meaning of the language employed by the legislature if such meaning is clear on the face of the statute”.</a:t>
            </a:r>
          </a:p>
          <a:p>
            <a:pPr>
              <a:spcBef>
                <a:spcPts val="600"/>
              </a:spcBef>
              <a:spcAft>
                <a:spcPts val="600"/>
              </a:spcAft>
            </a:pPr>
            <a:r>
              <a:rPr lang="en-US" sz="2000" dirty="0" smtClean="0">
                <a:latin typeface="Arial" pitchFamily="34" charset="0"/>
                <a:cs typeface="Arial" pitchFamily="34" charset="0"/>
              </a:rPr>
              <a:t>“The spirit of the law may well be an elusive and unsafe guide and the supposed spirit can certainly not be given effect to in opposition to the plain language of the sections of the Act”.</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B4.	Plain Meaning - Examples</a:t>
            </a:r>
          </a:p>
        </p:txBody>
      </p:sp>
      <p:sp>
        <p:nvSpPr>
          <p:cNvPr id="3" name="Content Placeholder 2"/>
          <p:cNvSpPr>
            <a:spLocks noGrp="1"/>
          </p:cNvSpPr>
          <p:nvPr>
            <p:ph idx="1"/>
          </p:nvPr>
        </p:nvSpPr>
        <p:spPr/>
        <p:txBody>
          <a:bodyPr>
            <a:normAutofit/>
          </a:bodyPr>
          <a:lstStyle/>
          <a:p>
            <a:pPr>
              <a:spcBef>
                <a:spcPts val="1200"/>
              </a:spcBef>
              <a:spcAft>
                <a:spcPts val="1200"/>
              </a:spcAft>
            </a:pPr>
            <a:r>
              <a:rPr lang="en-US" sz="2000" dirty="0" smtClean="0">
                <a:latin typeface="Arial" pitchFamily="34" charset="0"/>
                <a:cs typeface="Arial" pitchFamily="34" charset="0"/>
              </a:rPr>
              <a:t>Section 5(3) of Prevention of Corruption Act, 1947 lays down a rule of evidence enabling the Court to raise a presumption of guilt in certain circumstances – “the rule is a complete departure from the established principle of criminal jurisprudence that the burden always lies on the prosecution to prove all the ingredients of the offence charged and the burden never shifts on the accused to disprove the charge framed against him”. SC upheld the plain meaning.</a:t>
            </a:r>
          </a:p>
          <a:p>
            <a:pPr>
              <a:spcBef>
                <a:spcPts val="1200"/>
              </a:spcBef>
              <a:spcAft>
                <a:spcPts val="1200"/>
              </a:spcAft>
            </a:pPr>
            <a:r>
              <a:rPr lang="en-US" sz="2000" dirty="0" smtClean="0">
                <a:latin typeface="Arial" pitchFamily="34" charset="0"/>
                <a:cs typeface="Arial" pitchFamily="34" charset="0"/>
              </a:rPr>
              <a:t>Vicarious criminal liability in case of </a:t>
            </a:r>
            <a:r>
              <a:rPr lang="en-US" sz="2000" dirty="0" err="1" smtClean="0">
                <a:latin typeface="Arial" pitchFamily="34" charset="0"/>
                <a:cs typeface="Arial" pitchFamily="34" charset="0"/>
              </a:rPr>
              <a:t>cheque</a:t>
            </a:r>
            <a:r>
              <a:rPr lang="en-US" sz="2000" dirty="0" smtClean="0">
                <a:latin typeface="Arial" pitchFamily="34" charset="0"/>
                <a:cs typeface="Arial" pitchFamily="34" charset="0"/>
              </a:rPr>
              <a:t> bouncing</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B5.	Plain Meaning</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“A provision is not ambiguous merely because it contains a word which in different contexts is capable of different meanings”.</a:t>
            </a:r>
          </a:p>
          <a:p>
            <a:pPr>
              <a:spcBef>
                <a:spcPts val="600"/>
              </a:spcBef>
              <a:spcAft>
                <a:spcPts val="600"/>
              </a:spcAft>
            </a:pPr>
            <a:r>
              <a:rPr lang="en-US" sz="2000" dirty="0" smtClean="0">
                <a:latin typeface="Arial" pitchFamily="34" charset="0"/>
                <a:cs typeface="Arial" pitchFamily="34" charset="0"/>
              </a:rPr>
              <a:t>“A provision is ambiguous only if it contains a word or phrase which </a:t>
            </a:r>
            <a:r>
              <a:rPr lang="en-US" sz="2000" u="sng" dirty="0" smtClean="0">
                <a:latin typeface="Arial" pitchFamily="34" charset="0"/>
                <a:cs typeface="Arial" pitchFamily="34" charset="0"/>
              </a:rPr>
              <a:t>in that particular context </a:t>
            </a:r>
            <a:r>
              <a:rPr lang="en-US" sz="2000" dirty="0" smtClean="0">
                <a:latin typeface="Arial" pitchFamily="34" charset="0"/>
                <a:cs typeface="Arial" pitchFamily="34" charset="0"/>
              </a:rPr>
              <a:t>is capable of having more than one meaning”.</a:t>
            </a:r>
          </a:p>
          <a:p>
            <a:pPr>
              <a:spcBef>
                <a:spcPts val="600"/>
              </a:spcBef>
              <a:spcAft>
                <a:spcPts val="600"/>
              </a:spcAft>
            </a:pPr>
            <a:r>
              <a:rPr lang="en-US" sz="2000" dirty="0" smtClean="0">
                <a:latin typeface="Arial" pitchFamily="34" charset="0"/>
                <a:cs typeface="Arial" pitchFamily="34" charset="0"/>
              </a:rPr>
              <a:t>Unambiguous means “unambiguous in context”.</a:t>
            </a:r>
          </a:p>
          <a:p>
            <a:pPr>
              <a:spcBef>
                <a:spcPts val="600"/>
              </a:spcBef>
              <a:spcAft>
                <a:spcPts val="600"/>
              </a:spcAft>
            </a:pPr>
            <a:r>
              <a:rPr lang="en-US" sz="2000" dirty="0" smtClean="0">
                <a:latin typeface="Arial" pitchFamily="34" charset="0"/>
                <a:cs typeface="Arial" pitchFamily="34" charset="0"/>
              </a:rPr>
              <a:t>Language which on its construction results in absurdity, inconsistency, hardship or strange consequences is not readily accepted as unambiguous.</a:t>
            </a:r>
          </a:p>
          <a:p>
            <a:pPr>
              <a:spcBef>
                <a:spcPts val="600"/>
              </a:spcBef>
              <a:spcAft>
                <a:spcPts val="600"/>
              </a:spcAft>
            </a:pPr>
            <a:r>
              <a:rPr lang="en-US" sz="2000" dirty="0" smtClean="0">
                <a:latin typeface="Arial" pitchFamily="34" charset="0"/>
                <a:cs typeface="Arial" pitchFamily="34" charset="0"/>
              </a:rPr>
              <a:t>Examples of plain words subject of much dispute – sold, title / ownership of land </a:t>
            </a:r>
          </a:p>
          <a:p>
            <a:pPr>
              <a:spcBef>
                <a:spcPts val="600"/>
              </a:spcBef>
              <a:spcAft>
                <a:spcPts val="600"/>
              </a:spcAft>
            </a:pP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Arial" pitchFamily="34" charset="0"/>
                <a:cs typeface="Arial" pitchFamily="34" charset="0"/>
              </a:rPr>
              <a:t>Preface</a:t>
            </a:r>
            <a:endParaRPr lang="en-US" sz="3200" b="1"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2</a:t>
            </a:fld>
            <a:endParaRPr lang="en-US"/>
          </a:p>
        </p:txBody>
      </p:sp>
      <p:sp>
        <p:nvSpPr>
          <p:cNvPr id="7" name="TextBox 6"/>
          <p:cNvSpPr txBox="1"/>
          <p:nvPr/>
        </p:nvSpPr>
        <p:spPr>
          <a:xfrm>
            <a:off x="457200" y="2209800"/>
            <a:ext cx="8305800" cy="4231928"/>
          </a:xfrm>
          <a:prstGeom prst="rect">
            <a:avLst/>
          </a:prstGeom>
          <a:noFill/>
        </p:spPr>
        <p:txBody>
          <a:bodyPr wrap="square" rtlCol="0">
            <a:spAutoFit/>
          </a:bodyPr>
          <a:lstStyle/>
          <a:p>
            <a:pPr>
              <a:spcBef>
                <a:spcPts val="1200"/>
              </a:spcBef>
              <a:spcAft>
                <a:spcPts val="600"/>
              </a:spcAft>
            </a:pPr>
            <a:r>
              <a:rPr lang="en-US" sz="1600" dirty="0" smtClean="0">
                <a:latin typeface="Arial" pitchFamily="34" charset="0"/>
                <a:cs typeface="Arial" pitchFamily="34" charset="0"/>
              </a:rPr>
              <a:t>Interpretation of statutes is a subject that all legal professionals study as part of their academic curriculum. However, the subject is often perceived to be highly theoretical and esoteric. This is a subject that every legal professional is supposed to know and also claims to know, while being aware in his / her heart of never studying the subject to any great depth. Given this state of affairs among legal professionals, it is not surprising that non-legal professionals have no inkling of the subject. </a:t>
            </a:r>
          </a:p>
          <a:p>
            <a:pPr>
              <a:spcBef>
                <a:spcPts val="1200"/>
              </a:spcBef>
              <a:spcAft>
                <a:spcPts val="600"/>
              </a:spcAft>
            </a:pPr>
            <a:r>
              <a:rPr lang="en-US" sz="1600" dirty="0" smtClean="0">
                <a:latin typeface="Arial" pitchFamily="34" charset="0"/>
                <a:cs typeface="Arial" pitchFamily="34" charset="0"/>
              </a:rPr>
              <a:t>This Guide is primarily meant for non-legal professionals like engineers, entrepreneurs, managers who often need to understand and interpret laws. Legal professionals (advocates, chartered accountants and company secretaries) as well students aspiring to become legal professionals may also find it useful. </a:t>
            </a:r>
          </a:p>
          <a:p>
            <a:pPr>
              <a:spcBef>
                <a:spcPts val="1200"/>
              </a:spcBef>
              <a:spcAft>
                <a:spcPts val="600"/>
              </a:spcAft>
            </a:pPr>
            <a:r>
              <a:rPr lang="en-US" sz="1600" dirty="0" smtClean="0">
                <a:latin typeface="Arial" pitchFamily="34" charset="0"/>
                <a:cs typeface="Arial" pitchFamily="34" charset="0"/>
              </a:rPr>
              <a:t>Primary focus of this Guide is interpreting in the context of Indian laws and legal system, though there is not much difference in rules of interpretation in English-speaking countries. </a:t>
            </a:r>
          </a:p>
          <a:p>
            <a:pPr>
              <a:spcBef>
                <a:spcPts val="1200"/>
              </a:spcBef>
              <a:spcAft>
                <a:spcPts val="600"/>
              </a:spcAft>
            </a:pPr>
            <a:r>
              <a:rPr lang="en-US" sz="1600" dirty="0" smtClean="0">
                <a:latin typeface="Arial" pitchFamily="34" charset="0"/>
                <a:cs typeface="Arial" pitchFamily="34" charset="0"/>
              </a:rPr>
              <a:t>Last but not the least, this Guide is not a replacement for good legal advice. Please consult a legal professional for any issues that you face.</a:t>
            </a:r>
            <a:endParaRPr lang="en-US"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sz="3600" dirty="0" smtClean="0">
                <a:latin typeface="Arial" pitchFamily="34" charset="0"/>
                <a:cs typeface="Arial" pitchFamily="34" charset="0"/>
              </a:rPr>
              <a:t>C.	Guiding Rules</a:t>
            </a:r>
            <a:endParaRPr lang="en-US" sz="3600" dirty="0">
              <a:latin typeface="Arial" pitchFamily="34" charset="0"/>
              <a:cs typeface="Arial" pitchFamily="34" charset="0"/>
            </a:endParaRPr>
          </a:p>
        </p:txBody>
      </p:sp>
      <p:sp>
        <p:nvSpPr>
          <p:cNvPr id="3" name="Text Placeholder 2"/>
          <p:cNvSpPr>
            <a:spLocks noGrp="1"/>
          </p:cNvSpPr>
          <p:nvPr>
            <p:ph type="body" idx="1"/>
          </p:nvPr>
        </p:nvSpPr>
        <p:spPr>
          <a:xfrm>
            <a:off x="530352" y="2704664"/>
            <a:ext cx="7470648" cy="3619936"/>
          </a:xfrm>
        </p:spPr>
        <p:txBody>
          <a:bodyPr>
            <a:normAutofit/>
          </a:bodyPr>
          <a:lstStyle/>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C1.	Language to be read as it is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C2.	Rule of Literal Construction</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C3.	Regard to Subject and Object</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C4.	Regard to Consequences 	</a:t>
            </a:r>
          </a:p>
          <a:p>
            <a:endParaRPr lang="en-US" sz="2000" dirty="0"/>
          </a:p>
        </p:txBody>
      </p:sp>
      <p:sp>
        <p:nvSpPr>
          <p:cNvPr id="4" name="Footer Placeholder 3"/>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20</a:t>
            </a:fld>
            <a:endParaRPr lang="en-US"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r>
              <a:rPr lang="en-US" smtClean="0"/>
              <a:t>February 2016</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C1.	Language to be read as it is</a:t>
            </a:r>
          </a:p>
        </p:txBody>
      </p:sp>
      <p:sp>
        <p:nvSpPr>
          <p:cNvPr id="3" name="Content Placeholder 2"/>
          <p:cNvSpPr>
            <a:spLocks noGrp="1"/>
          </p:cNvSpPr>
          <p:nvPr>
            <p:ph idx="1"/>
          </p:nvPr>
        </p:nvSpPr>
        <p:spPr/>
        <p:txBody>
          <a:bodyPr>
            <a:normAutofit lnSpcReduction="10000"/>
          </a:bodyPr>
          <a:lstStyle/>
          <a:p>
            <a:pPr>
              <a:spcBef>
                <a:spcPts val="600"/>
              </a:spcBef>
              <a:spcAft>
                <a:spcPts val="600"/>
              </a:spcAft>
            </a:pPr>
            <a:r>
              <a:rPr lang="en-US" sz="2000" b="1" dirty="0" smtClean="0">
                <a:latin typeface="Arial" pitchFamily="34" charset="0"/>
                <a:cs typeface="Arial" pitchFamily="34" charset="0"/>
              </a:rPr>
              <a:t>Avoiding addition or substitution of words</a:t>
            </a:r>
          </a:p>
          <a:p>
            <a:pPr>
              <a:spcBef>
                <a:spcPts val="600"/>
              </a:spcBef>
              <a:spcAft>
                <a:spcPts val="600"/>
              </a:spcAft>
            </a:pPr>
            <a:r>
              <a:rPr lang="en-US" sz="2000" i="1" u="sng" dirty="0" smtClean="0">
                <a:latin typeface="Arial" pitchFamily="34" charset="0"/>
                <a:cs typeface="Arial" pitchFamily="34" charset="0"/>
              </a:rPr>
              <a:t>Casus </a:t>
            </a:r>
            <a:r>
              <a:rPr lang="en-US" sz="2000" i="1" u="sng" dirty="0" err="1" smtClean="0">
                <a:latin typeface="Arial" pitchFamily="34" charset="0"/>
                <a:cs typeface="Arial" pitchFamily="34" charset="0"/>
              </a:rPr>
              <a:t>omisus</a:t>
            </a:r>
            <a:r>
              <a:rPr lang="en-US" sz="2000" i="1" u="sng" dirty="0" smtClean="0">
                <a:latin typeface="Arial" pitchFamily="34" charset="0"/>
                <a:cs typeface="Arial" pitchFamily="34" charset="0"/>
              </a:rPr>
              <a:t> </a:t>
            </a:r>
            <a:r>
              <a:rPr lang="en-US" sz="2000" dirty="0" smtClean="0">
                <a:latin typeface="Arial" pitchFamily="34" charset="0"/>
                <a:cs typeface="Arial" pitchFamily="34" charset="0"/>
              </a:rPr>
              <a:t>– A matter which should have been provided by the statute but has not been provided, cannot be provided by the court. “It is certainly not the duty of the court to stretch the words used by the legislature to fill in gaps or omissions in the provisions of the Act”.</a:t>
            </a:r>
          </a:p>
          <a:p>
            <a:pPr>
              <a:spcBef>
                <a:spcPts val="600"/>
              </a:spcBef>
              <a:spcAft>
                <a:spcPts val="600"/>
              </a:spcAft>
            </a:pPr>
            <a:r>
              <a:rPr lang="en-US" sz="2000" u="sng" dirty="0" smtClean="0">
                <a:latin typeface="Arial" pitchFamily="34" charset="0"/>
                <a:cs typeface="Arial" pitchFamily="34" charset="0"/>
              </a:rPr>
              <a:t>Addition of words permissible </a:t>
            </a:r>
            <a:r>
              <a:rPr lang="en-US" sz="2000" dirty="0" smtClean="0">
                <a:latin typeface="Arial" pitchFamily="34" charset="0"/>
                <a:cs typeface="Arial" pitchFamily="34" charset="0"/>
              </a:rPr>
              <a:t>– “where the alternative lies between either supplying by implication words which appear to have been accidentally omitted, or adopting a construction which deprives certain existing words of all meaning, it is permissible to supply the words”.</a:t>
            </a:r>
          </a:p>
          <a:p>
            <a:pPr>
              <a:spcBef>
                <a:spcPts val="600"/>
              </a:spcBef>
              <a:spcAft>
                <a:spcPts val="600"/>
              </a:spcAft>
            </a:pPr>
            <a:r>
              <a:rPr lang="en-US" sz="2000" u="sng" dirty="0" smtClean="0">
                <a:latin typeface="Arial" pitchFamily="34" charset="0"/>
                <a:cs typeface="Arial" pitchFamily="34" charset="0"/>
              </a:rPr>
              <a:t>Rejection of words when permissible </a:t>
            </a:r>
            <a:r>
              <a:rPr lang="en-US" sz="2000" dirty="0" smtClean="0">
                <a:latin typeface="Arial" pitchFamily="34" charset="0"/>
                <a:cs typeface="Arial" pitchFamily="34" charset="0"/>
              </a:rPr>
              <a:t>– When presence of certain words in the statute results in apparent ineffectiveness of the language.</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C2.	Rule of Literal Construction</a:t>
            </a:r>
          </a:p>
        </p:txBody>
      </p:sp>
      <p:sp>
        <p:nvSpPr>
          <p:cNvPr id="3" name="Content Placeholder 2"/>
          <p:cNvSpPr>
            <a:spLocks noGrp="1"/>
          </p:cNvSpPr>
          <p:nvPr>
            <p:ph idx="1"/>
          </p:nvPr>
        </p:nvSpPr>
        <p:spPr/>
        <p:txBody>
          <a:bodyPr>
            <a:normAutofit fontScale="92500" lnSpcReduction="10000"/>
          </a:bodyPr>
          <a:lstStyle/>
          <a:p>
            <a:pPr>
              <a:spcBef>
                <a:spcPts val="600"/>
              </a:spcBef>
              <a:spcAft>
                <a:spcPts val="600"/>
              </a:spcAft>
            </a:pPr>
            <a:r>
              <a:rPr lang="en-US" sz="2000" dirty="0" smtClean="0">
                <a:latin typeface="Arial" pitchFamily="34" charset="0"/>
                <a:cs typeface="Arial" pitchFamily="34" charset="0"/>
              </a:rPr>
              <a:t>Natural and grammatical meaning – words of a statute are first understood in their natural, ordinary or popular sense and phrases and sentences are construed according to their grammatical meaning, unless that leads to some absurdity or unless there is something in the context or in the object of the statute to suggest the contrary. The Golden Rule is that the words of a statute must </a:t>
            </a:r>
            <a:r>
              <a:rPr lang="en-US" sz="2000" i="1" dirty="0" smtClean="0">
                <a:latin typeface="Arial" pitchFamily="34" charset="0"/>
                <a:cs typeface="Arial" pitchFamily="34" charset="0"/>
              </a:rPr>
              <a:t>prima facie</a:t>
            </a:r>
            <a:r>
              <a:rPr lang="en-US" sz="2000" dirty="0" smtClean="0">
                <a:latin typeface="Arial" pitchFamily="34" charset="0"/>
                <a:cs typeface="Arial" pitchFamily="34" charset="0"/>
              </a:rPr>
              <a:t> be given their ordinary meaning. </a:t>
            </a:r>
          </a:p>
          <a:p>
            <a:pPr>
              <a:spcBef>
                <a:spcPts val="600"/>
              </a:spcBef>
              <a:spcAft>
                <a:spcPts val="600"/>
              </a:spcAft>
            </a:pPr>
            <a:r>
              <a:rPr lang="en-US" sz="2000" dirty="0" smtClean="0">
                <a:latin typeface="Arial" pitchFamily="34" charset="0"/>
                <a:cs typeface="Arial" pitchFamily="34" charset="0"/>
              </a:rPr>
              <a:t>Natural or ordinary meaning has to be in relation to the subject matter with reference to which and the context in which they have been used in the statute.</a:t>
            </a:r>
          </a:p>
          <a:p>
            <a:pPr>
              <a:spcBef>
                <a:spcPts val="600"/>
              </a:spcBef>
              <a:spcAft>
                <a:spcPts val="600"/>
              </a:spcAft>
            </a:pPr>
            <a:r>
              <a:rPr lang="en-US" sz="2000" dirty="0" smtClean="0">
                <a:latin typeface="Arial" pitchFamily="34" charset="0"/>
                <a:cs typeface="Arial" pitchFamily="34" charset="0"/>
              </a:rPr>
              <a:t>Exact meaning to be preferred to loose meaning – “contiguous” is taken to mean “touching” and not “neighboring”.</a:t>
            </a:r>
          </a:p>
          <a:p>
            <a:pPr>
              <a:spcBef>
                <a:spcPts val="600"/>
              </a:spcBef>
              <a:spcAft>
                <a:spcPts val="600"/>
              </a:spcAft>
            </a:pPr>
            <a:r>
              <a:rPr lang="en-US" sz="2000" dirty="0" smtClean="0">
                <a:latin typeface="Arial" pitchFamily="34" charset="0"/>
                <a:cs typeface="Arial" pitchFamily="34" charset="0"/>
              </a:rPr>
              <a:t>Technical words in technical sense – special meanings in trade, business etc.; legal sense of words.</a:t>
            </a:r>
          </a:p>
          <a:p>
            <a:pPr>
              <a:spcBef>
                <a:spcPts val="600"/>
              </a:spcBef>
              <a:spcAft>
                <a:spcPts val="600"/>
              </a:spcAft>
            </a:pP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itchFamily="34" charset="0"/>
                <a:cs typeface="Arial" pitchFamily="34" charset="0"/>
              </a:rPr>
              <a:t>C3.	Regard to Subject and Object</a:t>
            </a:r>
            <a:endParaRPr lang="en-US" sz="2800" b="1" dirty="0" smtClean="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000" dirty="0" smtClean="0">
                <a:latin typeface="Arial" pitchFamily="34" charset="0"/>
                <a:cs typeface="Arial" pitchFamily="34" charset="0"/>
              </a:rPr>
              <a:t>Should be interpreted ordinarily in the sense that best harmonizes with the object of the statute and which effectuates the object of the legislature.</a:t>
            </a:r>
          </a:p>
          <a:p>
            <a:r>
              <a:rPr lang="en-US" sz="2000" dirty="0" smtClean="0">
                <a:latin typeface="Arial" pitchFamily="34" charset="0"/>
                <a:cs typeface="Arial" pitchFamily="34" charset="0"/>
              </a:rPr>
              <a:t>Which advances the remedy and suppresses the mischief as the legislature envisioned</a:t>
            </a:r>
          </a:p>
          <a:p>
            <a:r>
              <a:rPr lang="en-US" sz="2000" b="1" dirty="0" err="1" smtClean="0">
                <a:latin typeface="Arial" pitchFamily="34" charset="0"/>
                <a:cs typeface="Arial" pitchFamily="34" charset="0"/>
              </a:rPr>
              <a:t>Heydon’s</a:t>
            </a:r>
            <a:r>
              <a:rPr lang="en-US" sz="2000" b="1" dirty="0" smtClean="0">
                <a:latin typeface="Arial" pitchFamily="34" charset="0"/>
                <a:cs typeface="Arial" pitchFamily="34" charset="0"/>
              </a:rPr>
              <a:t> case</a:t>
            </a:r>
            <a:r>
              <a:rPr lang="en-US" sz="2000" dirty="0" smtClean="0">
                <a:latin typeface="Arial" pitchFamily="34" charset="0"/>
                <a:cs typeface="Arial" pitchFamily="34" charset="0"/>
              </a:rPr>
              <a:t>; purposive construction; mischief rule:</a:t>
            </a:r>
          </a:p>
          <a:p>
            <a:pPr marL="548640">
              <a:buFont typeface="Wingdings" pitchFamily="2" charset="2"/>
              <a:buChar char="Ø"/>
            </a:pPr>
            <a:r>
              <a:rPr lang="en-US" sz="2000" dirty="0" smtClean="0">
                <a:latin typeface="Arial" pitchFamily="34" charset="0"/>
                <a:cs typeface="Arial" pitchFamily="34" charset="0"/>
              </a:rPr>
              <a:t>1</a:t>
            </a:r>
            <a:r>
              <a:rPr lang="en-US" sz="2000" baseline="30000" dirty="0" smtClean="0">
                <a:latin typeface="Arial" pitchFamily="34" charset="0"/>
                <a:cs typeface="Arial" pitchFamily="34" charset="0"/>
              </a:rPr>
              <a:t>st</a:t>
            </a:r>
            <a:r>
              <a:rPr lang="en-US" sz="2000" dirty="0" smtClean="0">
                <a:latin typeface="Arial" pitchFamily="34" charset="0"/>
                <a:cs typeface="Arial" pitchFamily="34" charset="0"/>
              </a:rPr>
              <a:t> – What was the common law before the making of the Act?</a:t>
            </a:r>
          </a:p>
          <a:p>
            <a:pPr marL="548640">
              <a:buFont typeface="Wingdings" pitchFamily="2" charset="2"/>
              <a:buChar char="Ø"/>
            </a:pPr>
            <a:r>
              <a:rPr lang="en-US" sz="2000" dirty="0" smtClean="0">
                <a:latin typeface="Arial" pitchFamily="34" charset="0"/>
                <a:cs typeface="Arial" pitchFamily="34" charset="0"/>
              </a:rPr>
              <a:t>2</a:t>
            </a:r>
            <a:r>
              <a:rPr lang="en-US" sz="2000" baseline="30000" dirty="0" smtClean="0">
                <a:latin typeface="Arial" pitchFamily="34" charset="0"/>
                <a:cs typeface="Arial" pitchFamily="34" charset="0"/>
              </a:rPr>
              <a:t>nd</a:t>
            </a:r>
            <a:r>
              <a:rPr lang="en-US" sz="2000" dirty="0" smtClean="0">
                <a:latin typeface="Arial" pitchFamily="34" charset="0"/>
                <a:cs typeface="Arial" pitchFamily="34" charset="0"/>
              </a:rPr>
              <a:t> – What was the mischief and defect for which the common law did not provide?</a:t>
            </a:r>
          </a:p>
          <a:p>
            <a:pPr marL="548640">
              <a:buFont typeface="Wingdings" pitchFamily="2" charset="2"/>
              <a:buChar char="Ø"/>
            </a:pPr>
            <a:r>
              <a:rPr lang="en-US" sz="2000" dirty="0" smtClean="0">
                <a:latin typeface="Arial" pitchFamily="34" charset="0"/>
                <a:cs typeface="Arial" pitchFamily="34" charset="0"/>
              </a:rPr>
              <a:t>3</a:t>
            </a:r>
            <a:r>
              <a:rPr lang="en-US" sz="2000" baseline="30000" dirty="0" smtClean="0">
                <a:latin typeface="Arial" pitchFamily="34" charset="0"/>
                <a:cs typeface="Arial" pitchFamily="34" charset="0"/>
              </a:rPr>
              <a:t>rd</a:t>
            </a:r>
            <a:r>
              <a:rPr lang="en-US" sz="2000" dirty="0" smtClean="0">
                <a:latin typeface="Arial" pitchFamily="34" charset="0"/>
                <a:cs typeface="Arial" pitchFamily="34" charset="0"/>
              </a:rPr>
              <a:t> – What remedy the Parliament hath resolved and appointed to cure the disease of the commonwealth?</a:t>
            </a:r>
          </a:p>
          <a:p>
            <a:pPr marL="548640">
              <a:buFont typeface="Wingdings" pitchFamily="2" charset="2"/>
              <a:buChar char="Ø"/>
            </a:pPr>
            <a:r>
              <a:rPr lang="en-US" sz="2000" dirty="0" smtClean="0">
                <a:latin typeface="Arial" pitchFamily="34" charset="0"/>
                <a:cs typeface="Arial" pitchFamily="34" charset="0"/>
              </a:rPr>
              <a:t>4</a:t>
            </a:r>
            <a:r>
              <a:rPr lang="en-US" sz="2000" baseline="30000" dirty="0" smtClean="0">
                <a:latin typeface="Arial" pitchFamily="34" charset="0"/>
                <a:cs typeface="Arial" pitchFamily="34" charset="0"/>
              </a:rPr>
              <a:t>th</a:t>
            </a:r>
            <a:r>
              <a:rPr lang="en-US" sz="2000" dirty="0" smtClean="0">
                <a:latin typeface="Arial" pitchFamily="34" charset="0"/>
                <a:cs typeface="Arial" pitchFamily="34" charset="0"/>
              </a:rPr>
              <a:t> – The true reason of the remedy.</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C4.	</a:t>
            </a:r>
            <a:r>
              <a:rPr lang="en-US" sz="2400" b="1" dirty="0" smtClean="0">
                <a:latin typeface="Arial" pitchFamily="34" charset="0"/>
                <a:cs typeface="Arial" pitchFamily="34" charset="0"/>
              </a:rPr>
              <a:t>Regard to Consequences </a:t>
            </a:r>
            <a:endParaRPr lang="en-US" sz="2800" b="1" dirty="0" smtClean="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Hardship, inconvenience, injustice, absurdity and anomaly to be avoided – That the legislature should have used the word in that interpretation which least offends our sense of justice.</a:t>
            </a:r>
          </a:p>
          <a:p>
            <a:pPr>
              <a:spcBef>
                <a:spcPts val="600"/>
              </a:spcBef>
              <a:spcAft>
                <a:spcPts val="600"/>
              </a:spcAft>
            </a:pPr>
            <a:r>
              <a:rPr lang="en-US" sz="2000" dirty="0" smtClean="0">
                <a:latin typeface="Arial" pitchFamily="34" charset="0"/>
                <a:cs typeface="Arial" pitchFamily="34" charset="0"/>
              </a:rPr>
              <a:t>Inconsistency and repugnancy to be avoided, harmonious construction – Duty of the courts to avoid “a head on clash” between two sections of the same Act and, “whenever it is possible to do so, to construe provisions which appear to conflict so that they harmonize”.</a:t>
            </a:r>
          </a:p>
          <a:p>
            <a:pPr>
              <a:spcBef>
                <a:spcPts val="600"/>
              </a:spcBef>
              <a:spcAft>
                <a:spcPts val="600"/>
              </a:spcAft>
            </a:pPr>
            <a:r>
              <a:rPr lang="en-US" sz="2000" dirty="0" smtClean="0">
                <a:latin typeface="Arial" pitchFamily="34" charset="0"/>
                <a:cs typeface="Arial" pitchFamily="34" charset="0"/>
              </a:rPr>
              <a:t>In case of absolute contradictions, the later to prevail. This has to be the last resort.</a:t>
            </a:r>
          </a:p>
          <a:p>
            <a:pPr>
              <a:spcBef>
                <a:spcPts val="600"/>
              </a:spcBef>
              <a:spcAft>
                <a:spcPts val="600"/>
              </a:spcAft>
            </a:pPr>
            <a:r>
              <a:rPr lang="en-US" sz="2000" dirty="0" smtClean="0">
                <a:latin typeface="Arial" pitchFamily="34" charset="0"/>
                <a:cs typeface="Arial" pitchFamily="34" charset="0"/>
              </a:rPr>
              <a:t>Avoiding uncertainty, and friction on the system which the system purports to regulate</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sz="3600" dirty="0" smtClean="0">
                <a:latin typeface="Arial" pitchFamily="34" charset="0"/>
                <a:cs typeface="Arial" pitchFamily="34" charset="0"/>
              </a:rPr>
              <a:t>D.	Subsidiary Rules</a:t>
            </a:r>
            <a:endParaRPr lang="en-US" sz="3600" dirty="0">
              <a:latin typeface="Arial" pitchFamily="34" charset="0"/>
              <a:cs typeface="Arial" pitchFamily="34" charset="0"/>
            </a:endParaRPr>
          </a:p>
        </p:txBody>
      </p:sp>
      <p:sp>
        <p:nvSpPr>
          <p:cNvPr id="3" name="Text Placeholder 2"/>
          <p:cNvSpPr>
            <a:spLocks noGrp="1"/>
          </p:cNvSpPr>
          <p:nvPr>
            <p:ph type="body" idx="1"/>
          </p:nvPr>
        </p:nvSpPr>
        <p:spPr>
          <a:xfrm>
            <a:off x="530352" y="2704664"/>
            <a:ext cx="3889248" cy="3619936"/>
          </a:xfrm>
        </p:spPr>
        <p:txBody>
          <a:bodyPr>
            <a:normAutofit/>
          </a:bodyPr>
          <a:lstStyle/>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D1.	Same word, same meaning</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D2.	Use of different words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D3.	Rule of Last Antecedent</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D4.	Non  Obstante Clause</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D5.	Legal Fiction	</a:t>
            </a:r>
          </a:p>
          <a:p>
            <a:endParaRPr lang="en-US" sz="2000" dirty="0"/>
          </a:p>
        </p:txBody>
      </p:sp>
      <p:sp>
        <p:nvSpPr>
          <p:cNvPr id="4" name="Footer Placeholder 3"/>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25</a:t>
            </a:fld>
            <a:endParaRPr lang="en-US"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r>
              <a:rPr lang="en-US" smtClean="0"/>
              <a:t>February 2016</a:t>
            </a:r>
            <a:endParaRPr lang="en-US" dirty="0"/>
          </a:p>
        </p:txBody>
      </p:sp>
      <p:sp>
        <p:nvSpPr>
          <p:cNvPr id="7" name="Text Placeholder 2"/>
          <p:cNvSpPr txBox="1">
            <a:spLocks/>
          </p:cNvSpPr>
          <p:nvPr/>
        </p:nvSpPr>
        <p:spPr>
          <a:xfrm>
            <a:off x="4724400" y="2667000"/>
            <a:ext cx="3889248" cy="3619936"/>
          </a:xfrm>
          <a:prstGeom prst="rect">
            <a:avLst/>
          </a:prstGeom>
        </p:spPr>
        <p:txBody>
          <a:bodyPr vert="horz" lIns="45720" rIns="45720" anchor="t">
            <a:normAutofit/>
          </a:bodyPr>
          <a:lstStyle/>
          <a:p>
            <a:pPr marL="457200" marR="0" lvl="0" indent="-457200" algn="l" defTabSz="914400" rtl="0" eaLnBrk="1" fontAlgn="auto" latinLnBrk="0" hangingPunct="1">
              <a:lnSpc>
                <a:spcPct val="100000"/>
              </a:lnSpc>
              <a:spcBef>
                <a:spcPts val="1200"/>
              </a:spcBef>
              <a:spcAft>
                <a:spcPts val="1200"/>
              </a:spcAft>
              <a:buClr>
                <a:schemeClr val="tx1"/>
              </a:buClr>
              <a:buSzPct val="99000"/>
              <a:buFont typeface="Wingdings 2"/>
              <a:buNone/>
              <a:tabLst>
                <a:tab pos="731520" algn="l"/>
              </a:tabLst>
              <a:defRPr/>
            </a:pPr>
            <a:r>
              <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D6.	Mandatory and Directory Provisions</a:t>
            </a:r>
          </a:p>
          <a:p>
            <a:pPr marL="457200" marR="0" lvl="0" indent="-457200" algn="l" defTabSz="914400" rtl="0" eaLnBrk="1" fontAlgn="auto" latinLnBrk="0" hangingPunct="1">
              <a:lnSpc>
                <a:spcPct val="100000"/>
              </a:lnSpc>
              <a:spcBef>
                <a:spcPts val="1200"/>
              </a:spcBef>
              <a:spcAft>
                <a:spcPts val="1200"/>
              </a:spcAft>
              <a:buClr>
                <a:schemeClr val="tx1"/>
              </a:buClr>
              <a:buSzPct val="99000"/>
              <a:buFont typeface="Wingdings 2"/>
              <a:buNone/>
              <a:tabLst>
                <a:tab pos="731520" algn="l"/>
              </a:tabLst>
              <a:defRPr/>
            </a:pPr>
            <a:r>
              <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D7.	Use of “Or” and “And”</a:t>
            </a:r>
          </a:p>
          <a:p>
            <a:pPr marL="457200" marR="0" lvl="0" indent="-457200" algn="l" defTabSz="914400" rtl="0" eaLnBrk="1" fontAlgn="auto" latinLnBrk="0" hangingPunct="1">
              <a:lnSpc>
                <a:spcPct val="100000"/>
              </a:lnSpc>
              <a:spcBef>
                <a:spcPts val="1200"/>
              </a:spcBef>
              <a:spcAft>
                <a:spcPts val="1200"/>
              </a:spcAft>
              <a:buClr>
                <a:schemeClr val="tx1"/>
              </a:buClr>
              <a:buSzPct val="99000"/>
              <a:buFont typeface="Wingdings 2"/>
              <a:buNone/>
              <a:tabLst>
                <a:tab pos="731520" algn="l"/>
              </a:tabLst>
              <a:defRPr/>
            </a:pPr>
            <a:r>
              <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D8a.	Construction of General Words</a:t>
            </a:r>
          </a:p>
          <a:p>
            <a:pPr marL="457200" marR="0" lvl="0" indent="-457200" algn="l" defTabSz="914400" rtl="0" eaLnBrk="1" fontAlgn="auto" latinLnBrk="0" hangingPunct="1">
              <a:lnSpc>
                <a:spcPct val="100000"/>
              </a:lnSpc>
              <a:spcBef>
                <a:spcPts val="1200"/>
              </a:spcBef>
              <a:spcAft>
                <a:spcPts val="1200"/>
              </a:spcAft>
              <a:buClr>
                <a:schemeClr val="tx1"/>
              </a:buClr>
              <a:buSzPct val="99000"/>
              <a:buFont typeface="Wingdings 2"/>
              <a:buNone/>
              <a:tabLst>
                <a:tab pos="731520" algn="l"/>
              </a:tabLst>
              <a:defRPr/>
            </a:pPr>
            <a:r>
              <a:rPr lang="en-US" sz="2000" dirty="0" smtClean="0">
                <a:latin typeface="Arial" pitchFamily="34" charset="0"/>
                <a:cs typeface="Arial" pitchFamily="34" charset="0"/>
              </a:rPr>
              <a:t>D8b.</a:t>
            </a:r>
            <a:r>
              <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US" sz="2000" b="0"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Noscitur</a:t>
            </a:r>
            <a:r>
              <a:rPr kumimoji="0" lang="en-US" sz="2000" b="0"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 </a:t>
            </a:r>
            <a:r>
              <a:rPr kumimoji="0" lang="en-US" sz="2000" b="0" i="1"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Sociis</a:t>
            </a:r>
            <a:endParaRPr kumimoji="0" lang="en-US" sz="2000" b="0"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457200" marR="0" lvl="0" indent="-457200" algn="l" defTabSz="914400" rtl="0" eaLnBrk="1" fontAlgn="auto" latinLnBrk="0" hangingPunct="1">
              <a:lnSpc>
                <a:spcPct val="100000"/>
              </a:lnSpc>
              <a:spcBef>
                <a:spcPts val="1200"/>
              </a:spcBef>
              <a:spcAft>
                <a:spcPts val="1200"/>
              </a:spcAft>
              <a:buClr>
                <a:schemeClr val="tx1"/>
              </a:buClr>
              <a:buSzPct val="99000"/>
              <a:buFont typeface="Wingdings 2"/>
              <a:buNone/>
              <a:tabLst>
                <a:tab pos="731520" algn="l"/>
              </a:tabLst>
              <a:defRPr/>
            </a:pPr>
            <a:r>
              <a:rPr lang="en-US" sz="2000" dirty="0" smtClean="0">
                <a:latin typeface="Arial" pitchFamily="34" charset="0"/>
                <a:cs typeface="Arial" pitchFamily="34" charset="0"/>
              </a:rPr>
              <a:t>D8c	.	</a:t>
            </a:r>
            <a:r>
              <a:rPr lang="en-US" sz="2000" i="1" dirty="0" err="1" smtClean="0">
                <a:latin typeface="Arial" pitchFamily="34" charset="0"/>
                <a:cs typeface="Arial" pitchFamily="34" charset="0"/>
              </a:rPr>
              <a:t>Ejusdem</a:t>
            </a:r>
            <a:r>
              <a:rPr lang="en-US" sz="2000" i="1" dirty="0" smtClean="0">
                <a:latin typeface="Arial" pitchFamily="34" charset="0"/>
                <a:cs typeface="Arial" pitchFamily="34" charset="0"/>
              </a:rPr>
              <a:t> Generis</a:t>
            </a:r>
            <a:endParaRPr kumimoji="0" lang="en-US" sz="2000" b="0"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D1.	Same Word, Same Meaning</a:t>
            </a:r>
          </a:p>
        </p:txBody>
      </p:sp>
      <p:sp>
        <p:nvSpPr>
          <p:cNvPr id="3" name="Content Placeholder 2"/>
          <p:cNvSpPr>
            <a:spLocks noGrp="1"/>
          </p:cNvSpPr>
          <p:nvPr>
            <p:ph idx="1"/>
          </p:nvPr>
        </p:nvSpPr>
        <p:spPr/>
        <p:txBody>
          <a:bodyPr>
            <a:normAutofit/>
          </a:bodyPr>
          <a:lstStyle/>
          <a:p>
            <a:pPr>
              <a:spcBef>
                <a:spcPts val="1200"/>
              </a:spcBef>
              <a:spcAft>
                <a:spcPts val="1200"/>
              </a:spcAft>
            </a:pPr>
            <a:r>
              <a:rPr lang="en-US" sz="2000" dirty="0" smtClean="0">
                <a:latin typeface="Arial" pitchFamily="34" charset="0"/>
                <a:cs typeface="Arial" pitchFamily="34" charset="0"/>
              </a:rPr>
              <a:t>Presumption that words are used in the same sense throughout a statute.</a:t>
            </a:r>
          </a:p>
          <a:p>
            <a:pPr>
              <a:spcBef>
                <a:spcPts val="1200"/>
              </a:spcBef>
              <a:spcAft>
                <a:spcPts val="1200"/>
              </a:spcAft>
            </a:pPr>
            <a:r>
              <a:rPr lang="en-US" sz="2000" dirty="0" smtClean="0">
                <a:latin typeface="Arial" pitchFamily="34" charset="0"/>
                <a:cs typeface="Arial" pitchFamily="34" charset="0"/>
              </a:rPr>
              <a:t>Weak presumption, readily displaced by the context.</a:t>
            </a:r>
          </a:p>
          <a:p>
            <a:pPr>
              <a:spcBef>
                <a:spcPts val="600"/>
              </a:spcBef>
              <a:spcAft>
                <a:spcPts val="600"/>
              </a:spcAft>
            </a:pPr>
            <a:r>
              <a:rPr lang="en-US" sz="2000" dirty="0" smtClean="0">
                <a:latin typeface="Arial" pitchFamily="34" charset="0"/>
                <a:cs typeface="Arial" pitchFamily="34" charset="0"/>
              </a:rPr>
              <a:t>Presumption is at its weakest when the word in question is of the kind that readily draws its precise import, its range of meanings from its immediate setting or the nature of the subject with regard to which it is employed.</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D2.	Use of Different Words</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When different words are used in the same statute, presumption that they are not used in the same sense.</a:t>
            </a:r>
          </a:p>
          <a:p>
            <a:pPr>
              <a:spcBef>
                <a:spcPts val="600"/>
              </a:spcBef>
              <a:spcAft>
                <a:spcPts val="600"/>
              </a:spcAft>
            </a:pPr>
            <a:r>
              <a:rPr lang="en-US" sz="2000" dirty="0" smtClean="0">
                <a:latin typeface="Arial" pitchFamily="34" charset="0"/>
                <a:cs typeface="Arial" pitchFamily="34" charset="0"/>
              </a:rPr>
              <a:t>Example – “at the end of the previous year” and “in the course of such previous year” appearing in section 23A of Income Tax Act, 1922 were interpreted differently.</a:t>
            </a:r>
          </a:p>
          <a:p>
            <a:pPr>
              <a:spcBef>
                <a:spcPts val="600"/>
              </a:spcBef>
              <a:spcAft>
                <a:spcPts val="600"/>
              </a:spcAft>
            </a:pP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D3.	Rule of Last Antecedent</a:t>
            </a:r>
          </a:p>
        </p:txBody>
      </p:sp>
      <p:sp>
        <p:nvSpPr>
          <p:cNvPr id="3" name="Content Placeholder 2"/>
          <p:cNvSpPr>
            <a:spLocks noGrp="1"/>
          </p:cNvSpPr>
          <p:nvPr>
            <p:ph idx="1"/>
          </p:nvPr>
        </p:nvSpPr>
        <p:spPr/>
        <p:txBody>
          <a:bodyPr>
            <a:normAutofit lnSpcReduction="10000"/>
          </a:bodyPr>
          <a:lstStyle/>
          <a:p>
            <a:pPr>
              <a:spcBef>
                <a:spcPts val="600"/>
              </a:spcBef>
              <a:spcAft>
                <a:spcPts val="600"/>
              </a:spcAft>
            </a:pPr>
            <a:r>
              <a:rPr lang="en-US" sz="2000" dirty="0" smtClean="0">
                <a:latin typeface="Arial" pitchFamily="34" charset="0"/>
                <a:cs typeface="Arial" pitchFamily="34" charset="0"/>
              </a:rPr>
              <a:t>Relative and qualifying words, phrases and clauses are applied to the antecedent immediately preceding.</a:t>
            </a:r>
          </a:p>
          <a:p>
            <a:pPr>
              <a:spcBef>
                <a:spcPts val="600"/>
              </a:spcBef>
              <a:spcAft>
                <a:spcPts val="600"/>
              </a:spcAft>
            </a:pPr>
            <a:r>
              <a:rPr lang="en-US" sz="2000" dirty="0" smtClean="0">
                <a:latin typeface="Arial" pitchFamily="34" charset="0"/>
                <a:cs typeface="Arial" pitchFamily="34" charset="0"/>
              </a:rPr>
              <a:t>Definition of “premises” in the Bombay Land Requisition Act, 1948 stated “any building or part of a building let or intended to be let separately”. It was held that the words, “let or intended to be let separately” did not qualify the word “building” but only the words “part of a building”.</a:t>
            </a:r>
            <a:endParaRPr lang="en-US" sz="2000" dirty="0">
              <a:latin typeface="Arial" pitchFamily="34" charset="0"/>
              <a:cs typeface="Arial" pitchFamily="34" charset="0"/>
            </a:endParaRPr>
          </a:p>
          <a:p>
            <a:pPr>
              <a:spcBef>
                <a:spcPts val="600"/>
              </a:spcBef>
              <a:spcAft>
                <a:spcPts val="600"/>
              </a:spcAft>
            </a:pPr>
            <a:r>
              <a:rPr lang="en-US" sz="2000" dirty="0" smtClean="0">
                <a:latin typeface="Arial" pitchFamily="34" charset="0"/>
                <a:cs typeface="Arial" pitchFamily="34" charset="0"/>
              </a:rPr>
              <a:t>Rule subordinate to context</a:t>
            </a:r>
          </a:p>
          <a:p>
            <a:pPr>
              <a:spcBef>
                <a:spcPts val="600"/>
              </a:spcBef>
              <a:spcAft>
                <a:spcPts val="600"/>
              </a:spcAft>
            </a:pPr>
            <a:r>
              <a:rPr lang="en-US" sz="2000" dirty="0" smtClean="0">
                <a:latin typeface="Arial" pitchFamily="34" charset="0"/>
                <a:cs typeface="Arial" pitchFamily="34" charset="0"/>
              </a:rPr>
              <a:t>Section 1(3)(a) of the Employees’ Provident Funds Act, 1952 reads, “</a:t>
            </a:r>
            <a:r>
              <a:rPr lang="en-US" sz="2000" i="1" dirty="0" smtClean="0">
                <a:latin typeface="Arial" pitchFamily="34" charset="0"/>
                <a:cs typeface="Arial" pitchFamily="34" charset="0"/>
              </a:rPr>
              <a:t>subject to the provisions contained in section 16, it (the Act) applies to every establishment which is a factory engaged in any industry specified in Schedule I and in which fifty or more persons are employed</a:t>
            </a:r>
            <a:r>
              <a:rPr lang="en-US" sz="2000" dirty="0" smtClean="0">
                <a:latin typeface="Arial" pitchFamily="34" charset="0"/>
                <a:cs typeface="Arial" pitchFamily="34" charset="0"/>
              </a:rPr>
              <a:t>”. Argued that 50 or more persons applied to industry and not to establishment. Held otherwise.</a:t>
            </a: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itchFamily="34" charset="0"/>
                <a:cs typeface="Arial" pitchFamily="34" charset="0"/>
              </a:rPr>
              <a:t>D4.	Non Obstante Clause</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“Notwithstanding anything contained in this Act or in some particular provision in the Act or in some particular Act or in any law for the time being in force”</a:t>
            </a:r>
          </a:p>
          <a:p>
            <a:pPr>
              <a:spcBef>
                <a:spcPts val="600"/>
              </a:spcBef>
              <a:spcAft>
                <a:spcPts val="600"/>
              </a:spcAft>
            </a:pPr>
            <a:r>
              <a:rPr lang="en-US" sz="2000" dirty="0" smtClean="0">
                <a:latin typeface="Arial" pitchFamily="34" charset="0"/>
                <a:cs typeface="Arial" pitchFamily="34" charset="0"/>
              </a:rPr>
              <a:t>Later enactment prevails over the former.</a:t>
            </a:r>
          </a:p>
          <a:p>
            <a:pPr>
              <a:spcBef>
                <a:spcPts val="600"/>
              </a:spcBef>
              <a:spcAft>
                <a:spcPts val="600"/>
              </a:spcAft>
            </a:pPr>
            <a:r>
              <a:rPr lang="en-US" sz="2000" dirty="0" smtClean="0">
                <a:latin typeface="Arial" pitchFamily="34" charset="0"/>
                <a:cs typeface="Arial" pitchFamily="34" charset="0"/>
              </a:rPr>
              <a:t>Special enactment prevails over the general one</a:t>
            </a:r>
          </a:p>
          <a:p>
            <a:pPr>
              <a:spcBef>
                <a:spcPts val="600"/>
              </a:spcBef>
              <a:spcAft>
                <a:spcPts val="600"/>
              </a:spcAft>
            </a:pPr>
            <a:r>
              <a:rPr lang="en-US" sz="2000" dirty="0" smtClean="0">
                <a:latin typeface="Arial" pitchFamily="34" charset="0"/>
                <a:cs typeface="Arial" pitchFamily="34" charset="0"/>
              </a:rPr>
              <a:t>Resolves conflicts between laws</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969264"/>
          </a:xfrm>
        </p:spPr>
        <p:txBody>
          <a:bodyPr/>
          <a:lstStyle/>
          <a:p>
            <a:r>
              <a:rPr lang="en-US" sz="4000" dirty="0" smtClean="0">
                <a:latin typeface="Arial" pitchFamily="34" charset="0"/>
                <a:cs typeface="Arial" pitchFamily="34" charset="0"/>
              </a:rPr>
              <a:t>Contents</a:t>
            </a:r>
            <a:endParaRPr lang="en-US" sz="4000" dirty="0">
              <a:latin typeface="Arial" pitchFamily="34" charset="0"/>
              <a:cs typeface="Arial" pitchFamily="34" charset="0"/>
            </a:endParaRPr>
          </a:p>
        </p:txBody>
      </p:sp>
      <p:sp>
        <p:nvSpPr>
          <p:cNvPr id="3" name="Text Placeholder 2"/>
          <p:cNvSpPr>
            <a:spLocks noGrp="1"/>
          </p:cNvSpPr>
          <p:nvPr>
            <p:ph type="body" idx="1"/>
          </p:nvPr>
        </p:nvSpPr>
        <p:spPr>
          <a:xfrm>
            <a:off x="530352" y="2704664"/>
            <a:ext cx="7772400" cy="3619936"/>
          </a:xfrm>
        </p:spPr>
        <p:txBody>
          <a:bodyPr>
            <a:normAutofit lnSpcReduction="10000"/>
          </a:bodyPr>
          <a:lstStyle/>
          <a:p>
            <a:pPr marL="457200" indent="-457200">
              <a:spcBef>
                <a:spcPts val="1800"/>
              </a:spcBef>
              <a:spcAft>
                <a:spcPts val="600"/>
              </a:spcAft>
              <a:buClr>
                <a:schemeClr val="tx1"/>
              </a:buClr>
              <a:buFont typeface="+mj-lt"/>
              <a:buAutoNum type="alphaUcPeriod"/>
            </a:pPr>
            <a:r>
              <a:rPr lang="en-US" sz="2400" dirty="0" smtClean="0">
                <a:latin typeface="Arial" pitchFamily="34" charset="0"/>
                <a:cs typeface="Arial" pitchFamily="34" charset="0"/>
              </a:rPr>
              <a:t>What  is interpretation?</a:t>
            </a:r>
          </a:p>
          <a:p>
            <a:pPr marL="457200" indent="-457200">
              <a:spcBef>
                <a:spcPts val="1800"/>
              </a:spcBef>
              <a:spcAft>
                <a:spcPts val="600"/>
              </a:spcAft>
              <a:buClr>
                <a:schemeClr val="tx1"/>
              </a:buClr>
              <a:buFont typeface="+mj-lt"/>
              <a:buAutoNum type="alphaUcPeriod"/>
            </a:pPr>
            <a:r>
              <a:rPr lang="en-US" sz="2400" dirty="0" smtClean="0">
                <a:latin typeface="Arial" pitchFamily="34" charset="0"/>
                <a:cs typeface="Arial" pitchFamily="34" charset="0"/>
              </a:rPr>
              <a:t>Essentials of Interpretation</a:t>
            </a:r>
          </a:p>
          <a:p>
            <a:pPr marL="457200" indent="-457200">
              <a:spcBef>
                <a:spcPts val="1800"/>
              </a:spcBef>
              <a:spcAft>
                <a:spcPts val="600"/>
              </a:spcAft>
              <a:buClr>
                <a:schemeClr val="tx1"/>
              </a:buClr>
              <a:buFont typeface="+mj-lt"/>
              <a:buAutoNum type="alphaUcPeriod"/>
            </a:pPr>
            <a:r>
              <a:rPr lang="en-US" sz="2400" dirty="0" smtClean="0">
                <a:latin typeface="Arial" pitchFamily="34" charset="0"/>
                <a:cs typeface="Arial" pitchFamily="34" charset="0"/>
              </a:rPr>
              <a:t>Guiding Rules</a:t>
            </a:r>
          </a:p>
          <a:p>
            <a:pPr marL="457200" indent="-457200">
              <a:spcBef>
                <a:spcPts val="1800"/>
              </a:spcBef>
              <a:spcAft>
                <a:spcPts val="600"/>
              </a:spcAft>
              <a:buClr>
                <a:schemeClr val="tx1"/>
              </a:buClr>
              <a:buFont typeface="+mj-lt"/>
              <a:buAutoNum type="alphaUcPeriod"/>
            </a:pPr>
            <a:r>
              <a:rPr lang="en-US" sz="2400" dirty="0" smtClean="0">
                <a:latin typeface="Arial" pitchFamily="34" charset="0"/>
                <a:cs typeface="Arial" pitchFamily="34" charset="0"/>
              </a:rPr>
              <a:t>Subsidiary Rules</a:t>
            </a:r>
          </a:p>
          <a:p>
            <a:pPr marL="457200" indent="-457200">
              <a:spcBef>
                <a:spcPts val="1800"/>
              </a:spcBef>
              <a:spcAft>
                <a:spcPts val="600"/>
              </a:spcAft>
              <a:buClr>
                <a:schemeClr val="tx1"/>
              </a:buClr>
              <a:buFont typeface="+mj-lt"/>
              <a:buAutoNum type="alphaUcPeriod"/>
            </a:pPr>
            <a:r>
              <a:rPr lang="en-US" sz="2400" dirty="0" smtClean="0">
                <a:latin typeface="Arial" pitchFamily="34" charset="0"/>
                <a:cs typeface="Arial" pitchFamily="34" charset="0"/>
              </a:rPr>
              <a:t>Internal Aids</a:t>
            </a:r>
          </a:p>
          <a:p>
            <a:pPr marL="457200" indent="-457200">
              <a:spcBef>
                <a:spcPts val="1800"/>
              </a:spcBef>
              <a:spcAft>
                <a:spcPts val="600"/>
              </a:spcAft>
              <a:buClr>
                <a:schemeClr val="tx1"/>
              </a:buClr>
              <a:buFont typeface="+mj-lt"/>
              <a:buAutoNum type="alphaUcPeriod"/>
            </a:pPr>
            <a:r>
              <a:rPr lang="en-US" sz="2400" dirty="0" smtClean="0">
                <a:latin typeface="Arial" pitchFamily="34" charset="0"/>
                <a:cs typeface="Arial" pitchFamily="34" charset="0"/>
              </a:rPr>
              <a:t>External Aids</a:t>
            </a: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D5.	Legal Fiction</a:t>
            </a:r>
          </a:p>
        </p:txBody>
      </p:sp>
      <p:sp>
        <p:nvSpPr>
          <p:cNvPr id="3" name="Content Placeholder 2"/>
          <p:cNvSpPr>
            <a:spLocks noGrp="1"/>
          </p:cNvSpPr>
          <p:nvPr>
            <p:ph idx="1"/>
          </p:nvPr>
        </p:nvSpPr>
        <p:spPr/>
        <p:txBody>
          <a:bodyPr/>
          <a:lstStyle/>
          <a:p>
            <a:pPr>
              <a:spcBef>
                <a:spcPts val="600"/>
              </a:spcBef>
              <a:spcAft>
                <a:spcPts val="600"/>
              </a:spcAft>
            </a:pPr>
            <a:r>
              <a:rPr lang="en-US" sz="2000" dirty="0" smtClean="0">
                <a:latin typeface="Arial" pitchFamily="34" charset="0"/>
                <a:cs typeface="Arial" pitchFamily="34" charset="0"/>
              </a:rPr>
              <a:t>“when a statute enacts that something shall be deemed to have been done, which in fact and in truth was not done, the court is entitled and bound to ascertain for what purposes and between what persons the statutory fiction is to be resorted to”.</a:t>
            </a:r>
          </a:p>
          <a:p>
            <a:pPr>
              <a:spcBef>
                <a:spcPts val="600"/>
              </a:spcBef>
              <a:spcAft>
                <a:spcPts val="600"/>
              </a:spcAft>
            </a:pPr>
            <a:r>
              <a:rPr lang="en-US" sz="2000" dirty="0" smtClean="0">
                <a:latin typeface="Arial" pitchFamily="34" charset="0"/>
                <a:cs typeface="Arial" pitchFamily="34" charset="0"/>
              </a:rPr>
              <a:t>“Full effect must be given to the statutory fiction and it should be carried to its logical conclusion”</a:t>
            </a:r>
          </a:p>
          <a:p>
            <a:pPr>
              <a:spcBef>
                <a:spcPts val="600"/>
              </a:spcBef>
              <a:spcAft>
                <a:spcPts val="600"/>
              </a:spcAft>
            </a:pPr>
            <a:r>
              <a:rPr lang="en-US" sz="2000" dirty="0" smtClean="0">
                <a:latin typeface="Arial" pitchFamily="34" charset="0"/>
                <a:cs typeface="Arial" pitchFamily="34" charset="0"/>
              </a:rPr>
              <a:t>A legal fiction created in terms enacted “for the purposes of this Act is normally restricted to that Act and cannot be extended to cover another Act”.</a:t>
            </a:r>
            <a:endParaRPr lang="en-US"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D6.	Mandatory and Directory Provisions</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A mandatory enactment must be obeyed or fulfilled exactly but it is sufficient if a directory enactment be obeyed or fulfilled substantially.</a:t>
            </a:r>
          </a:p>
          <a:p>
            <a:pPr>
              <a:spcBef>
                <a:spcPts val="600"/>
              </a:spcBef>
              <a:spcAft>
                <a:spcPts val="600"/>
              </a:spcAft>
            </a:pPr>
            <a:r>
              <a:rPr lang="en-US" sz="2000" dirty="0" smtClean="0">
                <a:latin typeface="Arial" pitchFamily="34" charset="0"/>
                <a:cs typeface="Arial" pitchFamily="34" charset="0"/>
              </a:rPr>
              <a:t>When consequences of nullification or failure provided in the statute, the statute is mandatory.</a:t>
            </a:r>
          </a:p>
          <a:p>
            <a:pPr>
              <a:spcBef>
                <a:spcPts val="600"/>
              </a:spcBef>
              <a:spcAft>
                <a:spcPts val="600"/>
              </a:spcAft>
            </a:pPr>
            <a:r>
              <a:rPr lang="en-US" sz="2000" dirty="0" smtClean="0">
                <a:latin typeface="Arial" pitchFamily="34" charset="0"/>
                <a:cs typeface="Arial" pitchFamily="34" charset="0"/>
              </a:rPr>
              <a:t>Use of negative words usually mandatory. “Not less than three months notice” indicates a clear mandatory provision.</a:t>
            </a:r>
          </a:p>
          <a:p>
            <a:pPr>
              <a:spcBef>
                <a:spcPts val="600"/>
              </a:spcBef>
              <a:spcAft>
                <a:spcPts val="600"/>
              </a:spcAft>
            </a:pPr>
            <a:r>
              <a:rPr lang="en-US" sz="2000" dirty="0" smtClean="0">
                <a:latin typeface="Arial" pitchFamily="34" charset="0"/>
                <a:cs typeface="Arial" pitchFamily="34" charset="0"/>
              </a:rPr>
              <a:t>Affirmative words can be used to exclude all that is not covered. </a:t>
            </a:r>
          </a:p>
          <a:p>
            <a:pPr>
              <a:spcBef>
                <a:spcPts val="600"/>
              </a:spcBef>
              <a:spcAft>
                <a:spcPts val="600"/>
              </a:spcAft>
            </a:pPr>
            <a:r>
              <a:rPr lang="en-US" sz="2000" dirty="0" smtClean="0">
                <a:latin typeface="Arial" pitchFamily="34" charset="0"/>
                <a:cs typeface="Arial" pitchFamily="34" charset="0"/>
              </a:rPr>
              <a:t>The use of word “shall” generally indicates an imperative unless context shows otherwise.</a:t>
            </a:r>
          </a:p>
          <a:p>
            <a:pPr>
              <a:spcBef>
                <a:spcPts val="600"/>
              </a:spcBef>
              <a:spcAft>
                <a:spcPts val="600"/>
              </a:spcAft>
            </a:pPr>
            <a:r>
              <a:rPr lang="en-US" sz="2000" dirty="0" smtClean="0">
                <a:latin typeface="Arial" pitchFamily="34" charset="0"/>
                <a:cs typeface="Arial" pitchFamily="34" charset="0"/>
              </a:rPr>
              <a:t>Use of word “may” indicates directory provision. Enabling provision.</a:t>
            </a:r>
          </a:p>
          <a:p>
            <a:pPr>
              <a:spcBef>
                <a:spcPts val="600"/>
              </a:spcBef>
              <a:spcAft>
                <a:spcPts val="600"/>
              </a:spcAft>
            </a:pPr>
            <a:r>
              <a:rPr lang="en-US" sz="2000" dirty="0" smtClean="0">
                <a:latin typeface="Arial" pitchFamily="34" charset="0"/>
                <a:cs typeface="Arial" pitchFamily="34" charset="0"/>
              </a:rPr>
              <a:t>“must” is a stronger version of shall.</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D7.	Use of “Or” and “And”</a:t>
            </a:r>
          </a:p>
        </p:txBody>
      </p:sp>
      <p:sp>
        <p:nvSpPr>
          <p:cNvPr id="3" name="Content Placeholder 2"/>
          <p:cNvSpPr>
            <a:spLocks noGrp="1"/>
          </p:cNvSpPr>
          <p:nvPr>
            <p:ph idx="1"/>
          </p:nvPr>
        </p:nvSpPr>
        <p:spPr/>
        <p:txBody>
          <a:bodyPr>
            <a:normAutofit lnSpcReduction="10000"/>
          </a:bodyPr>
          <a:lstStyle/>
          <a:p>
            <a:pPr>
              <a:spcBef>
                <a:spcPts val="1200"/>
              </a:spcBef>
              <a:spcAft>
                <a:spcPts val="1200"/>
              </a:spcAft>
            </a:pPr>
            <a:r>
              <a:rPr lang="en-US" sz="2000" dirty="0" smtClean="0">
                <a:latin typeface="Arial" pitchFamily="34" charset="0"/>
                <a:cs typeface="Arial" pitchFamily="34" charset="0"/>
              </a:rPr>
              <a:t>“Or” is normally disjunctive and “And” is conjunctive, but at times they are read as vice versa.</a:t>
            </a:r>
          </a:p>
          <a:p>
            <a:pPr>
              <a:spcBef>
                <a:spcPts val="1200"/>
              </a:spcBef>
              <a:spcAft>
                <a:spcPts val="1200"/>
              </a:spcAft>
            </a:pPr>
            <a:r>
              <a:rPr lang="en-US" sz="2000" dirty="0" smtClean="0">
                <a:latin typeface="Arial" pitchFamily="34" charset="0"/>
                <a:cs typeface="Arial" pitchFamily="34" charset="0"/>
              </a:rPr>
              <a:t>“Owner and Master” to be guilty – Does a person have to be both owner and master of a ship to be held guilty? Or are both person guilty?</a:t>
            </a:r>
          </a:p>
          <a:p>
            <a:pPr>
              <a:spcBef>
                <a:spcPts val="1200"/>
              </a:spcBef>
              <a:spcAft>
                <a:spcPts val="1200"/>
              </a:spcAft>
            </a:pPr>
            <a:r>
              <a:rPr lang="en-US" sz="2000" dirty="0" smtClean="0">
                <a:latin typeface="Arial" pitchFamily="34" charset="0"/>
                <a:cs typeface="Arial" pitchFamily="34" charset="0"/>
              </a:rPr>
              <a:t>Section 7 of the Official Secrets Act, 1920, reads: “Any person who attempts to commit any offence under the principal Act or this Act, or solicits or incites or </a:t>
            </a:r>
            <a:r>
              <a:rPr lang="en-US" sz="2000" dirty="0" err="1" smtClean="0">
                <a:latin typeface="Arial" pitchFamily="34" charset="0"/>
                <a:cs typeface="Arial" pitchFamily="34" charset="0"/>
              </a:rPr>
              <a:t>endeavours</a:t>
            </a:r>
            <a:r>
              <a:rPr lang="en-US" sz="2000" dirty="0" smtClean="0">
                <a:latin typeface="Arial" pitchFamily="34" charset="0"/>
                <a:cs typeface="Arial" pitchFamily="34" charset="0"/>
              </a:rPr>
              <a:t> to persuade another person to commit an offence, or aids or abets </a:t>
            </a:r>
            <a:r>
              <a:rPr lang="en-US" sz="2000" i="1" dirty="0" smtClean="0">
                <a:latin typeface="Arial" pitchFamily="34" charset="0"/>
                <a:cs typeface="Arial" pitchFamily="34" charset="0"/>
              </a:rPr>
              <a:t>and</a:t>
            </a:r>
            <a:r>
              <a:rPr lang="en-US" sz="2000" dirty="0" smtClean="0">
                <a:latin typeface="Arial" pitchFamily="34" charset="0"/>
                <a:cs typeface="Arial" pitchFamily="34" charset="0"/>
              </a:rPr>
              <a:t> does any act preparatory to the commission of an offence”. The word “and” printed in Italics was read as “or”, for by reading “and” as “and” the result produced was unintelligible and absurd and against the clear intention of the Legislature.</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D8a.	Construction of General Words</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Examples of general words – “in any legal proceeding whatsoever”, “any connection whatever”, “every place”, “in all its form”.</a:t>
            </a:r>
          </a:p>
          <a:p>
            <a:pPr>
              <a:spcBef>
                <a:spcPts val="600"/>
              </a:spcBef>
              <a:spcAft>
                <a:spcPts val="600"/>
              </a:spcAft>
            </a:pPr>
            <a:r>
              <a:rPr lang="en-US" sz="2000" dirty="0" smtClean="0">
                <a:latin typeface="Arial" pitchFamily="34" charset="0"/>
                <a:cs typeface="Arial" pitchFamily="34" charset="0"/>
              </a:rPr>
              <a:t> </a:t>
            </a:r>
            <a:r>
              <a:rPr lang="en-US" sz="2000" u="sng" dirty="0" smtClean="0">
                <a:latin typeface="Arial" pitchFamily="34" charset="0"/>
                <a:cs typeface="Arial" pitchFamily="34" charset="0"/>
              </a:rPr>
              <a:t>Normal rule </a:t>
            </a:r>
            <a:r>
              <a:rPr lang="en-US" sz="2000" dirty="0" smtClean="0">
                <a:latin typeface="Arial" pitchFamily="34" charset="0"/>
                <a:cs typeface="Arial" pitchFamily="34" charset="0"/>
              </a:rPr>
              <a:t>– general words must receive a general construction unless there is something in the Act itself such as the subject-matter with which the Act is dealing or the context in which the said words are used to show the intention of the Legislature that they must be given a restrictive meaning.</a:t>
            </a:r>
          </a:p>
          <a:p>
            <a:pPr>
              <a:spcBef>
                <a:spcPts val="600"/>
              </a:spcBef>
              <a:spcAft>
                <a:spcPts val="600"/>
              </a:spcAft>
            </a:pPr>
            <a:r>
              <a:rPr lang="en-US" sz="2000" dirty="0" smtClean="0">
                <a:latin typeface="Arial" pitchFamily="34" charset="0"/>
                <a:cs typeface="Arial" pitchFamily="34" charset="0"/>
              </a:rPr>
              <a:t>Words and particularly general words cannot be read in isolation; their </a:t>
            </a:r>
            <a:r>
              <a:rPr lang="en-US" sz="2000" dirty="0" err="1" smtClean="0">
                <a:latin typeface="Arial" pitchFamily="34" charset="0"/>
                <a:cs typeface="Arial" pitchFamily="34" charset="0"/>
              </a:rPr>
              <a:t>colour</a:t>
            </a:r>
            <a:r>
              <a:rPr lang="en-US" sz="2000" dirty="0" smtClean="0">
                <a:latin typeface="Arial" pitchFamily="34" charset="0"/>
                <a:cs typeface="Arial" pitchFamily="34" charset="0"/>
              </a:rPr>
              <a:t> and content are derived from their context.</a:t>
            </a:r>
          </a:p>
          <a:p>
            <a:pPr>
              <a:spcBef>
                <a:spcPts val="600"/>
              </a:spcBef>
              <a:spcAft>
                <a:spcPts val="600"/>
              </a:spcAft>
            </a:pPr>
            <a:r>
              <a:rPr lang="en-US" sz="2000" dirty="0" smtClean="0">
                <a:latin typeface="Arial" pitchFamily="34" charset="0"/>
                <a:cs typeface="Arial" pitchFamily="34" charset="0"/>
              </a:rPr>
              <a:t>General words and phrases, however wide and comprehensive they may be, in their literal sense must usually be construed as being limited to the actual object of the Act.</a:t>
            </a:r>
          </a:p>
          <a:p>
            <a:pPr>
              <a:spcBef>
                <a:spcPts val="600"/>
              </a:spcBef>
              <a:spcAft>
                <a:spcPts val="600"/>
              </a:spcAft>
            </a:pP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D8b.	</a:t>
            </a:r>
            <a:r>
              <a:rPr lang="en-US" sz="2800" b="1" i="1" dirty="0" err="1" smtClean="0">
                <a:latin typeface="Arial" pitchFamily="34" charset="0"/>
                <a:cs typeface="Arial" pitchFamily="34" charset="0"/>
              </a:rPr>
              <a:t>Noscitur</a:t>
            </a:r>
            <a:r>
              <a:rPr lang="en-US" sz="2800" b="1" i="1" dirty="0" smtClean="0">
                <a:latin typeface="Arial" pitchFamily="34" charset="0"/>
                <a:cs typeface="Arial" pitchFamily="34" charset="0"/>
              </a:rPr>
              <a:t> A </a:t>
            </a:r>
            <a:r>
              <a:rPr lang="en-US" sz="2800" b="1" i="1" dirty="0" err="1" smtClean="0">
                <a:latin typeface="Arial" pitchFamily="34" charset="0"/>
                <a:cs typeface="Arial" pitchFamily="34" charset="0"/>
              </a:rPr>
              <a:t>Sociis</a:t>
            </a:r>
            <a:endParaRPr lang="en-US" sz="2800" b="1" i="1" dirty="0" smtClean="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a:spcBef>
                <a:spcPts val="600"/>
              </a:spcBef>
              <a:spcAft>
                <a:spcPts val="600"/>
              </a:spcAft>
            </a:pPr>
            <a:r>
              <a:rPr lang="en-US" sz="2000" dirty="0" smtClean="0">
                <a:latin typeface="Arial" pitchFamily="34" charset="0"/>
                <a:cs typeface="Arial" pitchFamily="34" charset="0"/>
              </a:rPr>
              <a:t>The meaning of a word is to be judged by the company it keeps.</a:t>
            </a:r>
          </a:p>
          <a:p>
            <a:pPr>
              <a:spcBef>
                <a:spcPts val="600"/>
              </a:spcBef>
              <a:spcAft>
                <a:spcPts val="600"/>
              </a:spcAft>
            </a:pPr>
            <a:r>
              <a:rPr lang="en-US" sz="2000" dirty="0" smtClean="0">
                <a:latin typeface="Arial" pitchFamily="34" charset="0"/>
                <a:cs typeface="Arial" pitchFamily="34" charset="0"/>
              </a:rPr>
              <a:t>Rule of </a:t>
            </a:r>
            <a:r>
              <a:rPr lang="en-US" sz="2000" i="1" dirty="0" err="1" smtClean="0">
                <a:latin typeface="Arial" pitchFamily="34" charset="0"/>
                <a:cs typeface="Arial" pitchFamily="34" charset="0"/>
              </a:rPr>
              <a:t>Noscitur</a:t>
            </a:r>
            <a:r>
              <a:rPr lang="en-US" sz="2000" i="1" dirty="0" smtClean="0">
                <a:latin typeface="Arial" pitchFamily="34" charset="0"/>
                <a:cs typeface="Arial" pitchFamily="34" charset="0"/>
              </a:rPr>
              <a:t> A </a:t>
            </a:r>
            <a:r>
              <a:rPr lang="en-US" sz="2000" i="1" dirty="0" err="1" smtClean="0">
                <a:latin typeface="Arial" pitchFamily="34" charset="0"/>
                <a:cs typeface="Arial" pitchFamily="34" charset="0"/>
              </a:rPr>
              <a:t>Sociis</a:t>
            </a:r>
            <a:r>
              <a:rPr lang="en-US" sz="2000" i="1" dirty="0" smtClean="0">
                <a:latin typeface="Arial" pitchFamily="34" charset="0"/>
                <a:cs typeface="Arial" pitchFamily="34" charset="0"/>
              </a:rPr>
              <a:t> </a:t>
            </a:r>
            <a:r>
              <a:rPr lang="en-US" sz="2000" dirty="0" smtClean="0">
                <a:latin typeface="Arial" pitchFamily="34" charset="0"/>
                <a:cs typeface="Arial" pitchFamily="34" charset="0"/>
              </a:rPr>
              <a:t>is wider than the rule of </a:t>
            </a:r>
            <a:r>
              <a:rPr lang="en-US" sz="2000" i="1" dirty="0" err="1" smtClean="0">
                <a:latin typeface="Arial" pitchFamily="34" charset="0"/>
                <a:cs typeface="Arial" pitchFamily="34" charset="0"/>
              </a:rPr>
              <a:t>Ejusdem</a:t>
            </a:r>
            <a:r>
              <a:rPr lang="en-US" sz="2000" i="1" dirty="0" smtClean="0">
                <a:latin typeface="Arial" pitchFamily="34" charset="0"/>
                <a:cs typeface="Arial" pitchFamily="34" charset="0"/>
              </a:rPr>
              <a:t> Generis</a:t>
            </a:r>
            <a:r>
              <a:rPr lang="en-US" sz="2000" dirty="0" smtClean="0">
                <a:latin typeface="Arial" pitchFamily="34" charset="0"/>
                <a:cs typeface="Arial" pitchFamily="34" charset="0"/>
              </a:rPr>
              <a:t>, which is only an application of the former.</a:t>
            </a:r>
          </a:p>
          <a:p>
            <a:pPr>
              <a:spcBef>
                <a:spcPts val="600"/>
              </a:spcBef>
              <a:spcAft>
                <a:spcPts val="600"/>
              </a:spcAft>
            </a:pPr>
            <a:r>
              <a:rPr lang="en-US" sz="2000" dirty="0" smtClean="0">
                <a:latin typeface="Arial" pitchFamily="34" charset="0"/>
                <a:cs typeface="Arial" pitchFamily="34" charset="0"/>
              </a:rPr>
              <a:t>Words that are coupled together take their </a:t>
            </a:r>
            <a:r>
              <a:rPr lang="en-US" sz="2000" dirty="0" err="1" smtClean="0">
                <a:latin typeface="Arial" pitchFamily="34" charset="0"/>
                <a:cs typeface="Arial" pitchFamily="34" charset="0"/>
              </a:rPr>
              <a:t>colour</a:t>
            </a:r>
            <a:r>
              <a:rPr lang="en-US" sz="2000" dirty="0" smtClean="0">
                <a:latin typeface="Arial" pitchFamily="34" charset="0"/>
                <a:cs typeface="Arial" pitchFamily="34" charset="0"/>
              </a:rPr>
              <a:t> from each other. The more general is restricted to the less general.</a:t>
            </a:r>
          </a:p>
          <a:p>
            <a:pPr>
              <a:spcBef>
                <a:spcPts val="600"/>
              </a:spcBef>
              <a:spcAft>
                <a:spcPts val="600"/>
              </a:spcAft>
            </a:pPr>
            <a:r>
              <a:rPr lang="en-US" sz="2000" dirty="0" smtClean="0">
                <a:latin typeface="Arial" pitchFamily="34" charset="0"/>
                <a:cs typeface="Arial" pitchFamily="34" charset="0"/>
              </a:rPr>
              <a:t>Example – cows, bulls, goats, sheep and other animals. The expression “other animals” cannot refer to lions and tigers; it refers only to domestic animals.</a:t>
            </a:r>
          </a:p>
          <a:p>
            <a:pPr>
              <a:spcBef>
                <a:spcPts val="600"/>
              </a:spcBef>
              <a:spcAft>
                <a:spcPts val="600"/>
              </a:spcAft>
            </a:pPr>
            <a:r>
              <a:rPr lang="en-US" sz="2000" dirty="0" smtClean="0">
                <a:latin typeface="Arial" pitchFamily="34" charset="0"/>
                <a:cs typeface="Arial" pitchFamily="34" charset="0"/>
              </a:rPr>
              <a:t>Example – old, discarded, unserviceable or obsolete machinery stores or vehicles including waste products. The expression “old” was construed to refer to machinery that had become non-functional or non-usable.</a:t>
            </a:r>
          </a:p>
          <a:p>
            <a:pPr>
              <a:spcBef>
                <a:spcPts val="600"/>
              </a:spcBef>
              <a:spcAft>
                <a:spcPts val="600"/>
              </a:spcAft>
            </a:pP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D8c.	</a:t>
            </a:r>
            <a:r>
              <a:rPr lang="en-US" sz="2800" b="1" i="1" dirty="0" err="1" smtClean="0">
                <a:latin typeface="Arial" pitchFamily="34" charset="0"/>
                <a:cs typeface="Arial" pitchFamily="34" charset="0"/>
              </a:rPr>
              <a:t>Ejusdem</a:t>
            </a:r>
            <a:r>
              <a:rPr lang="en-US" sz="2800" b="1" i="1" dirty="0" smtClean="0">
                <a:latin typeface="Arial" pitchFamily="34" charset="0"/>
                <a:cs typeface="Arial" pitchFamily="34" charset="0"/>
              </a:rPr>
              <a:t> Generis</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When particular words pertaining to a class, category or genus are followed by general words, the general words are construed as limited to things of the same kind.</a:t>
            </a:r>
          </a:p>
          <a:p>
            <a:pPr>
              <a:spcBef>
                <a:spcPts val="600"/>
              </a:spcBef>
              <a:spcAft>
                <a:spcPts val="600"/>
              </a:spcAft>
            </a:pPr>
            <a:r>
              <a:rPr lang="en-US" sz="2000" dirty="0" smtClean="0">
                <a:latin typeface="Arial" pitchFamily="34" charset="0"/>
                <a:cs typeface="Arial" pitchFamily="34" charset="0"/>
              </a:rPr>
              <a:t>Specifically limits general words to the adjoining particular words.</a:t>
            </a:r>
          </a:p>
          <a:p>
            <a:pPr>
              <a:spcBef>
                <a:spcPts val="600"/>
              </a:spcBef>
              <a:spcAft>
                <a:spcPts val="600"/>
              </a:spcAft>
            </a:pPr>
            <a:r>
              <a:rPr lang="en-US" sz="2000" dirty="0" smtClean="0">
                <a:latin typeface="Arial" pitchFamily="34" charset="0"/>
                <a:cs typeface="Arial" pitchFamily="34" charset="0"/>
              </a:rPr>
              <a:t>Example – Order banning arms, ammunition or gun powder or any other goods. In this order “any other goods”  was construed to refer to goods similar to arms, ammunition or gun powder.</a:t>
            </a:r>
          </a:p>
          <a:p>
            <a:pPr>
              <a:spcBef>
                <a:spcPts val="600"/>
              </a:spcBef>
              <a:spcAft>
                <a:spcPts val="600"/>
              </a:spcAft>
            </a:pPr>
            <a:r>
              <a:rPr lang="en-US" sz="2000" dirty="0" smtClean="0">
                <a:latin typeface="Arial" pitchFamily="34" charset="0"/>
                <a:cs typeface="Arial" pitchFamily="34" charset="0"/>
              </a:rPr>
              <a:t>Example – “Any person who entered into or works under a contract with an employer whether the contract be any way of manual </a:t>
            </a:r>
            <a:r>
              <a:rPr lang="en-US" sz="2000" dirty="0" err="1" smtClean="0">
                <a:latin typeface="Arial" pitchFamily="34" charset="0"/>
                <a:cs typeface="Arial" pitchFamily="34" charset="0"/>
              </a:rPr>
              <a:t>labour</a:t>
            </a:r>
            <a:r>
              <a:rPr lang="en-US" sz="2000" dirty="0" smtClean="0">
                <a:latin typeface="Arial" pitchFamily="34" charset="0"/>
                <a:cs typeface="Arial" pitchFamily="34" charset="0"/>
              </a:rPr>
              <a:t>, clerical work or otherwise …”. Held that </a:t>
            </a:r>
            <a:r>
              <a:rPr lang="en-US" sz="2000" i="1" dirty="0" err="1" smtClean="0">
                <a:latin typeface="Arial" pitchFamily="34" charset="0"/>
                <a:cs typeface="Arial" pitchFamily="34" charset="0"/>
              </a:rPr>
              <a:t>ejusdem</a:t>
            </a:r>
            <a:r>
              <a:rPr lang="en-US" sz="2000" i="1" dirty="0" smtClean="0">
                <a:latin typeface="Arial" pitchFamily="34" charset="0"/>
                <a:cs typeface="Arial" pitchFamily="34" charset="0"/>
              </a:rPr>
              <a:t> generis </a:t>
            </a:r>
            <a:r>
              <a:rPr lang="en-US" sz="2000" dirty="0" smtClean="0">
                <a:latin typeface="Arial" pitchFamily="34" charset="0"/>
                <a:cs typeface="Arial" pitchFamily="34" charset="0"/>
              </a:rPr>
              <a:t>is not applicable since “manual </a:t>
            </a:r>
            <a:r>
              <a:rPr lang="en-US" sz="2000" dirty="0" err="1" smtClean="0">
                <a:latin typeface="Arial" pitchFamily="34" charset="0"/>
                <a:cs typeface="Arial" pitchFamily="34" charset="0"/>
              </a:rPr>
              <a:t>labour</a:t>
            </a:r>
            <a:r>
              <a:rPr lang="en-US" sz="2000" dirty="0" smtClean="0">
                <a:latin typeface="Arial" pitchFamily="34" charset="0"/>
                <a:cs typeface="Arial" pitchFamily="34" charset="0"/>
              </a:rPr>
              <a:t>” and “clerical work” do not belong to a single limited genus.</a:t>
            </a:r>
          </a:p>
          <a:p>
            <a:pPr>
              <a:spcBef>
                <a:spcPts val="600"/>
              </a:spcBef>
              <a:spcAft>
                <a:spcPts val="600"/>
              </a:spcAft>
            </a:pP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772400" cy="1362456"/>
          </a:xfrm>
        </p:spPr>
        <p:txBody>
          <a:bodyPr anchor="ctr" anchorCtr="0"/>
          <a:lstStyle/>
          <a:p>
            <a:r>
              <a:rPr sz="3600" dirty="0" smtClean="0">
                <a:latin typeface="Arial" pitchFamily="34" charset="0"/>
                <a:cs typeface="Arial" pitchFamily="34" charset="0"/>
              </a:rPr>
              <a:t>E.	Internal Aids</a:t>
            </a:r>
            <a:endParaRPr lang="en-US" sz="3600" dirty="0">
              <a:latin typeface="Arial" pitchFamily="34" charset="0"/>
              <a:cs typeface="Arial" pitchFamily="34" charset="0"/>
            </a:endParaRPr>
          </a:p>
        </p:txBody>
      </p:sp>
      <p:sp>
        <p:nvSpPr>
          <p:cNvPr id="3" name="Text Placeholder 2"/>
          <p:cNvSpPr>
            <a:spLocks noGrp="1"/>
          </p:cNvSpPr>
          <p:nvPr>
            <p:ph type="body" idx="1"/>
          </p:nvPr>
        </p:nvSpPr>
        <p:spPr>
          <a:xfrm>
            <a:off x="4953000" y="2209800"/>
            <a:ext cx="3432048" cy="4163291"/>
          </a:xfrm>
        </p:spPr>
        <p:txBody>
          <a:bodyPr>
            <a:normAutofit/>
          </a:bodyPr>
          <a:lstStyle/>
          <a:p>
            <a:pPr>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E7.	Proviso</a:t>
            </a:r>
            <a:endParaRPr lang="en-US" sz="2000" dirty="0">
              <a:latin typeface="Arial" pitchFamily="34" charset="0"/>
              <a:cs typeface="Arial" pitchFamily="34" charset="0"/>
            </a:endParaRPr>
          </a:p>
          <a:p>
            <a:pPr>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E8.	Exceptions</a:t>
            </a:r>
            <a:endParaRPr lang="en-US" sz="2000" dirty="0">
              <a:latin typeface="Arial" pitchFamily="34" charset="0"/>
              <a:cs typeface="Arial" pitchFamily="34" charset="0"/>
            </a:endParaRPr>
          </a:p>
          <a:p>
            <a:pPr>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E9.	Rules</a:t>
            </a:r>
          </a:p>
          <a:p>
            <a:pPr>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E10.	Explanation</a:t>
            </a:r>
            <a:r>
              <a:rPr lang="en-US" sz="2000" dirty="0">
                <a:latin typeface="Arial" pitchFamily="34" charset="0"/>
                <a:cs typeface="Arial" pitchFamily="34" charset="0"/>
              </a:rPr>
              <a:t>	</a:t>
            </a:r>
            <a:endParaRPr lang="en-US" sz="2000" dirty="0" smtClean="0">
              <a:latin typeface="Arial" pitchFamily="34" charset="0"/>
              <a:cs typeface="Arial" pitchFamily="34" charset="0"/>
            </a:endParaRPr>
          </a:p>
          <a:p>
            <a:pPr>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E11.	Schedule</a:t>
            </a:r>
            <a:endParaRPr lang="en-US" sz="2000" dirty="0">
              <a:latin typeface="Arial" pitchFamily="34" charset="0"/>
              <a:cs typeface="Arial" pitchFamily="34" charset="0"/>
            </a:endParaRPr>
          </a:p>
          <a:p>
            <a:endParaRPr lang="en-US" sz="2000" dirty="0"/>
          </a:p>
        </p:txBody>
      </p:sp>
      <p:sp>
        <p:nvSpPr>
          <p:cNvPr id="4" name="Footer Placeholder 3"/>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36</a:t>
            </a:fld>
            <a:endParaRPr lang="en-US"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r>
              <a:rPr lang="en-US" dirty="0" smtClean="0"/>
              <a:t>February 2016</a:t>
            </a:r>
            <a:endParaRPr lang="en-US" dirty="0"/>
          </a:p>
        </p:txBody>
      </p:sp>
      <p:sp>
        <p:nvSpPr>
          <p:cNvPr id="7" name="Text Placeholder 2"/>
          <p:cNvSpPr txBox="1">
            <a:spLocks/>
          </p:cNvSpPr>
          <p:nvPr/>
        </p:nvSpPr>
        <p:spPr>
          <a:xfrm>
            <a:off x="457200" y="2133600"/>
            <a:ext cx="3810000" cy="3619936"/>
          </a:xfrm>
          <a:prstGeom prst="rect">
            <a:avLst/>
          </a:prstGeom>
        </p:spPr>
        <p:txBody>
          <a:bodyPr vert="horz" lIns="45720" rIns="45720" anchor="t">
            <a:normAutofit fontScale="92500" lnSpcReduction="10000"/>
          </a:bodyPr>
          <a:lstStyle>
            <a:lvl1pPr marL="0" indent="0" algn="l" rtl="0" eaLnBrk="1" latinLnBrk="0" hangingPunct="1">
              <a:spcBef>
                <a:spcPct val="20000"/>
              </a:spcBef>
              <a:buClr>
                <a:schemeClr val="accent3"/>
              </a:buClr>
              <a:buSzPct val="95000"/>
              <a:buFont typeface="Wingdings 2"/>
              <a:buNone/>
              <a:defRPr kumimoji="0" sz="22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None/>
              <a:defRPr kumimoji="0" sz="1800" kern="1200">
                <a:solidFill>
                  <a:schemeClr val="tx1">
                    <a:tint val="75000"/>
                  </a:schemeClr>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None/>
              <a:defRPr kumimoji="0" sz="1600" kern="1200">
                <a:solidFill>
                  <a:schemeClr val="tx1">
                    <a:tint val="75000"/>
                  </a:schemeClr>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None/>
              <a:defRPr kumimoji="0" sz="1400" kern="1200">
                <a:solidFill>
                  <a:schemeClr val="tx1">
                    <a:tint val="75000"/>
                  </a:schemeClr>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None/>
              <a:defRPr kumimoji="0" sz="1400" kern="1200">
                <a:solidFill>
                  <a:schemeClr val="tx1">
                    <a:tint val="75000"/>
                  </a:schemeClr>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E1.	Title</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E2.	Preamble</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E3.	Headings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E4.	Punctuations and brackets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E5.	Illustrations	</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E6.	Definitions </a:t>
            </a:r>
            <a:r>
              <a:rPr lang="en-US" sz="2000" dirty="0">
                <a:latin typeface="Arial" pitchFamily="34" charset="0"/>
                <a:cs typeface="Arial" pitchFamily="34" charset="0"/>
              </a:rPr>
              <a:t>&amp;  interpretation clauses</a:t>
            </a:r>
            <a:endParaRPr lang="en-US" sz="2000" dirty="0" smtClean="0">
              <a:latin typeface="Arial" pitchFamily="34" charset="0"/>
              <a:cs typeface="Arial" pitchFamily="34" charset="0"/>
            </a:endParaRPr>
          </a:p>
          <a:p>
            <a:endParaRPr lang="en-US" sz="2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2800" b="1" dirty="0" smtClean="0">
                <a:latin typeface="Arial" pitchFamily="34" charset="0"/>
                <a:cs typeface="Arial" pitchFamily="34" charset="0"/>
              </a:rPr>
              <a:t>E1.	Title (Short &amp; Long)</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Short Title is only a statutory nickname like The Companies Act, 2013. Can rarely be used as an aid to interpretation.</a:t>
            </a:r>
          </a:p>
          <a:p>
            <a:pPr>
              <a:spcBef>
                <a:spcPts val="600"/>
              </a:spcBef>
              <a:spcAft>
                <a:spcPts val="600"/>
              </a:spcAft>
            </a:pPr>
            <a:r>
              <a:rPr lang="en-US" sz="2000" dirty="0" smtClean="0">
                <a:latin typeface="Arial" pitchFamily="34" charset="0"/>
                <a:cs typeface="Arial" pitchFamily="34" charset="0"/>
              </a:rPr>
              <a:t>Long Title comes before the Preamble and sums up the object of the Act. </a:t>
            </a:r>
          </a:p>
          <a:p>
            <a:pPr>
              <a:spcBef>
                <a:spcPts val="600"/>
              </a:spcBef>
              <a:spcAft>
                <a:spcPts val="600"/>
              </a:spcAft>
            </a:pPr>
            <a:r>
              <a:rPr lang="en-US" sz="2000" dirty="0" smtClean="0">
                <a:latin typeface="Arial" pitchFamily="34" charset="0"/>
                <a:cs typeface="Arial" pitchFamily="34" charset="0"/>
              </a:rPr>
              <a:t>Title is part of the Act and not external to it.</a:t>
            </a:r>
          </a:p>
          <a:p>
            <a:pPr>
              <a:spcBef>
                <a:spcPts val="600"/>
              </a:spcBef>
              <a:spcAft>
                <a:spcPts val="600"/>
              </a:spcAft>
            </a:pPr>
            <a:r>
              <a:rPr lang="en-US" sz="2000" dirty="0" smtClean="0">
                <a:latin typeface="Arial" pitchFamily="34" charset="0"/>
                <a:cs typeface="Arial" pitchFamily="34" charset="0"/>
              </a:rPr>
              <a:t>Assistance can be taken from Long Title.</a:t>
            </a:r>
          </a:p>
          <a:p>
            <a:pPr>
              <a:spcBef>
                <a:spcPts val="600"/>
              </a:spcBef>
              <a:spcAft>
                <a:spcPts val="600"/>
              </a:spcAft>
            </a:pPr>
            <a:r>
              <a:rPr lang="en-US" sz="2000" dirty="0" smtClean="0">
                <a:latin typeface="Arial" pitchFamily="34" charset="0"/>
                <a:cs typeface="Arial" pitchFamily="34" charset="0"/>
              </a:rPr>
              <a:t>Short Title is only for the convenience of statutory reference.</a:t>
            </a:r>
          </a:p>
          <a:p>
            <a:pPr>
              <a:spcBef>
                <a:spcPts val="600"/>
              </a:spcBef>
              <a:spcAft>
                <a:spcPts val="600"/>
              </a:spcAft>
            </a:pPr>
            <a:r>
              <a:rPr lang="en-US" sz="2000" dirty="0" smtClean="0">
                <a:latin typeface="Arial" pitchFamily="34" charset="0"/>
                <a:cs typeface="Arial" pitchFamily="34" charset="0"/>
              </a:rPr>
              <a:t>Title cannot override the clear meaning of the enactment.</a:t>
            </a:r>
          </a:p>
          <a:p>
            <a:pPr>
              <a:spcBef>
                <a:spcPts val="600"/>
              </a:spcBef>
              <a:spcAft>
                <a:spcPts val="600"/>
              </a:spcAft>
            </a:pPr>
            <a:r>
              <a:rPr lang="en-US" sz="2000" dirty="0" smtClean="0">
                <a:latin typeface="Arial" pitchFamily="34" charset="0"/>
                <a:cs typeface="Arial" pitchFamily="34" charset="0"/>
              </a:rPr>
              <a:t>Title of Madras General Sales Tax Act, 1939 was utilized to indicate that the object of the Act is to impose taxes on sales that take place within the province.</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endParaRPr lang="en-US" dirty="0"/>
          </a:p>
          <a:p>
            <a:r>
              <a:rPr lang="en-US" dirty="0"/>
              <a:t>February 2016</a:t>
            </a:r>
          </a:p>
          <a:p>
            <a:endParaRPr lang="en-US" dirty="0"/>
          </a:p>
        </p:txBody>
      </p:sp>
      <p:sp>
        <p:nvSpPr>
          <p:cNvPr id="5" name="Footer Placeholder 4"/>
          <p:cNvSpPr>
            <a:spLocks noGrp="1"/>
          </p:cNvSpPr>
          <p:nvPr>
            <p:ph type="ftr" sz="quarter" idx="11"/>
          </p:nvPr>
        </p:nvSpPr>
        <p:spPr>
          <a:xfrm>
            <a:off x="2895600" y="6248400"/>
            <a:ext cx="3352800" cy="365125"/>
          </a:xfrm>
        </p:spPr>
        <p:txBody>
          <a:bodyPr/>
          <a:lstStyle/>
          <a:p>
            <a:r>
              <a:rPr lang="en-US" dirty="0" smtClean="0"/>
              <a:t>Copyright - Anil Chawla Law Associates LLP</a:t>
            </a:r>
            <a:endParaRPr lang="en-US" dirty="0"/>
          </a:p>
        </p:txBody>
      </p:sp>
      <p:sp>
        <p:nvSpPr>
          <p:cNvPr id="6" name="Slide Number Placeholder 5"/>
          <p:cNvSpPr>
            <a:spLocks noGrp="1"/>
          </p:cNvSpPr>
          <p:nvPr>
            <p:ph type="sldNum" sz="quarter" idx="12"/>
          </p:nvPr>
        </p:nvSpPr>
        <p:spPr/>
        <p:txBody>
          <a:bodyPr/>
          <a:lstStyle/>
          <a:p>
            <a:fld id="{745FCA8B-64D5-4E68-8E87-ACB5321CAB17}"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80288"/>
          </a:xfrm>
        </p:spPr>
        <p:txBody>
          <a:bodyPr/>
          <a:lstStyle/>
          <a:p>
            <a:r>
              <a:rPr lang="en-US" sz="2800" b="1" dirty="0" smtClean="0">
                <a:latin typeface="Arial" pitchFamily="34" charset="0"/>
                <a:cs typeface="Arial" pitchFamily="34" charset="0"/>
              </a:rPr>
              <a:t>E1.	 Title Example </a:t>
            </a:r>
            <a:r>
              <a:rPr lang="en-US" sz="1800" b="1" dirty="0" smtClean="0">
                <a:latin typeface="Arial" pitchFamily="34" charset="0"/>
                <a:cs typeface="Arial" pitchFamily="34" charset="0"/>
              </a:rPr>
              <a:t>(Continued)</a:t>
            </a:r>
            <a:endParaRPr lang="en-US" sz="14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38</a:t>
            </a:fld>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r>
              <a:rPr lang="en-US" dirty="0"/>
              <a:t>February 2016</a:t>
            </a:r>
          </a:p>
        </p:txBody>
      </p:sp>
      <p:pic>
        <p:nvPicPr>
          <p:cNvPr id="3" name="Picture 3"/>
          <p:cNvPicPr>
            <a:picLocks noChangeAspect="1" noChangeArrowheads="1"/>
          </p:cNvPicPr>
          <p:nvPr/>
        </p:nvPicPr>
        <p:blipFill>
          <a:blip r:embed="rId2" cstate="print"/>
          <a:srcRect/>
          <a:stretch>
            <a:fillRect/>
          </a:stretch>
        </p:blipFill>
        <p:spPr bwMode="auto">
          <a:xfrm>
            <a:off x="533400" y="2057400"/>
            <a:ext cx="7648138" cy="248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2800" b="1" dirty="0" smtClean="0">
                <a:latin typeface="Arial" pitchFamily="34" charset="0"/>
                <a:cs typeface="Arial" pitchFamily="34" charset="0"/>
              </a:rPr>
              <a:t>E2.	Preamble</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Expresses the scope, object and purpose of the Act more comprehensively than the Long Title.</a:t>
            </a:r>
          </a:p>
          <a:p>
            <a:pPr>
              <a:spcBef>
                <a:spcPts val="600"/>
              </a:spcBef>
              <a:spcAft>
                <a:spcPts val="600"/>
              </a:spcAft>
            </a:pPr>
            <a:r>
              <a:rPr lang="en-US" sz="2000" dirty="0" smtClean="0">
                <a:latin typeface="Arial" pitchFamily="34" charset="0"/>
                <a:cs typeface="Arial" pitchFamily="34" charset="0"/>
              </a:rPr>
              <a:t>Recites the ground and cause of making the statute, the evil sought to be remedied or the doubts which may be intended to be settled.</a:t>
            </a:r>
          </a:p>
          <a:p>
            <a:pPr>
              <a:spcBef>
                <a:spcPts val="600"/>
              </a:spcBef>
              <a:spcAft>
                <a:spcPts val="600"/>
              </a:spcAft>
            </a:pPr>
            <a:r>
              <a:rPr lang="en-US" sz="2000" dirty="0" smtClean="0">
                <a:latin typeface="Arial" pitchFamily="34" charset="0"/>
                <a:cs typeface="Arial" pitchFamily="34" charset="0"/>
              </a:rPr>
              <a:t>There may be no exact correspondence between preamble and enactment. The enactment may go beyond, or it may fall short of, the indications gathered from the Preamble.</a:t>
            </a:r>
          </a:p>
          <a:p>
            <a:pPr>
              <a:spcBef>
                <a:spcPts val="600"/>
              </a:spcBef>
              <a:spcAft>
                <a:spcPts val="600"/>
              </a:spcAft>
            </a:pPr>
            <a:r>
              <a:rPr lang="en-US" sz="2000" dirty="0" smtClean="0">
                <a:latin typeface="Arial" pitchFamily="34" charset="0"/>
                <a:cs typeface="Arial" pitchFamily="34" charset="0"/>
              </a:rPr>
              <a:t>Cannot be resorted to, when the enacting part is clear.</a:t>
            </a:r>
          </a:p>
          <a:p>
            <a:pPr>
              <a:spcBef>
                <a:spcPts val="600"/>
              </a:spcBef>
              <a:spcAft>
                <a:spcPts val="600"/>
              </a:spcAft>
            </a:pPr>
            <a:r>
              <a:rPr lang="en-US" sz="2000" dirty="0" smtClean="0">
                <a:latin typeface="Arial" pitchFamily="34" charset="0"/>
                <a:cs typeface="Arial" pitchFamily="34" charset="0"/>
              </a:rPr>
              <a:t>If the Preamble is clear one way and the enacting part is clear the other way, the latter shall prevail.</a:t>
            </a:r>
          </a:p>
          <a:p>
            <a:pPr>
              <a:spcBef>
                <a:spcPts val="600"/>
              </a:spcBef>
              <a:spcAft>
                <a:spcPts val="600"/>
              </a:spcAft>
            </a:pPr>
            <a:r>
              <a:rPr lang="en-US" sz="2000" dirty="0" smtClean="0">
                <a:latin typeface="Arial" pitchFamily="34" charset="0"/>
                <a:cs typeface="Arial" pitchFamily="34" charset="0"/>
              </a:rPr>
              <a:t>Preamble of Constitution used for interpreting all laws in India.</a:t>
            </a:r>
          </a:p>
          <a:p>
            <a:pPr>
              <a:spcBef>
                <a:spcPts val="1200"/>
              </a:spcBef>
              <a:spcAft>
                <a:spcPts val="1200"/>
              </a:spcAft>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a:t>February 2016</a:t>
            </a:r>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sz="3600" dirty="0" smtClean="0">
                <a:latin typeface="Arial" pitchFamily="34" charset="0"/>
                <a:cs typeface="Arial" pitchFamily="34" charset="0"/>
              </a:rPr>
              <a:t>A.	What is Interpretation</a:t>
            </a:r>
            <a:endParaRPr lang="en-US" sz="3600" dirty="0">
              <a:latin typeface="Arial" pitchFamily="34" charset="0"/>
              <a:cs typeface="Arial" pitchFamily="34" charset="0"/>
            </a:endParaRPr>
          </a:p>
        </p:txBody>
      </p:sp>
      <p:sp>
        <p:nvSpPr>
          <p:cNvPr id="3" name="Text Placeholder 2"/>
          <p:cNvSpPr>
            <a:spLocks noGrp="1"/>
          </p:cNvSpPr>
          <p:nvPr>
            <p:ph type="body" idx="1"/>
          </p:nvPr>
        </p:nvSpPr>
        <p:spPr>
          <a:xfrm>
            <a:off x="530352" y="2704664"/>
            <a:ext cx="7470648" cy="3619936"/>
          </a:xfrm>
        </p:spPr>
        <p:txBody>
          <a:bodyPr>
            <a:normAutofit/>
          </a:bodyPr>
          <a:lstStyle/>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A1.	Interpreting Statutes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A2.	Problems with Interpretation of Statutes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A3.	Interpreting Contracts, Deeds and Agreements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A4.	Problems with Interpretation of Agreements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A5.	Objectives of Interpretation</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A6.	Examples of Interpretation of disputes	</a:t>
            </a:r>
          </a:p>
          <a:p>
            <a:endParaRPr lang="en-US" sz="2000" dirty="0"/>
          </a:p>
        </p:txBody>
      </p:sp>
      <p:sp>
        <p:nvSpPr>
          <p:cNvPr id="4" name="Footer Placeholder 3"/>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4</a:t>
            </a:fld>
            <a:endParaRPr lang="en-US"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r>
              <a:rPr lang="en-US" smtClean="0"/>
              <a:t>February 2016</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627888"/>
          </a:xfrm>
        </p:spPr>
        <p:txBody>
          <a:bodyPr/>
          <a:lstStyle/>
          <a:p>
            <a:r>
              <a:rPr lang="en-US" sz="2800" b="1" dirty="0" smtClean="0">
                <a:latin typeface="Arial" pitchFamily="34" charset="0"/>
                <a:cs typeface="Arial" pitchFamily="34" charset="0"/>
              </a:rPr>
              <a:t>E2.	Preamble Example (</a:t>
            </a:r>
            <a:r>
              <a:rPr lang="en-US" sz="2000" b="1" dirty="0" smtClean="0">
                <a:latin typeface="Arial" pitchFamily="34" charset="0"/>
                <a:cs typeface="Arial" pitchFamily="34" charset="0"/>
              </a:rPr>
              <a:t>Continued</a:t>
            </a:r>
            <a:r>
              <a:rPr lang="en-US" sz="2800" b="1" dirty="0" smtClean="0">
                <a:latin typeface="Arial" pitchFamily="34" charset="0"/>
                <a:cs typeface="Arial" pitchFamily="34" charset="0"/>
              </a:rPr>
              <a:t>)</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40</a:t>
            </a:fld>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r>
              <a:rPr lang="en-US" dirty="0"/>
              <a:t>February 2016</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14400" y="1295400"/>
            <a:ext cx="6967537" cy="49780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2800" b="1" dirty="0" smtClean="0">
                <a:latin typeface="Arial" pitchFamily="34" charset="0"/>
                <a:cs typeface="Arial" pitchFamily="34" charset="0"/>
              </a:rPr>
              <a:t>E3.	Headings</a:t>
            </a:r>
          </a:p>
        </p:txBody>
      </p:sp>
      <p:sp>
        <p:nvSpPr>
          <p:cNvPr id="3" name="Content Placeholder 2"/>
          <p:cNvSpPr>
            <a:spLocks noGrp="1"/>
          </p:cNvSpPr>
          <p:nvPr>
            <p:ph idx="1"/>
          </p:nvPr>
        </p:nvSpPr>
        <p:spPr/>
        <p:txBody>
          <a:bodyPr>
            <a:normAutofit fontScale="92500" lnSpcReduction="10000"/>
          </a:bodyPr>
          <a:lstStyle/>
          <a:p>
            <a:pPr>
              <a:spcBef>
                <a:spcPts val="600"/>
              </a:spcBef>
              <a:spcAft>
                <a:spcPts val="600"/>
              </a:spcAft>
            </a:pPr>
            <a:r>
              <a:rPr lang="en-US" sz="2000" dirty="0" smtClean="0">
                <a:latin typeface="Arial" panose="020B0604020202020204" pitchFamily="34" charset="0"/>
                <a:cs typeface="Arial" panose="020B0604020202020204" pitchFamily="34" charset="0"/>
              </a:rPr>
              <a:t>Headings or Titles are prefixed to sections or groups of sections. Chapter headings are also included.</a:t>
            </a:r>
          </a:p>
          <a:p>
            <a:pPr>
              <a:spcBef>
                <a:spcPts val="600"/>
              </a:spcBef>
              <a:spcAft>
                <a:spcPts val="600"/>
              </a:spcAft>
            </a:pPr>
            <a:r>
              <a:rPr lang="en-US" sz="2000" dirty="0" smtClean="0">
                <a:latin typeface="Arial" panose="020B0604020202020204" pitchFamily="34" charset="0"/>
                <a:cs typeface="Arial" panose="020B0604020202020204" pitchFamily="34" charset="0"/>
              </a:rPr>
              <a:t>A heading is to be regarded as giving the key to the interpretation of clauses ranged under it, unless the wording of section(s) is inconsistent with such interpretation.</a:t>
            </a:r>
          </a:p>
          <a:p>
            <a:pPr>
              <a:spcBef>
                <a:spcPts val="600"/>
              </a:spcBef>
              <a:spcAft>
                <a:spcPts val="600"/>
              </a:spcAft>
            </a:pPr>
            <a:r>
              <a:rPr lang="en-US" sz="2000" dirty="0" smtClean="0">
                <a:latin typeface="Arial" panose="020B0604020202020204" pitchFamily="34" charset="0"/>
                <a:cs typeface="Arial" panose="020B0604020202020204" pitchFamily="34" charset="0"/>
              </a:rPr>
              <a:t>There are conflicting views on utility of headings. In general, “It is well settled that the headings prefixed to sections or entries (of a Tariff Schedule) cannot control the plain words of the provision”.</a:t>
            </a:r>
          </a:p>
          <a:p>
            <a:pPr>
              <a:spcBef>
                <a:spcPts val="600"/>
              </a:spcBef>
              <a:spcAft>
                <a:spcPts val="600"/>
              </a:spcAft>
            </a:pPr>
            <a:r>
              <a:rPr lang="en-US" sz="2000" dirty="0" smtClean="0">
                <a:latin typeface="Arial" panose="020B0604020202020204" pitchFamily="34" charset="0"/>
                <a:cs typeface="Arial" panose="020B0604020202020204" pitchFamily="34" charset="0"/>
              </a:rPr>
              <a:t>To determine the sense of a doubtful expression; Indicates the general drift of clause.</a:t>
            </a:r>
          </a:p>
          <a:p>
            <a:pPr>
              <a:spcBef>
                <a:spcPts val="600"/>
              </a:spcBef>
              <a:spcAft>
                <a:spcPts val="600"/>
              </a:spcAft>
            </a:pPr>
            <a:r>
              <a:rPr lang="en-US" sz="2000" dirty="0" smtClean="0">
                <a:latin typeface="Arial" panose="020B0604020202020204" pitchFamily="34" charset="0"/>
                <a:cs typeface="Arial" panose="020B0604020202020204" pitchFamily="34" charset="0"/>
              </a:rPr>
              <a:t>Example, a provision contained in Chapter on Winding Up (in Companies Act) cannot be used for Annual General Meeting.</a:t>
            </a:r>
          </a:p>
          <a:p>
            <a:pPr>
              <a:spcBef>
                <a:spcPts val="600"/>
              </a:spcBef>
              <a:spcAft>
                <a:spcPts val="600"/>
              </a:spcAft>
            </a:pPr>
            <a:r>
              <a:rPr lang="en-US" sz="2000" dirty="0" smtClean="0">
                <a:latin typeface="Arial" panose="020B0604020202020204" pitchFamily="34" charset="0"/>
                <a:cs typeface="Arial" panose="020B0604020202020204" pitchFamily="34" charset="0"/>
              </a:rPr>
              <a:t>Marginal Notes to be treated as headings.</a:t>
            </a:r>
          </a:p>
        </p:txBody>
      </p:sp>
      <p:sp>
        <p:nvSpPr>
          <p:cNvPr id="4" name="Date Placeholder 3"/>
          <p:cNvSpPr>
            <a:spLocks noGrp="1"/>
          </p:cNvSpPr>
          <p:nvPr>
            <p:ph type="dt" sz="half" idx="10"/>
          </p:nvPr>
        </p:nvSpPr>
        <p:spPr/>
        <p:txBody>
          <a:bodyPr/>
          <a:lstStyle/>
          <a:p>
            <a:r>
              <a:rPr lang="en-US" dirty="0"/>
              <a:t>February 2016</a:t>
            </a:r>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lstStyle/>
          <a:p>
            <a:r>
              <a:rPr lang="en-US" sz="2800" b="1" dirty="0" smtClean="0">
                <a:latin typeface="Arial" pitchFamily="34" charset="0"/>
                <a:cs typeface="Arial" pitchFamily="34" charset="0"/>
              </a:rPr>
              <a:t>E3.	 Heading Example (</a:t>
            </a:r>
            <a:r>
              <a:rPr lang="en-US" sz="2000" b="1" dirty="0" smtClean="0">
                <a:latin typeface="Arial" pitchFamily="34" charset="0"/>
                <a:cs typeface="Arial" pitchFamily="34" charset="0"/>
              </a:rPr>
              <a:t>Continued</a:t>
            </a:r>
            <a:r>
              <a:rPr lang="en-US" sz="2800" b="1" dirty="0" smtClean="0">
                <a:latin typeface="Arial" pitchFamily="34" charset="0"/>
                <a:cs typeface="Arial" pitchFamily="34" charset="0"/>
              </a:rPr>
              <a:t>)</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42</a:t>
            </a:fld>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r>
              <a:rPr lang="en-US" dirty="0"/>
              <a:t>February 2016</a:t>
            </a:r>
          </a:p>
        </p:txBody>
      </p:sp>
      <p:sp>
        <p:nvSpPr>
          <p:cNvPr id="3" name="TextBox 2"/>
          <p:cNvSpPr txBox="1"/>
          <p:nvPr/>
        </p:nvSpPr>
        <p:spPr>
          <a:xfrm>
            <a:off x="762000" y="1676400"/>
            <a:ext cx="3124200" cy="400110"/>
          </a:xfrm>
          <a:prstGeom prst="rect">
            <a:avLst/>
          </a:prstGeom>
          <a:noFill/>
        </p:spPr>
        <p:txBody>
          <a:bodyPr wrap="square" rtlCol="0">
            <a:spAutoFit/>
          </a:bodyPr>
          <a:lstStyle/>
          <a:p>
            <a:r>
              <a:rPr lang="en-IN" sz="2000" dirty="0" smtClean="0"/>
              <a:t>Indian Penal Code :-</a:t>
            </a:r>
            <a:endParaRPr lang="en-IN"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0" y="2209800"/>
            <a:ext cx="6724650" cy="41529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56488"/>
          </a:xfrm>
        </p:spPr>
        <p:txBody>
          <a:bodyPr>
            <a:normAutofit/>
          </a:bodyPr>
          <a:lstStyle/>
          <a:p>
            <a:r>
              <a:rPr lang="en-US" sz="2800" b="1" dirty="0" smtClean="0">
                <a:latin typeface="Arial" pitchFamily="34" charset="0"/>
                <a:cs typeface="Arial" pitchFamily="34" charset="0"/>
              </a:rPr>
              <a:t>E4.	Punctuation and Brackets</a:t>
            </a:r>
          </a:p>
        </p:txBody>
      </p:sp>
      <p:sp>
        <p:nvSpPr>
          <p:cNvPr id="3" name="Content Placeholder 2"/>
          <p:cNvSpPr>
            <a:spLocks noGrp="1"/>
          </p:cNvSpPr>
          <p:nvPr>
            <p:ph idx="1"/>
          </p:nvPr>
        </p:nvSpPr>
        <p:spPr/>
        <p:txBody>
          <a:bodyPr>
            <a:normAutofit/>
          </a:bodyPr>
          <a:lstStyle/>
          <a:p>
            <a:pPr>
              <a:spcBef>
                <a:spcPts val="600"/>
              </a:spcBef>
              <a:spcAft>
                <a:spcPts val="600"/>
              </a:spcAft>
              <a:buSzPct val="175000"/>
              <a:buFont typeface="Arial" panose="020B0604020202020204" pitchFamily="34" charset="0"/>
              <a:buChar char="•"/>
            </a:pPr>
            <a:r>
              <a:rPr lang="en-US" sz="2000" dirty="0" smtClean="0">
                <a:latin typeface="Arial" pitchFamily="34" charset="0"/>
                <a:cs typeface="Arial" pitchFamily="34" charset="0"/>
              </a:rPr>
              <a:t>These are minor elements in the construction of statute and very little attention is paid to them.</a:t>
            </a:r>
          </a:p>
          <a:p>
            <a:pPr>
              <a:spcBef>
                <a:spcPts val="600"/>
              </a:spcBef>
              <a:spcAft>
                <a:spcPts val="600"/>
              </a:spcAft>
              <a:buSzPct val="175000"/>
              <a:buFont typeface="Arial" panose="020B0604020202020204" pitchFamily="34" charset="0"/>
              <a:buChar char="•"/>
            </a:pPr>
            <a:r>
              <a:rPr lang="en-US" sz="2000" dirty="0" smtClean="0">
                <a:latin typeface="Arial" pitchFamily="34" charset="0"/>
                <a:cs typeface="Arial" pitchFamily="34" charset="0"/>
              </a:rPr>
              <a:t>Have relevance only when the statute is properly punctuated.</a:t>
            </a:r>
          </a:p>
          <a:p>
            <a:pPr>
              <a:spcBef>
                <a:spcPts val="600"/>
              </a:spcBef>
              <a:spcAft>
                <a:spcPts val="600"/>
              </a:spcAft>
              <a:buSzPct val="175000"/>
              <a:buFont typeface="Arial" panose="020B0604020202020204" pitchFamily="34" charset="0"/>
              <a:buChar char="•"/>
            </a:pPr>
            <a:r>
              <a:rPr lang="en-US" sz="2000" dirty="0" smtClean="0">
                <a:latin typeface="Arial" pitchFamily="34" charset="0"/>
                <a:cs typeface="Arial" pitchFamily="34" charset="0"/>
              </a:rPr>
              <a:t>If the section as punctuated leads to a conflict the punctuation must be ignored.</a:t>
            </a:r>
          </a:p>
          <a:p>
            <a:pPr>
              <a:spcBef>
                <a:spcPts val="600"/>
              </a:spcBef>
              <a:spcAft>
                <a:spcPts val="600"/>
              </a:spcAft>
              <a:buSzPct val="175000"/>
              <a:buFont typeface="Arial" panose="020B0604020202020204" pitchFamily="34" charset="0"/>
              <a:buChar char="•"/>
            </a:pPr>
            <a:r>
              <a:rPr lang="en-US" sz="2000" dirty="0" smtClean="0">
                <a:latin typeface="Arial" pitchFamily="34" charset="0"/>
                <a:cs typeface="Arial" pitchFamily="34" charset="0"/>
              </a:rPr>
              <a:t>Example – Section 27 of the Drugs and Cosmetics Act, 1940 provides that “</a:t>
            </a:r>
            <a:r>
              <a:rPr lang="en-US" sz="2000" i="1" dirty="0" smtClean="0">
                <a:latin typeface="Arial" pitchFamily="34" charset="0"/>
                <a:cs typeface="Arial" pitchFamily="34" charset="0"/>
              </a:rPr>
              <a:t>whoever manufactures for sale, sells, stocks or exhibits for sale or distributes a drug without license, is liable for punishment.”</a:t>
            </a:r>
            <a:r>
              <a:rPr lang="en-US" i="1" dirty="0"/>
              <a:t>	</a:t>
            </a:r>
            <a:r>
              <a:rPr lang="en-US" i="1" dirty="0" smtClean="0"/>
              <a:t/>
            </a:r>
            <a:br>
              <a:rPr lang="en-US" i="1" dirty="0" smtClean="0"/>
            </a:br>
            <a:r>
              <a:rPr lang="en-US" sz="2000" dirty="0" smtClean="0">
                <a:latin typeface="Arial" pitchFamily="34" charset="0"/>
                <a:cs typeface="Arial" pitchFamily="34" charset="0"/>
              </a:rPr>
              <a:t>Does only stocking (as against ‘stocking for sale’) call for punishment? Held that since there is no comma after stocks, it is not an offence to only stock but is an offence to stock for sale.</a:t>
            </a:r>
            <a:endParaRPr lang="en-US" i="1" dirty="0" smtClean="0">
              <a:latin typeface="Arial" pitchFamily="34" charset="0"/>
              <a:cs typeface="Arial" pitchFamily="34" charset="0"/>
            </a:endParaRPr>
          </a:p>
          <a:p>
            <a:pPr>
              <a:spcBef>
                <a:spcPts val="1200"/>
              </a:spcBef>
              <a:spcAft>
                <a:spcPts val="1200"/>
              </a:spcAft>
              <a:buSzPct val="175000"/>
              <a:buNone/>
            </a:pPr>
            <a:endParaRPr lang="en-US" i="1" dirty="0" smtClean="0"/>
          </a:p>
        </p:txBody>
      </p:sp>
      <p:sp>
        <p:nvSpPr>
          <p:cNvPr id="4" name="Date Placeholder 3"/>
          <p:cNvSpPr>
            <a:spLocks noGrp="1"/>
          </p:cNvSpPr>
          <p:nvPr>
            <p:ph type="dt" sz="half" idx="10"/>
          </p:nvPr>
        </p:nvSpPr>
        <p:spPr/>
        <p:txBody>
          <a:bodyPr/>
          <a:lstStyle/>
          <a:p>
            <a:r>
              <a:rPr lang="en-US" dirty="0"/>
              <a:t>February 2016</a:t>
            </a:r>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2800" b="1" dirty="0" smtClean="0">
                <a:latin typeface="Arial" pitchFamily="34" charset="0"/>
                <a:cs typeface="Arial" pitchFamily="34" charset="0"/>
              </a:rPr>
              <a:t>E5.	Illustrations</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anose="020B0604020202020204" pitchFamily="34" charset="0"/>
                <a:cs typeface="Arial" panose="020B0604020202020204" pitchFamily="34" charset="0"/>
              </a:rPr>
              <a:t>Illustrations form a part of the statute and though do not form a part of the section, are relevant for interpretation.</a:t>
            </a:r>
          </a:p>
          <a:p>
            <a:pPr>
              <a:spcBef>
                <a:spcPts val="600"/>
              </a:spcBef>
              <a:spcAft>
                <a:spcPts val="600"/>
              </a:spcAft>
            </a:pPr>
            <a:r>
              <a:rPr lang="en-US" sz="2000" dirty="0" smtClean="0">
                <a:latin typeface="Arial" panose="020B0604020202020204" pitchFamily="34" charset="0"/>
                <a:cs typeface="Arial" panose="020B0604020202020204" pitchFamily="34" charset="0"/>
              </a:rPr>
              <a:t>Illustrations should not be readily rejected as repugnant to the section.</a:t>
            </a:r>
          </a:p>
          <a:p>
            <a:pPr>
              <a:spcBef>
                <a:spcPts val="600"/>
              </a:spcBef>
              <a:spcAft>
                <a:spcPts val="600"/>
              </a:spcAft>
            </a:pPr>
            <a:r>
              <a:rPr lang="en-US" sz="2000" dirty="0" smtClean="0">
                <a:latin typeface="Arial" panose="020B0604020202020204" pitchFamily="34" charset="0"/>
                <a:cs typeface="Arial" panose="020B0604020202020204" pitchFamily="34" charset="0"/>
              </a:rPr>
              <a:t>It shows the intention of framers of the Act and are useful for finding out the intention of the legislature.</a:t>
            </a:r>
          </a:p>
          <a:p>
            <a:pPr>
              <a:spcBef>
                <a:spcPts val="600"/>
              </a:spcBef>
              <a:spcAft>
                <a:spcPts val="600"/>
              </a:spcAft>
            </a:pPr>
            <a:r>
              <a:rPr lang="en-US" sz="2000" dirty="0" smtClean="0">
                <a:latin typeface="Arial" panose="020B0604020202020204" pitchFamily="34" charset="0"/>
                <a:cs typeface="Arial" panose="020B0604020202020204" pitchFamily="34" charset="0"/>
              </a:rPr>
              <a:t>Example – Is a diary maintained by a deceased father containing date of births, death and marriages in his family a proof of age of his son under Indian Evidence Act?</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Illustration to the relevant section provides that a letter from A’s deceased father announcing the birth of A on a given day is a relevant fact. Held diary is relevant fact since diary similar to letter.</a:t>
            </a: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491" y="609600"/>
            <a:ext cx="8229600" cy="932688"/>
          </a:xfrm>
        </p:spPr>
        <p:txBody>
          <a:bodyPr/>
          <a:lstStyle/>
          <a:p>
            <a:r>
              <a:rPr lang="en-US" sz="2800" b="1" dirty="0" smtClean="0">
                <a:latin typeface="Arial" pitchFamily="34" charset="0"/>
                <a:cs typeface="Arial" pitchFamily="34" charset="0"/>
              </a:rPr>
              <a:t>E5.	 Illustration Example (</a:t>
            </a:r>
            <a:r>
              <a:rPr lang="en-US" sz="2000" b="1" dirty="0" smtClean="0">
                <a:latin typeface="Arial" pitchFamily="34" charset="0"/>
                <a:cs typeface="Arial" pitchFamily="34" charset="0"/>
              </a:rPr>
              <a:t>Continued</a:t>
            </a:r>
            <a:r>
              <a:rPr lang="en-US" sz="2800" b="1" dirty="0" smtClean="0">
                <a:latin typeface="Arial" pitchFamily="34" charset="0"/>
                <a:cs typeface="Arial" pitchFamily="34" charset="0"/>
              </a:rPr>
              <a:t>)</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45</a:t>
            </a:fld>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r>
              <a:rPr lang="en-US" dirty="0" smtClean="0"/>
              <a:t>February 2016</a:t>
            </a:r>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354" y="3124200"/>
            <a:ext cx="8905875" cy="26955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56509" y="2057400"/>
            <a:ext cx="5153025" cy="8667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E6.	Definitions &amp; interpretation clause</a:t>
            </a:r>
          </a:p>
        </p:txBody>
      </p:sp>
      <p:sp>
        <p:nvSpPr>
          <p:cNvPr id="3" name="Content Placeholder 2"/>
          <p:cNvSpPr>
            <a:spLocks noGrp="1"/>
          </p:cNvSpPr>
          <p:nvPr>
            <p:ph idx="1"/>
          </p:nvPr>
        </p:nvSpPr>
        <p:spPr/>
        <p:txBody>
          <a:bodyPr>
            <a:normAutofit fontScale="92500"/>
          </a:bodyPr>
          <a:lstStyle/>
          <a:p>
            <a:pPr>
              <a:spcBef>
                <a:spcPts val="600"/>
              </a:spcBef>
              <a:spcAft>
                <a:spcPts val="600"/>
              </a:spcAft>
            </a:pPr>
            <a:r>
              <a:rPr lang="en-US" sz="2200" dirty="0" smtClean="0">
                <a:latin typeface="Arial" pitchFamily="34" charset="0"/>
                <a:cs typeface="Arial" pitchFamily="34" charset="0"/>
              </a:rPr>
              <a:t>Definitions are used to extend the meaning of a word to include or cover something which is not normally covered or included.</a:t>
            </a:r>
          </a:p>
          <a:p>
            <a:pPr>
              <a:spcBef>
                <a:spcPts val="600"/>
              </a:spcBef>
              <a:spcAft>
                <a:spcPts val="600"/>
              </a:spcAft>
            </a:pPr>
            <a:r>
              <a:rPr lang="en-US" sz="2200" dirty="0" smtClean="0">
                <a:latin typeface="Arial" pitchFamily="34" charset="0"/>
                <a:cs typeface="Arial" pitchFamily="34" charset="0"/>
              </a:rPr>
              <a:t>Definitions help in interpreting ambiguous words.</a:t>
            </a:r>
          </a:p>
          <a:p>
            <a:pPr>
              <a:spcBef>
                <a:spcPts val="600"/>
              </a:spcBef>
              <a:spcAft>
                <a:spcPts val="600"/>
              </a:spcAft>
            </a:pPr>
            <a:r>
              <a:rPr lang="en-US" sz="2200" dirty="0" smtClean="0">
                <a:latin typeface="Arial" pitchFamily="34" charset="0"/>
                <a:cs typeface="Arial" pitchFamily="34" charset="0"/>
              </a:rPr>
              <a:t>Should not be borrowed from other statutes.</a:t>
            </a:r>
          </a:p>
          <a:p>
            <a:pPr>
              <a:spcBef>
                <a:spcPts val="600"/>
              </a:spcBef>
              <a:spcAft>
                <a:spcPts val="600"/>
              </a:spcAft>
            </a:pPr>
            <a:r>
              <a:rPr lang="en-US" sz="2200" dirty="0" smtClean="0">
                <a:latin typeface="Arial" pitchFamily="34" charset="0"/>
                <a:cs typeface="Arial" pitchFamily="34" charset="0"/>
              </a:rPr>
              <a:t>Definitions may be restrictive (means) or extensive (includes). </a:t>
            </a:r>
          </a:p>
          <a:p>
            <a:pPr>
              <a:spcBef>
                <a:spcPts val="600"/>
              </a:spcBef>
              <a:spcAft>
                <a:spcPts val="600"/>
              </a:spcAft>
            </a:pPr>
            <a:r>
              <a:rPr lang="en-US" sz="2200" dirty="0" smtClean="0">
                <a:latin typeface="Arial" pitchFamily="34" charset="0"/>
                <a:cs typeface="Arial" pitchFamily="34" charset="0"/>
              </a:rPr>
              <a:t>All statutory definitions must be read subject to the qualifications variously expressed in the provisions were they are used.</a:t>
            </a:r>
          </a:p>
          <a:p>
            <a:pPr>
              <a:spcBef>
                <a:spcPts val="600"/>
              </a:spcBef>
              <a:spcAft>
                <a:spcPts val="600"/>
              </a:spcAft>
            </a:pPr>
            <a:r>
              <a:rPr lang="en-US" sz="2200" dirty="0" smtClean="0">
                <a:latin typeface="Arial" pitchFamily="34" charset="0"/>
                <a:cs typeface="Arial" pitchFamily="34" charset="0"/>
              </a:rPr>
              <a:t>In the absence of a definition, the General Clauses Act should be referred. If not defined there also, rules of interpretation shall come into play.</a:t>
            </a:r>
            <a:r>
              <a:rPr lang="en-US" sz="2000" dirty="0">
                <a:latin typeface="Arial" pitchFamily="34" charset="0"/>
                <a:cs typeface="Arial" pitchFamily="34" charset="0"/>
              </a:rPr>
              <a:t>	</a:t>
            </a: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46</a:t>
            </a:fld>
            <a:endParaRPr lang="en-US"/>
          </a:p>
        </p:txBody>
      </p:sp>
    </p:spTree>
    <p:extLst>
      <p:ext uri="{BB962C8B-B14F-4D97-AF65-F5344CB8AC3E}">
        <p14:creationId xmlns:p14="http://schemas.microsoft.com/office/powerpoint/2010/main" xmlns="" val="4872571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627888"/>
          </a:xfrm>
        </p:spPr>
        <p:txBody>
          <a:bodyPr/>
          <a:lstStyle/>
          <a:p>
            <a:r>
              <a:rPr lang="en-US" sz="2800" b="1" dirty="0" smtClean="0">
                <a:latin typeface="Arial" pitchFamily="34" charset="0"/>
                <a:cs typeface="Arial" pitchFamily="34" charset="0"/>
              </a:rPr>
              <a:t>E6.	Definitions Example (</a:t>
            </a:r>
            <a:r>
              <a:rPr lang="en-US" sz="2000" b="1" dirty="0" smtClean="0">
                <a:latin typeface="Arial" pitchFamily="34" charset="0"/>
                <a:cs typeface="Arial" pitchFamily="34" charset="0"/>
              </a:rPr>
              <a:t>Continued</a:t>
            </a:r>
            <a:r>
              <a:rPr lang="en-US" sz="2800" b="1" dirty="0" smtClean="0">
                <a:latin typeface="Arial" pitchFamily="34" charset="0"/>
                <a:cs typeface="Arial" pitchFamily="34" charset="0"/>
              </a:rPr>
              <a:t>)</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47</a:t>
            </a:fld>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r>
              <a:rPr lang="en-US" dirty="0" smtClean="0"/>
              <a:t>February 2016</a:t>
            </a:r>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905000" y="2133601"/>
            <a:ext cx="7029450" cy="4191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52400" y="2133601"/>
            <a:ext cx="1752600" cy="646331"/>
          </a:xfrm>
          <a:prstGeom prst="rect">
            <a:avLst/>
          </a:prstGeom>
          <a:noFill/>
        </p:spPr>
        <p:txBody>
          <a:bodyPr wrap="square" rtlCol="0">
            <a:spAutoFit/>
          </a:bodyPr>
          <a:lstStyle/>
          <a:p>
            <a:r>
              <a:rPr lang="en-IN" dirty="0" smtClean="0"/>
              <a:t>Companies Act – Section 2(29)</a:t>
            </a:r>
            <a:endParaRPr lang="en-IN" dirty="0"/>
          </a:p>
        </p:txBody>
      </p:sp>
    </p:spTree>
    <p:extLst>
      <p:ext uri="{BB962C8B-B14F-4D97-AF65-F5344CB8AC3E}">
        <p14:creationId xmlns:p14="http://schemas.microsoft.com/office/powerpoint/2010/main" xmlns="" val="4278051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2800" b="1" dirty="0" smtClean="0">
                <a:latin typeface="Arial" pitchFamily="34" charset="0"/>
                <a:cs typeface="Arial" pitchFamily="34" charset="0"/>
              </a:rPr>
              <a:t>E7.	Proviso</a:t>
            </a:r>
          </a:p>
        </p:txBody>
      </p:sp>
      <p:sp>
        <p:nvSpPr>
          <p:cNvPr id="3" name="Content Placeholder 2"/>
          <p:cNvSpPr>
            <a:spLocks noGrp="1"/>
          </p:cNvSpPr>
          <p:nvPr>
            <p:ph idx="1"/>
          </p:nvPr>
        </p:nvSpPr>
        <p:spPr/>
        <p:txBody>
          <a:bodyPr>
            <a:normAutofit/>
          </a:bodyPr>
          <a:lstStyle/>
          <a:p>
            <a:pPr>
              <a:spcBef>
                <a:spcPts val="1200"/>
              </a:spcBef>
              <a:spcAft>
                <a:spcPts val="600"/>
              </a:spcAft>
            </a:pPr>
            <a:r>
              <a:rPr lang="en-US" sz="2000" dirty="0" smtClean="0">
                <a:latin typeface="Arial" pitchFamily="34" charset="0"/>
                <a:cs typeface="Arial" pitchFamily="34" charset="0"/>
              </a:rPr>
              <a:t>It is added to the enactment to qualify or create an exception.</a:t>
            </a:r>
          </a:p>
          <a:p>
            <a:pPr>
              <a:spcBef>
                <a:spcPts val="1200"/>
              </a:spcBef>
              <a:spcAft>
                <a:spcPts val="600"/>
              </a:spcAft>
            </a:pPr>
            <a:r>
              <a:rPr lang="en-US" sz="2000" dirty="0" smtClean="0">
                <a:latin typeface="Arial" pitchFamily="34" charset="0"/>
                <a:cs typeface="Arial" pitchFamily="34" charset="0"/>
              </a:rPr>
              <a:t>It does not state a general rule.</a:t>
            </a:r>
          </a:p>
          <a:p>
            <a:pPr>
              <a:spcBef>
                <a:spcPts val="1200"/>
              </a:spcBef>
              <a:spcAft>
                <a:spcPts val="600"/>
              </a:spcAft>
            </a:pPr>
            <a:r>
              <a:rPr lang="en-US" sz="2000" dirty="0" smtClean="0">
                <a:latin typeface="Arial" pitchFamily="34" charset="0"/>
                <a:cs typeface="Arial" pitchFamily="34" charset="0"/>
              </a:rPr>
              <a:t>It must be construed with reference to the preceding parts of the clause to which it is appended.</a:t>
            </a:r>
          </a:p>
          <a:p>
            <a:pPr>
              <a:spcBef>
                <a:spcPts val="1200"/>
              </a:spcBef>
              <a:spcAft>
                <a:spcPts val="600"/>
              </a:spcAft>
            </a:pPr>
            <a:r>
              <a:rPr lang="en-US" sz="2000" dirty="0" smtClean="0">
                <a:latin typeface="Arial" pitchFamily="34" charset="0"/>
                <a:cs typeface="Arial" pitchFamily="34" charset="0"/>
              </a:rPr>
              <a:t>Differs from ‘exception’ and ‘saving clause’ .</a:t>
            </a:r>
          </a:p>
          <a:p>
            <a:pPr>
              <a:spcBef>
                <a:spcPts val="1200"/>
              </a:spcBef>
              <a:spcAft>
                <a:spcPts val="600"/>
              </a:spcAft>
            </a:pPr>
            <a:r>
              <a:rPr lang="en-US" sz="2000" dirty="0" smtClean="0">
                <a:latin typeface="Arial" pitchFamily="34" charset="0"/>
                <a:cs typeface="Arial" pitchFamily="34" charset="0"/>
              </a:rPr>
              <a:t>It is subordinate to the main section.</a:t>
            </a:r>
          </a:p>
          <a:p>
            <a:pPr>
              <a:spcBef>
                <a:spcPts val="1200"/>
              </a:spcBef>
              <a:spcAft>
                <a:spcPts val="600"/>
              </a:spcAft>
            </a:pPr>
            <a:r>
              <a:rPr lang="en-US" sz="2000" dirty="0" smtClean="0">
                <a:latin typeface="Arial" pitchFamily="34" charset="0"/>
                <a:cs typeface="Arial" pitchFamily="34" charset="0"/>
              </a:rPr>
              <a:t>It is used to remove special cases from the general enactment and provide for them specifically.</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48</a:t>
            </a:fld>
            <a:endParaRPr lang="en-US"/>
          </a:p>
        </p:txBody>
      </p:sp>
    </p:spTree>
    <p:extLst>
      <p:ext uri="{BB962C8B-B14F-4D97-AF65-F5344CB8AC3E}">
        <p14:creationId xmlns:p14="http://schemas.microsoft.com/office/powerpoint/2010/main" xmlns="" val="48725710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27888"/>
          </a:xfrm>
        </p:spPr>
        <p:txBody>
          <a:bodyPr/>
          <a:lstStyle/>
          <a:p>
            <a:r>
              <a:rPr lang="en-US" sz="2800" b="1" dirty="0" smtClean="0">
                <a:latin typeface="Arial" pitchFamily="34" charset="0"/>
                <a:cs typeface="Arial" pitchFamily="34" charset="0"/>
              </a:rPr>
              <a:t>E7.	Proviso Example (</a:t>
            </a:r>
            <a:r>
              <a:rPr lang="en-US" sz="2000" b="1" dirty="0" smtClean="0">
                <a:latin typeface="Arial" pitchFamily="34" charset="0"/>
                <a:cs typeface="Arial" pitchFamily="34" charset="0"/>
              </a:rPr>
              <a:t>Continued</a:t>
            </a:r>
            <a:r>
              <a:rPr lang="en-US" sz="2800" b="1" dirty="0" smtClean="0">
                <a:latin typeface="Arial" pitchFamily="34" charset="0"/>
                <a:cs typeface="Arial" pitchFamily="34" charset="0"/>
              </a:rPr>
              <a:t>)</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49</a:t>
            </a:fld>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a:xfrm>
            <a:off x="457200" y="6324600"/>
            <a:ext cx="2133600" cy="365125"/>
          </a:xfrm>
        </p:spPr>
        <p:txBody>
          <a:bodyPr/>
          <a:lstStyle/>
          <a:p>
            <a:r>
              <a:rPr lang="en-US" dirty="0" smtClean="0"/>
              <a:t>February 2016</a:t>
            </a:r>
            <a:endParaRPr lang="en-US" dirty="0"/>
          </a:p>
        </p:txBody>
      </p:sp>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5334000"/>
            <a:ext cx="3028950" cy="4191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0" name="Picture 2"/>
          <p:cNvPicPr>
            <a:picLocks noChangeAspect="1" noChangeArrowheads="1"/>
          </p:cNvPicPr>
          <p:nvPr/>
        </p:nvPicPr>
        <p:blipFill>
          <a:blip r:embed="rId4" cstate="print"/>
          <a:srcRect/>
          <a:stretch>
            <a:fillRect/>
          </a:stretch>
        </p:blipFill>
        <p:spPr bwMode="auto">
          <a:xfrm>
            <a:off x="381000" y="2209800"/>
            <a:ext cx="8420100" cy="2628900"/>
          </a:xfrm>
          <a:prstGeom prst="rect">
            <a:avLst/>
          </a:prstGeom>
          <a:noFill/>
          <a:ln w="9525">
            <a:noFill/>
            <a:miter lim="800000"/>
            <a:headEnd/>
            <a:tailEnd/>
          </a:ln>
        </p:spPr>
      </p:pic>
    </p:spTree>
    <p:extLst>
      <p:ext uri="{BB962C8B-B14F-4D97-AF65-F5344CB8AC3E}">
        <p14:creationId xmlns:p14="http://schemas.microsoft.com/office/powerpoint/2010/main" xmlns="" val="3225069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A1.	Interpreting Statutes</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Legislature makes laws, Judiciary Interprets them</a:t>
            </a:r>
          </a:p>
          <a:p>
            <a:pPr>
              <a:spcBef>
                <a:spcPts val="600"/>
              </a:spcBef>
              <a:spcAft>
                <a:spcPts val="600"/>
              </a:spcAft>
            </a:pPr>
            <a:r>
              <a:rPr lang="en-US" sz="2000" dirty="0" smtClean="0">
                <a:latin typeface="Arial" pitchFamily="34" charset="0"/>
                <a:cs typeface="Arial" pitchFamily="34" charset="0"/>
              </a:rPr>
              <a:t>Advocates, as officers of court, assist judges to interpret</a:t>
            </a:r>
          </a:p>
          <a:p>
            <a:pPr>
              <a:spcBef>
                <a:spcPts val="600"/>
              </a:spcBef>
              <a:spcAft>
                <a:spcPts val="600"/>
              </a:spcAft>
            </a:pPr>
            <a:r>
              <a:rPr lang="en-US" sz="2000" dirty="0" smtClean="0">
                <a:latin typeface="Arial" pitchFamily="34" charset="0"/>
                <a:cs typeface="Arial" pitchFamily="34" charset="0"/>
              </a:rPr>
              <a:t>Advocates, CA’s and CS’s interpret laws to suit the needs of their clients</a:t>
            </a:r>
          </a:p>
          <a:p>
            <a:pPr>
              <a:spcBef>
                <a:spcPts val="600"/>
              </a:spcBef>
              <a:spcAft>
                <a:spcPts val="600"/>
              </a:spcAft>
            </a:pPr>
            <a:r>
              <a:rPr lang="en-US" sz="2000" dirty="0" smtClean="0">
                <a:latin typeface="Arial" pitchFamily="34" charset="0"/>
                <a:cs typeface="Arial" pitchFamily="34" charset="0"/>
              </a:rPr>
              <a:t>Advocates, CA’s and CS’s are required to interpret laws to advise clients the right course of action</a:t>
            </a:r>
          </a:p>
          <a:p>
            <a:pPr>
              <a:spcBef>
                <a:spcPts val="600"/>
              </a:spcBef>
              <a:spcAft>
                <a:spcPts val="600"/>
              </a:spcAft>
            </a:pPr>
            <a:r>
              <a:rPr lang="en-US" sz="2000" dirty="0" smtClean="0">
                <a:latin typeface="Arial" pitchFamily="34" charset="0"/>
                <a:cs typeface="Arial" pitchFamily="34" charset="0"/>
              </a:rPr>
              <a:t>Advocates, CA’s and CS’s are required to interpret laws to prepare legal documents including forms, agreements, statements, declarations, affidavits etc.</a:t>
            </a:r>
          </a:p>
          <a:p>
            <a:pPr>
              <a:spcBef>
                <a:spcPts val="600"/>
              </a:spcBef>
              <a:spcAft>
                <a:spcPts val="600"/>
              </a:spcAft>
            </a:pPr>
            <a:r>
              <a:rPr lang="en-US" sz="2000" dirty="0" smtClean="0">
                <a:latin typeface="Arial" pitchFamily="34" charset="0"/>
                <a:cs typeface="Arial" pitchFamily="34" charset="0"/>
              </a:rPr>
              <a:t>Advocates, CA’s and CS’s often serve as arbitrators where they are called to interpret laws</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E8.	Exceptions and Saving Clauses</a:t>
            </a:r>
          </a:p>
        </p:txBody>
      </p:sp>
      <p:sp>
        <p:nvSpPr>
          <p:cNvPr id="3" name="Content Placeholder 2"/>
          <p:cNvSpPr>
            <a:spLocks noGrp="1"/>
          </p:cNvSpPr>
          <p:nvPr>
            <p:ph idx="1"/>
          </p:nvPr>
        </p:nvSpPr>
        <p:spPr/>
        <p:txBody>
          <a:bodyPr>
            <a:normAutofit/>
          </a:bodyPr>
          <a:lstStyle/>
          <a:p>
            <a:pPr>
              <a:spcBef>
                <a:spcPts val="1200"/>
              </a:spcBef>
              <a:spcAft>
                <a:spcPts val="600"/>
              </a:spcAft>
            </a:pPr>
            <a:r>
              <a:rPr lang="en-US" sz="2000" dirty="0" smtClean="0">
                <a:latin typeface="Arial" pitchFamily="34" charset="0"/>
                <a:cs typeface="Arial" pitchFamily="34" charset="0"/>
              </a:rPr>
              <a:t>Exception restrains the enacting clause to particular cases.</a:t>
            </a:r>
          </a:p>
          <a:p>
            <a:pPr>
              <a:spcBef>
                <a:spcPts val="1200"/>
              </a:spcBef>
              <a:spcAft>
                <a:spcPts val="600"/>
              </a:spcAft>
            </a:pPr>
            <a:r>
              <a:rPr lang="en-US" sz="2000" dirty="0" smtClean="0">
                <a:latin typeface="Arial" pitchFamily="34" charset="0"/>
                <a:cs typeface="Arial" pitchFamily="34" charset="0"/>
              </a:rPr>
              <a:t>The exception operates to affirm the operation of the statute to all cases not excepted and excludes all other exceptions.</a:t>
            </a:r>
          </a:p>
          <a:p>
            <a:pPr>
              <a:spcBef>
                <a:spcPts val="1200"/>
              </a:spcBef>
              <a:spcAft>
                <a:spcPts val="600"/>
              </a:spcAft>
              <a:buSzPct val="160000"/>
              <a:buFont typeface="Arial" panose="020B0604020202020204" pitchFamily="34" charset="0"/>
              <a:buChar char="•"/>
            </a:pPr>
            <a:r>
              <a:rPr lang="en-US" sz="2000" dirty="0" smtClean="0">
                <a:latin typeface="Arial" pitchFamily="34" charset="0"/>
                <a:cs typeface="Arial" pitchFamily="34" charset="0"/>
              </a:rPr>
              <a:t>Saving Clause are generally added when a statute is repealed and re-enacted.</a:t>
            </a:r>
          </a:p>
          <a:p>
            <a:pPr>
              <a:spcBef>
                <a:spcPts val="1200"/>
              </a:spcBef>
              <a:spcAft>
                <a:spcPts val="600"/>
              </a:spcAft>
              <a:buSzPct val="160000"/>
              <a:buFont typeface="Arial" panose="020B0604020202020204" pitchFamily="34" charset="0"/>
              <a:buChar char="•"/>
            </a:pPr>
            <a:r>
              <a:rPr lang="en-US" sz="2000" dirty="0" smtClean="0">
                <a:latin typeface="Arial" pitchFamily="34" charset="0"/>
                <a:cs typeface="Arial" pitchFamily="34" charset="0"/>
              </a:rPr>
              <a:t>Saving Clause is inserted to safeguard rights which would be lost by the general provision.</a:t>
            </a:r>
          </a:p>
          <a:p>
            <a:pPr>
              <a:spcBef>
                <a:spcPts val="1200"/>
              </a:spcBef>
              <a:spcAft>
                <a:spcPts val="600"/>
              </a:spcAft>
              <a:buSzPct val="160000"/>
              <a:buFont typeface="Arial" panose="020B0604020202020204" pitchFamily="34" charset="0"/>
              <a:buChar char="•"/>
            </a:pPr>
            <a:r>
              <a:rPr lang="en-US" sz="2000" dirty="0" smtClean="0">
                <a:latin typeface="Arial" pitchFamily="34" charset="0"/>
                <a:cs typeface="Arial" pitchFamily="34" charset="0"/>
              </a:rPr>
              <a:t>A saving clause repugnant to the body of the Act is void.</a:t>
            </a:r>
          </a:p>
          <a:p>
            <a:pPr>
              <a:spcBef>
                <a:spcPts val="1200"/>
              </a:spcBef>
              <a:spcAft>
                <a:spcPts val="600"/>
              </a:spcAft>
              <a:buSzPct val="160000"/>
              <a:buFont typeface="Arial" panose="020B0604020202020204" pitchFamily="34" charset="0"/>
              <a:buChar char="•"/>
            </a:pPr>
            <a:r>
              <a:rPr lang="en-US" sz="2000" dirty="0" smtClean="0">
                <a:latin typeface="Arial" pitchFamily="34" charset="0"/>
                <a:cs typeface="Arial" pitchFamily="34" charset="0"/>
              </a:rPr>
              <a:t>It does not give a further right to the party.</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50</a:t>
            </a:fld>
            <a:endParaRPr lang="en-US"/>
          </a:p>
        </p:txBody>
      </p:sp>
    </p:spTree>
    <p:extLst>
      <p:ext uri="{BB962C8B-B14F-4D97-AF65-F5344CB8AC3E}">
        <p14:creationId xmlns:p14="http://schemas.microsoft.com/office/powerpoint/2010/main" xmlns="" val="4872571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56488"/>
          </a:xfrm>
        </p:spPr>
        <p:txBody>
          <a:bodyPr>
            <a:normAutofit/>
          </a:bodyPr>
          <a:lstStyle/>
          <a:p>
            <a:r>
              <a:rPr lang="en-US" sz="2800" b="1" dirty="0" smtClean="0">
                <a:latin typeface="Arial" pitchFamily="34" charset="0"/>
                <a:cs typeface="Arial" pitchFamily="34" charset="0"/>
              </a:rPr>
              <a:t>E8.	Exceptions &amp; Saving Example (</a:t>
            </a:r>
            <a:r>
              <a:rPr lang="en-US" sz="2200" b="1" dirty="0" smtClean="0">
                <a:latin typeface="Arial" pitchFamily="34" charset="0"/>
                <a:cs typeface="Arial" pitchFamily="34" charset="0"/>
              </a:rPr>
              <a:t>Continued</a:t>
            </a:r>
            <a:r>
              <a:rPr lang="en-US" sz="2800" b="1" dirty="0" smtClean="0">
                <a:latin typeface="Arial" pitchFamily="34" charset="0"/>
                <a:cs typeface="Arial" pitchFamily="34" charset="0"/>
              </a:rPr>
              <a:t>)</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51</a:t>
            </a:fld>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r>
              <a:rPr lang="en-US" dirty="0" smtClean="0"/>
              <a:t>February 2016</a:t>
            </a:r>
            <a:endParaRPr lang="en-US" dirty="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76300" y="1995054"/>
            <a:ext cx="7432261" cy="1524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TextBox 2"/>
          <p:cNvSpPr txBox="1"/>
          <p:nvPr/>
        </p:nvSpPr>
        <p:spPr>
          <a:xfrm>
            <a:off x="876300" y="1586345"/>
            <a:ext cx="2362200" cy="381000"/>
          </a:xfrm>
          <a:prstGeom prst="rect">
            <a:avLst/>
          </a:prstGeom>
          <a:noFill/>
        </p:spPr>
        <p:txBody>
          <a:bodyPr wrap="square" rtlCol="0">
            <a:spAutoFit/>
          </a:bodyPr>
          <a:lstStyle/>
          <a:p>
            <a:r>
              <a:rPr lang="en-IN" b="1" dirty="0" smtClean="0">
                <a:latin typeface="Arial" pitchFamily="34" charset="0"/>
                <a:cs typeface="Arial" pitchFamily="34" charset="0"/>
              </a:rPr>
              <a:t>Exception :-</a:t>
            </a:r>
            <a:endParaRPr lang="en-IN" b="1" dirty="0">
              <a:latin typeface="Arial" pitchFamily="34" charset="0"/>
              <a:cs typeface="Arial" pitchFamily="34" charset="0"/>
            </a:endParaRPr>
          </a:p>
        </p:txBody>
      </p:sp>
      <p:sp>
        <p:nvSpPr>
          <p:cNvPr id="4" name="TextBox 3"/>
          <p:cNvSpPr txBox="1"/>
          <p:nvPr/>
        </p:nvSpPr>
        <p:spPr>
          <a:xfrm>
            <a:off x="914400" y="3505200"/>
            <a:ext cx="2247900" cy="369332"/>
          </a:xfrm>
          <a:prstGeom prst="rect">
            <a:avLst/>
          </a:prstGeom>
          <a:noFill/>
        </p:spPr>
        <p:txBody>
          <a:bodyPr wrap="square" rtlCol="0">
            <a:spAutoFit/>
          </a:bodyPr>
          <a:lstStyle/>
          <a:p>
            <a:r>
              <a:rPr lang="en-IN" b="1" dirty="0" smtClean="0">
                <a:latin typeface="Arial" pitchFamily="34" charset="0"/>
                <a:cs typeface="Arial" pitchFamily="34" charset="0"/>
              </a:rPr>
              <a:t>Saving Clause :-</a:t>
            </a:r>
            <a:endParaRPr lang="en-IN" b="1" dirty="0">
              <a:latin typeface="Arial" pitchFamily="34" charset="0"/>
              <a:cs typeface="Arial" pitchFamily="34" charset="0"/>
            </a:endParaRPr>
          </a:p>
        </p:txBody>
      </p:sp>
      <p:pic>
        <p:nvPicPr>
          <p:cNvPr id="3074" name="Picture 2"/>
          <p:cNvPicPr>
            <a:picLocks noChangeAspect="1" noChangeArrowheads="1"/>
          </p:cNvPicPr>
          <p:nvPr/>
        </p:nvPicPr>
        <p:blipFill>
          <a:blip r:embed="rId4" cstate="print"/>
          <a:srcRect/>
          <a:stretch>
            <a:fillRect/>
          </a:stretch>
        </p:blipFill>
        <p:spPr bwMode="auto">
          <a:xfrm>
            <a:off x="1143000" y="3886200"/>
            <a:ext cx="6705599" cy="2418058"/>
          </a:xfrm>
          <a:prstGeom prst="rect">
            <a:avLst/>
          </a:prstGeom>
          <a:noFill/>
          <a:ln w="9525">
            <a:noFill/>
            <a:miter lim="800000"/>
            <a:headEnd/>
            <a:tailEnd/>
          </a:ln>
        </p:spPr>
      </p:pic>
      <p:sp>
        <p:nvSpPr>
          <p:cNvPr id="11" name="TextBox 10"/>
          <p:cNvSpPr txBox="1"/>
          <p:nvPr/>
        </p:nvSpPr>
        <p:spPr>
          <a:xfrm>
            <a:off x="5638800" y="6172200"/>
            <a:ext cx="3200400" cy="253916"/>
          </a:xfrm>
          <a:prstGeom prst="rect">
            <a:avLst/>
          </a:prstGeom>
          <a:noFill/>
        </p:spPr>
        <p:txBody>
          <a:bodyPr wrap="square" rtlCol="0">
            <a:spAutoFit/>
          </a:bodyPr>
          <a:lstStyle/>
          <a:p>
            <a:r>
              <a:rPr lang="en-US" sz="1050" dirty="0" smtClean="0">
                <a:latin typeface="Arial" pitchFamily="34" charset="0"/>
                <a:cs typeface="Arial" pitchFamily="34" charset="0"/>
              </a:rPr>
              <a:t>Both examples from Companies Act, 2013</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322506905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r>
              <a:rPr lang="en-US" sz="2800" b="1" dirty="0" smtClean="0">
                <a:latin typeface="Arial" pitchFamily="34" charset="0"/>
                <a:cs typeface="Arial" pitchFamily="34" charset="0"/>
              </a:rPr>
              <a:t>E9.	Rules </a:t>
            </a:r>
          </a:p>
        </p:txBody>
      </p:sp>
      <p:sp>
        <p:nvSpPr>
          <p:cNvPr id="3" name="Content Placeholder 2"/>
          <p:cNvSpPr>
            <a:spLocks noGrp="1"/>
          </p:cNvSpPr>
          <p:nvPr>
            <p:ph idx="1"/>
          </p:nvPr>
        </p:nvSpPr>
        <p:spPr/>
        <p:txBody>
          <a:bodyPr>
            <a:normAutofit/>
          </a:bodyPr>
          <a:lstStyle/>
          <a:p>
            <a:pPr>
              <a:spcBef>
                <a:spcPts val="1200"/>
              </a:spcBef>
              <a:spcAft>
                <a:spcPts val="600"/>
              </a:spcAft>
            </a:pPr>
            <a:r>
              <a:rPr lang="en-US" sz="2000" dirty="0" smtClean="0">
                <a:latin typeface="Arial" pitchFamily="34" charset="0"/>
                <a:cs typeface="Arial" pitchFamily="34" charset="0"/>
              </a:rPr>
              <a:t>Rules should be treated as external aids. But modern statutes require rules to be read as a part of the act.</a:t>
            </a:r>
            <a:br>
              <a:rPr lang="en-US" sz="2000" dirty="0" smtClean="0">
                <a:latin typeface="Arial" pitchFamily="34" charset="0"/>
                <a:cs typeface="Arial" pitchFamily="34" charset="0"/>
              </a:rPr>
            </a:br>
            <a:r>
              <a:rPr lang="en-US" sz="2000" dirty="0" smtClean="0">
                <a:latin typeface="Arial" pitchFamily="34" charset="0"/>
                <a:cs typeface="Arial" pitchFamily="34" charset="0"/>
              </a:rPr>
              <a:t>Recent example – </a:t>
            </a:r>
            <a:r>
              <a:rPr lang="en-US" sz="2000" i="1" dirty="0" smtClean="0">
                <a:latin typeface="Arial" pitchFamily="34" charset="0"/>
                <a:cs typeface="Arial" pitchFamily="34" charset="0"/>
              </a:rPr>
              <a:t>The Companies Act, 2013 </a:t>
            </a:r>
          </a:p>
          <a:p>
            <a:pPr>
              <a:spcBef>
                <a:spcPts val="1200"/>
              </a:spcBef>
              <a:spcAft>
                <a:spcPts val="600"/>
              </a:spcAft>
            </a:pPr>
            <a:r>
              <a:rPr lang="en-US" sz="2000" dirty="0" smtClean="0">
                <a:latin typeface="Arial" pitchFamily="34" charset="0"/>
                <a:cs typeface="Arial" pitchFamily="34" charset="0"/>
              </a:rPr>
              <a:t>Provide the means by which the general principles in the section may be applied.</a:t>
            </a:r>
          </a:p>
          <a:p>
            <a:pPr>
              <a:spcBef>
                <a:spcPts val="1200"/>
              </a:spcBef>
              <a:spcAft>
                <a:spcPts val="600"/>
              </a:spcAft>
            </a:pPr>
            <a:r>
              <a:rPr lang="en-US" sz="2000" dirty="0" smtClean="0">
                <a:latin typeface="Arial" pitchFamily="34" charset="0"/>
                <a:cs typeface="Arial" pitchFamily="34" charset="0"/>
              </a:rPr>
              <a:t>Expression used in rules should be construed in consonance with the act.</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52</a:t>
            </a:fld>
            <a:endParaRPr lang="en-US"/>
          </a:p>
        </p:txBody>
      </p:sp>
    </p:spTree>
    <p:extLst>
      <p:ext uri="{BB962C8B-B14F-4D97-AF65-F5344CB8AC3E}">
        <p14:creationId xmlns:p14="http://schemas.microsoft.com/office/powerpoint/2010/main" xmlns="" val="9701446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2800" b="1" dirty="0" smtClean="0">
                <a:latin typeface="Arial" pitchFamily="34" charset="0"/>
                <a:cs typeface="Arial" pitchFamily="34" charset="0"/>
              </a:rPr>
              <a:t>E10.	Explanation</a:t>
            </a:r>
          </a:p>
        </p:txBody>
      </p:sp>
      <p:sp>
        <p:nvSpPr>
          <p:cNvPr id="3" name="Content Placeholder 2"/>
          <p:cNvSpPr>
            <a:spLocks noGrp="1"/>
          </p:cNvSpPr>
          <p:nvPr>
            <p:ph idx="1"/>
          </p:nvPr>
        </p:nvSpPr>
        <p:spPr/>
        <p:txBody>
          <a:bodyPr>
            <a:normAutofit/>
          </a:bodyPr>
          <a:lstStyle/>
          <a:p>
            <a:pPr>
              <a:spcBef>
                <a:spcPts val="1200"/>
              </a:spcBef>
              <a:spcAft>
                <a:spcPts val="600"/>
              </a:spcAft>
            </a:pPr>
            <a:r>
              <a:rPr lang="en-US" sz="2000" dirty="0" smtClean="0">
                <a:latin typeface="Arial" pitchFamily="34" charset="0"/>
                <a:cs typeface="Arial" pitchFamily="34" charset="0"/>
              </a:rPr>
              <a:t>It makes the meaning clear beyond dispute.</a:t>
            </a:r>
          </a:p>
          <a:p>
            <a:pPr>
              <a:spcBef>
                <a:spcPts val="1200"/>
              </a:spcBef>
              <a:spcAft>
                <a:spcPts val="600"/>
              </a:spcAft>
            </a:pPr>
            <a:r>
              <a:rPr lang="en-US" sz="2000" dirty="0" smtClean="0">
                <a:latin typeface="Arial" pitchFamily="34" charset="0"/>
                <a:cs typeface="Arial" pitchFamily="34" charset="0"/>
              </a:rPr>
              <a:t>It helps in interpreting the true intent of the enactment.</a:t>
            </a:r>
          </a:p>
          <a:p>
            <a:pPr>
              <a:spcBef>
                <a:spcPts val="1200"/>
              </a:spcBef>
              <a:spcAft>
                <a:spcPts val="600"/>
              </a:spcAft>
            </a:pPr>
            <a:r>
              <a:rPr lang="en-US" sz="2000" dirty="0" smtClean="0">
                <a:latin typeface="Arial" pitchFamily="34" charset="0"/>
                <a:cs typeface="Arial" pitchFamily="34" charset="0"/>
              </a:rPr>
              <a:t>It is not a substantive provision by itself.</a:t>
            </a:r>
          </a:p>
          <a:p>
            <a:pPr>
              <a:spcBef>
                <a:spcPts val="1200"/>
              </a:spcBef>
              <a:spcAft>
                <a:spcPts val="600"/>
              </a:spcAft>
            </a:pPr>
            <a:r>
              <a:rPr lang="en-US" sz="2000" dirty="0" smtClean="0">
                <a:latin typeface="Arial" pitchFamily="34" charset="0"/>
                <a:cs typeface="Arial" pitchFamily="34" charset="0"/>
              </a:rPr>
              <a:t>If a explanation is given at the end of the section, will it apply to all the provisions of the section?</a:t>
            </a:r>
            <a:br>
              <a:rPr lang="en-US" sz="2000" dirty="0" smtClean="0">
                <a:latin typeface="Arial" pitchFamily="34" charset="0"/>
                <a:cs typeface="Arial" pitchFamily="34" charset="0"/>
              </a:rPr>
            </a:br>
            <a:r>
              <a:rPr lang="en-US" sz="2000" dirty="0" smtClean="0">
                <a:latin typeface="Arial" pitchFamily="34" charset="0"/>
                <a:cs typeface="Arial" pitchFamily="34" charset="0"/>
              </a:rPr>
              <a:t>Held- it should be seen as to which clause it applies.</a:t>
            </a:r>
          </a:p>
          <a:p>
            <a:pPr>
              <a:spcBef>
                <a:spcPts val="1200"/>
              </a:spcBef>
              <a:spcAft>
                <a:spcPts val="600"/>
              </a:spcAft>
            </a:pPr>
            <a:r>
              <a:rPr lang="en-US" sz="2000" dirty="0" smtClean="0">
                <a:latin typeface="Arial" pitchFamily="34" charset="0"/>
                <a:cs typeface="Arial" pitchFamily="34" charset="0"/>
              </a:rPr>
              <a:t>Explanation may be a negative one too.</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53</a:t>
            </a:fld>
            <a:endParaRPr lang="en-US"/>
          </a:p>
        </p:txBody>
      </p:sp>
    </p:spTree>
    <p:extLst>
      <p:ext uri="{BB962C8B-B14F-4D97-AF65-F5344CB8AC3E}">
        <p14:creationId xmlns:p14="http://schemas.microsoft.com/office/powerpoint/2010/main" xmlns="" val="9701446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491" y="609600"/>
            <a:ext cx="8229600" cy="932688"/>
          </a:xfrm>
        </p:spPr>
        <p:txBody>
          <a:bodyPr/>
          <a:lstStyle/>
          <a:p>
            <a:r>
              <a:rPr lang="en-US" sz="2800" b="1" dirty="0" smtClean="0">
                <a:latin typeface="Arial" pitchFamily="34" charset="0"/>
                <a:cs typeface="Arial" pitchFamily="34" charset="0"/>
              </a:rPr>
              <a:t>E10.	 Explanation Example (</a:t>
            </a:r>
            <a:r>
              <a:rPr lang="en-US" sz="2000" b="1" dirty="0" smtClean="0">
                <a:latin typeface="Arial" pitchFamily="34" charset="0"/>
                <a:cs typeface="Arial" pitchFamily="34" charset="0"/>
              </a:rPr>
              <a:t>Continued</a:t>
            </a:r>
            <a:r>
              <a:rPr lang="en-US" sz="2800" b="1" dirty="0" smtClean="0">
                <a:latin typeface="Arial" pitchFamily="34" charset="0"/>
                <a:cs typeface="Arial" pitchFamily="34" charset="0"/>
              </a:rPr>
              <a:t>)</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54</a:t>
            </a:fld>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r>
              <a:rPr lang="en-US" dirty="0" smtClean="0"/>
              <a:t>February 2016</a:t>
            </a:r>
            <a:endParaRPr lang="en-US"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3400" y="2362200"/>
            <a:ext cx="7467600" cy="282005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TextBox 8"/>
          <p:cNvSpPr txBox="1"/>
          <p:nvPr/>
        </p:nvSpPr>
        <p:spPr>
          <a:xfrm>
            <a:off x="685800" y="5562600"/>
            <a:ext cx="3657600" cy="276999"/>
          </a:xfrm>
          <a:prstGeom prst="rect">
            <a:avLst/>
          </a:prstGeom>
          <a:noFill/>
        </p:spPr>
        <p:txBody>
          <a:bodyPr wrap="square" rtlCol="0">
            <a:spAutoFit/>
          </a:bodyPr>
          <a:lstStyle/>
          <a:p>
            <a:r>
              <a:rPr lang="en-US" sz="1200" dirty="0" smtClean="0">
                <a:latin typeface="Arial" pitchFamily="34" charset="0"/>
                <a:cs typeface="Arial" pitchFamily="34" charset="0"/>
              </a:rPr>
              <a:t>The Companies Act, 2013</a:t>
            </a:r>
            <a:endParaRPr lang="en-US"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2800" b="1" dirty="0" smtClean="0">
                <a:latin typeface="Arial" pitchFamily="34" charset="0"/>
                <a:cs typeface="Arial" pitchFamily="34" charset="0"/>
              </a:rPr>
              <a:t>E11.	Schedule</a:t>
            </a:r>
          </a:p>
        </p:txBody>
      </p:sp>
      <p:sp>
        <p:nvSpPr>
          <p:cNvPr id="3" name="Content Placeholder 2"/>
          <p:cNvSpPr>
            <a:spLocks noGrp="1"/>
          </p:cNvSpPr>
          <p:nvPr>
            <p:ph idx="1"/>
          </p:nvPr>
        </p:nvSpPr>
        <p:spPr/>
        <p:txBody>
          <a:bodyPr>
            <a:normAutofit/>
          </a:bodyPr>
          <a:lstStyle/>
          <a:p>
            <a:pPr>
              <a:spcBef>
                <a:spcPts val="1200"/>
              </a:spcBef>
              <a:spcAft>
                <a:spcPts val="600"/>
              </a:spcAft>
            </a:pPr>
            <a:r>
              <a:rPr lang="en-US" sz="2000" dirty="0" smtClean="0">
                <a:latin typeface="Arial" pitchFamily="34" charset="0"/>
                <a:cs typeface="Arial" pitchFamily="34" charset="0"/>
              </a:rPr>
              <a:t>Schedules form a part of the enactment.</a:t>
            </a:r>
          </a:p>
          <a:p>
            <a:pPr>
              <a:spcBef>
                <a:spcPts val="1200"/>
              </a:spcBef>
              <a:spcAft>
                <a:spcPts val="600"/>
              </a:spcAft>
            </a:pPr>
            <a:r>
              <a:rPr lang="en-US" sz="2000" dirty="0" smtClean="0">
                <a:latin typeface="Arial" pitchFamily="34" charset="0"/>
                <a:cs typeface="Arial" pitchFamily="34" charset="0"/>
              </a:rPr>
              <a:t>Division of a statute into sections and schedules is only for convenience. Schedule may contain substantive part of the Act.</a:t>
            </a:r>
          </a:p>
          <a:p>
            <a:pPr>
              <a:spcBef>
                <a:spcPts val="1200"/>
              </a:spcBef>
              <a:spcAft>
                <a:spcPts val="600"/>
              </a:spcAft>
            </a:pPr>
            <a:r>
              <a:rPr lang="en-US" sz="2000" dirty="0" smtClean="0">
                <a:latin typeface="Arial" pitchFamily="34" charset="0"/>
                <a:cs typeface="Arial" pitchFamily="34" charset="0"/>
              </a:rPr>
              <a:t>Often contains </a:t>
            </a:r>
            <a:r>
              <a:rPr lang="en-US" sz="2000" dirty="0">
                <a:latin typeface="Arial" pitchFamily="34" charset="0"/>
                <a:cs typeface="Arial" pitchFamily="34" charset="0"/>
              </a:rPr>
              <a:t>minute detail for working out the provisions of the </a:t>
            </a:r>
            <a:r>
              <a:rPr lang="en-US" sz="2000" dirty="0" smtClean="0">
                <a:latin typeface="Arial" pitchFamily="34" charset="0"/>
                <a:cs typeface="Arial" pitchFamily="34" charset="0"/>
              </a:rPr>
              <a:t>enactment.</a:t>
            </a:r>
            <a:endParaRPr lang="en-US" sz="2000" dirty="0">
              <a:latin typeface="Arial" pitchFamily="34" charset="0"/>
              <a:cs typeface="Arial" pitchFamily="34" charset="0"/>
            </a:endParaRPr>
          </a:p>
          <a:p>
            <a:pPr>
              <a:spcBef>
                <a:spcPts val="1200"/>
              </a:spcBef>
              <a:spcAft>
                <a:spcPts val="600"/>
              </a:spcAft>
            </a:pPr>
            <a:r>
              <a:rPr lang="en-US" sz="2000" dirty="0" smtClean="0">
                <a:latin typeface="Arial" pitchFamily="34" charset="0"/>
                <a:cs typeface="Arial" pitchFamily="34" charset="0"/>
              </a:rPr>
              <a:t>Cannot prevail against the express enactment.</a:t>
            </a:r>
          </a:p>
          <a:p>
            <a:pPr>
              <a:spcBef>
                <a:spcPts val="1200"/>
              </a:spcBef>
              <a:spcAft>
                <a:spcPts val="600"/>
              </a:spcAft>
            </a:pPr>
            <a:r>
              <a:rPr lang="en-US" sz="2000" dirty="0" smtClean="0">
                <a:latin typeface="Arial" pitchFamily="34" charset="0"/>
                <a:cs typeface="Arial" pitchFamily="34" charset="0"/>
              </a:rPr>
              <a:t>If inconsistent with the enactment, the enactment shall prevail.</a:t>
            </a: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55</a:t>
            </a:fld>
            <a:endParaRPr lang="en-US"/>
          </a:p>
        </p:txBody>
      </p:sp>
    </p:spTree>
    <p:extLst>
      <p:ext uri="{BB962C8B-B14F-4D97-AF65-F5344CB8AC3E}">
        <p14:creationId xmlns:p14="http://schemas.microsoft.com/office/powerpoint/2010/main" xmlns="" val="9701446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z="2800" b="1" dirty="0" smtClean="0">
                <a:latin typeface="Arial" pitchFamily="34" charset="0"/>
                <a:cs typeface="Arial" pitchFamily="34" charset="0"/>
              </a:rPr>
              <a:t>E11.	Schedule Example (</a:t>
            </a:r>
            <a:r>
              <a:rPr lang="en-US" sz="2000" b="1" dirty="0" smtClean="0">
                <a:latin typeface="Arial" pitchFamily="34" charset="0"/>
                <a:cs typeface="Arial" pitchFamily="34" charset="0"/>
              </a:rPr>
              <a:t>Continued</a:t>
            </a:r>
            <a:r>
              <a:rPr lang="en-US" sz="2800" b="1" dirty="0" smtClean="0">
                <a:latin typeface="Arial" pitchFamily="34" charset="0"/>
                <a:cs typeface="Arial" pitchFamily="34" charset="0"/>
              </a:rPr>
              <a:t>)</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56</a:t>
            </a:fld>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r>
              <a:rPr lang="en-US" dirty="0" smtClean="0"/>
              <a:t>February 2016</a:t>
            </a: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1828800"/>
            <a:ext cx="7943850" cy="44196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23955857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sz="3600" dirty="0" smtClean="0">
                <a:latin typeface="Arial" pitchFamily="34" charset="0"/>
                <a:cs typeface="Arial" pitchFamily="34" charset="0"/>
              </a:rPr>
              <a:t>F.	External Aids</a:t>
            </a:r>
            <a:endParaRPr lang="en-US" sz="3600" dirty="0">
              <a:latin typeface="Arial" pitchFamily="34" charset="0"/>
              <a:cs typeface="Arial" pitchFamily="34" charset="0"/>
            </a:endParaRPr>
          </a:p>
        </p:txBody>
      </p:sp>
      <p:sp>
        <p:nvSpPr>
          <p:cNvPr id="3" name="Text Placeholder 2"/>
          <p:cNvSpPr>
            <a:spLocks noGrp="1"/>
          </p:cNvSpPr>
          <p:nvPr>
            <p:ph type="body" idx="1"/>
          </p:nvPr>
        </p:nvSpPr>
        <p:spPr>
          <a:xfrm>
            <a:off x="530352" y="2704664"/>
            <a:ext cx="6022848" cy="3619936"/>
          </a:xfrm>
        </p:spPr>
        <p:txBody>
          <a:bodyPr>
            <a:normAutofit/>
          </a:bodyPr>
          <a:lstStyle/>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F1.	Dictionaries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F2.	Translations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F3.	</a:t>
            </a:r>
            <a:r>
              <a:rPr lang="en-US" sz="2000" dirty="0" err="1" smtClean="0">
                <a:latin typeface="Arial" pitchFamily="34" charset="0"/>
                <a:cs typeface="Arial" pitchFamily="34" charset="0"/>
              </a:rPr>
              <a:t>Travaux</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Preparatoires</a:t>
            </a:r>
            <a:endParaRPr lang="en-US" sz="2000" dirty="0" smtClean="0">
              <a:latin typeface="Arial" pitchFamily="34" charset="0"/>
              <a:cs typeface="Arial" pitchFamily="34" charset="0"/>
            </a:endParaRP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F4.	Earlier and Later Acts</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F5.	English Law</a:t>
            </a:r>
          </a:p>
          <a:p>
            <a:pPr marL="457200" indent="-457200">
              <a:spcBef>
                <a:spcPts val="1200"/>
              </a:spcBef>
              <a:spcAft>
                <a:spcPts val="1200"/>
              </a:spcAft>
              <a:buClr>
                <a:schemeClr val="tx1"/>
              </a:buClr>
              <a:buSzPct val="99000"/>
              <a:tabLst>
                <a:tab pos="731520" algn="l"/>
              </a:tabLst>
            </a:pPr>
            <a:r>
              <a:rPr lang="en-US" sz="2000" dirty="0" smtClean="0">
                <a:latin typeface="Arial" pitchFamily="34" charset="0"/>
                <a:cs typeface="Arial" pitchFamily="34" charset="0"/>
              </a:rPr>
              <a:t>F6.	Stare Decisis 	</a:t>
            </a:r>
          </a:p>
          <a:p>
            <a:endParaRPr lang="en-US" sz="2000" dirty="0"/>
          </a:p>
        </p:txBody>
      </p:sp>
      <p:sp>
        <p:nvSpPr>
          <p:cNvPr id="4" name="Footer Placeholder 3"/>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57</a:t>
            </a:fld>
            <a:endParaRPr lang="en-US"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r>
              <a:rPr lang="en-US" dirty="0" smtClean="0"/>
              <a:t>February 2016</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F1.	Dictionaries</a:t>
            </a:r>
          </a:p>
        </p:txBody>
      </p:sp>
      <p:sp>
        <p:nvSpPr>
          <p:cNvPr id="3" name="Content Placeholder 2"/>
          <p:cNvSpPr>
            <a:spLocks noGrp="1"/>
          </p:cNvSpPr>
          <p:nvPr>
            <p:ph idx="1"/>
          </p:nvPr>
        </p:nvSpPr>
        <p:spPr/>
        <p:txBody>
          <a:bodyPr>
            <a:normAutofit/>
          </a:bodyPr>
          <a:lstStyle/>
          <a:p>
            <a:pPr>
              <a:spcBef>
                <a:spcPts val="1200"/>
              </a:spcBef>
              <a:spcAft>
                <a:spcPts val="600"/>
              </a:spcAft>
            </a:pPr>
            <a:r>
              <a:rPr lang="en-US" sz="2000" dirty="0" smtClean="0">
                <a:latin typeface="Arial" pitchFamily="34" charset="0"/>
                <a:cs typeface="Arial" pitchFamily="34" charset="0"/>
              </a:rPr>
              <a:t>Permissible to look in the absence of definition in the relevant statute.</a:t>
            </a:r>
          </a:p>
          <a:p>
            <a:pPr>
              <a:spcBef>
                <a:spcPts val="1200"/>
              </a:spcBef>
              <a:spcAft>
                <a:spcPts val="600"/>
              </a:spcAft>
            </a:pPr>
            <a:r>
              <a:rPr lang="en-US" sz="2000" dirty="0" smtClean="0">
                <a:latin typeface="Arial" pitchFamily="34" charset="0"/>
                <a:cs typeface="Arial" pitchFamily="34" charset="0"/>
              </a:rPr>
              <a:t>It gives all the meanings of the words.</a:t>
            </a:r>
          </a:p>
          <a:p>
            <a:pPr>
              <a:spcBef>
                <a:spcPts val="1200"/>
              </a:spcBef>
              <a:spcAft>
                <a:spcPts val="600"/>
              </a:spcAft>
            </a:pPr>
            <a:r>
              <a:rPr lang="en-US" sz="2000" dirty="0" smtClean="0">
                <a:latin typeface="Arial" pitchFamily="34" charset="0"/>
                <a:cs typeface="Arial" pitchFamily="34" charset="0"/>
              </a:rPr>
              <a:t>Selection of a particular meaning, relevant to the context is to be made.</a:t>
            </a:r>
          </a:p>
          <a:p>
            <a:pPr>
              <a:spcBef>
                <a:spcPts val="1200"/>
              </a:spcBef>
              <a:spcAft>
                <a:spcPts val="600"/>
              </a:spcAft>
            </a:pPr>
            <a:r>
              <a:rPr lang="en-US" sz="2000" dirty="0" smtClean="0">
                <a:latin typeface="Arial" pitchFamily="34" charset="0"/>
                <a:cs typeface="Arial" pitchFamily="34" charset="0"/>
              </a:rPr>
              <a:t>Not to be taken as authoritative exponents.</a:t>
            </a:r>
          </a:p>
          <a:p>
            <a:pPr>
              <a:spcBef>
                <a:spcPts val="1200"/>
              </a:spcBef>
              <a:spcAft>
                <a:spcPts val="600"/>
              </a:spcAft>
            </a:pPr>
            <a:r>
              <a:rPr lang="en-US" sz="2000" dirty="0" smtClean="0">
                <a:latin typeface="Arial" pitchFamily="34" charset="0"/>
                <a:cs typeface="Arial" pitchFamily="34" charset="0"/>
              </a:rPr>
              <a:t>Definition of a term in one statute, not a guide for construction of the same term in another statute.</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F1.	Dictionaries Example </a:t>
            </a:r>
            <a:r>
              <a:rPr lang="en-US" sz="2000" b="1" dirty="0" smtClean="0">
                <a:latin typeface="Arial" pitchFamily="34" charset="0"/>
                <a:cs typeface="Arial" pitchFamily="34" charset="0"/>
              </a:rPr>
              <a:t>(Continued)</a:t>
            </a:r>
          </a:p>
        </p:txBody>
      </p:sp>
      <p:sp>
        <p:nvSpPr>
          <p:cNvPr id="3" name="Content Placeholder 2"/>
          <p:cNvSpPr>
            <a:spLocks noGrp="1"/>
          </p:cNvSpPr>
          <p:nvPr>
            <p:ph idx="1"/>
          </p:nvPr>
        </p:nvSpPr>
        <p:spPr/>
        <p:txBody>
          <a:bodyPr>
            <a:normAutofit/>
          </a:bodyPr>
          <a:lstStyle/>
          <a:p>
            <a:pPr>
              <a:spcBef>
                <a:spcPts val="1200"/>
              </a:spcBef>
              <a:spcAft>
                <a:spcPts val="600"/>
              </a:spcAft>
            </a:pPr>
            <a:r>
              <a:rPr lang="en-US" sz="2000" dirty="0" smtClean="0">
                <a:latin typeface="Arial" pitchFamily="34" charset="0"/>
                <a:cs typeface="Arial" pitchFamily="34" charset="0"/>
              </a:rPr>
              <a:t>Punjab General Sales Tax Act, 1948 allows exclusion of turnover of a product on which purchase tax has been paid from the turnover liable for payment of sales tax of the same product.</a:t>
            </a:r>
          </a:p>
          <a:p>
            <a:pPr>
              <a:spcBef>
                <a:spcPts val="1200"/>
              </a:spcBef>
              <a:spcAft>
                <a:spcPts val="600"/>
              </a:spcAft>
            </a:pPr>
            <a:r>
              <a:rPr lang="en-US" sz="2000" dirty="0" smtClean="0">
                <a:latin typeface="Arial" pitchFamily="34" charset="0"/>
                <a:cs typeface="Arial" pitchFamily="34" charset="0"/>
              </a:rPr>
              <a:t>Question arose - Will the turnover of paddy purchased to produce rice be excluded from the taxable turnover of rice? In other words, are rice and paddy same product?</a:t>
            </a:r>
          </a:p>
          <a:p>
            <a:pPr>
              <a:spcBef>
                <a:spcPts val="1200"/>
              </a:spcBef>
              <a:spcAft>
                <a:spcPts val="600"/>
              </a:spcAft>
            </a:pPr>
            <a:r>
              <a:rPr lang="en-US" sz="2000" dirty="0" smtClean="0">
                <a:latin typeface="Arial" pitchFamily="34" charset="0"/>
                <a:cs typeface="Arial" pitchFamily="34" charset="0"/>
              </a:rPr>
              <a:t>Held – paddy and rice are identical in terms of dictionary meaning but commercially paddy and rice are two different products. Thus deduction not available. </a:t>
            </a:r>
          </a:p>
          <a:p>
            <a:pPr>
              <a:spcBef>
                <a:spcPts val="1200"/>
              </a:spcBef>
              <a:spcAft>
                <a:spcPts val="600"/>
              </a:spcAft>
            </a:pPr>
            <a:r>
              <a:rPr lang="en-US" sz="2000" dirty="0" smtClean="0">
                <a:latin typeface="Arial" pitchFamily="34" charset="0"/>
                <a:cs typeface="Arial" pitchFamily="34" charset="0"/>
              </a:rPr>
              <a:t>In this case, the court ruled against using the dictionary meaning.</a:t>
            </a:r>
            <a:endParaRPr lang="en-US" sz="2400" dirty="0" smtClean="0">
              <a:latin typeface="Arial" pitchFamily="34" charset="0"/>
              <a:cs typeface="Arial" pitchFamily="34" charset="0"/>
            </a:endParaRPr>
          </a:p>
          <a:p>
            <a:pPr>
              <a:spcBef>
                <a:spcPts val="600"/>
              </a:spcBef>
              <a:spcAft>
                <a:spcPts val="600"/>
              </a:spcAft>
              <a:buNone/>
            </a:pPr>
            <a:endParaRPr lang="en-US" sz="24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A2.	Problems with Interpretation of Statutes</a:t>
            </a:r>
          </a:p>
        </p:txBody>
      </p:sp>
      <p:sp>
        <p:nvSpPr>
          <p:cNvPr id="3" name="Content Placeholder 2"/>
          <p:cNvSpPr>
            <a:spLocks noGrp="1"/>
          </p:cNvSpPr>
          <p:nvPr>
            <p:ph idx="1"/>
          </p:nvPr>
        </p:nvSpPr>
        <p:spPr/>
        <p:txBody>
          <a:bodyPr>
            <a:normAutofit/>
          </a:bodyPr>
          <a:lstStyle/>
          <a:p>
            <a:pPr>
              <a:spcBef>
                <a:spcPts val="600"/>
              </a:spcBef>
              <a:spcAft>
                <a:spcPts val="600"/>
              </a:spcAft>
            </a:pPr>
            <a:r>
              <a:rPr lang="en-US" sz="2000" dirty="0" smtClean="0">
                <a:latin typeface="Arial" pitchFamily="34" charset="0"/>
                <a:cs typeface="Arial" pitchFamily="34" charset="0"/>
              </a:rPr>
              <a:t>Impossible for drafter of law to imagine all situations at the time of drafting</a:t>
            </a:r>
          </a:p>
          <a:p>
            <a:pPr>
              <a:spcBef>
                <a:spcPts val="600"/>
              </a:spcBef>
              <a:spcAft>
                <a:spcPts val="600"/>
              </a:spcAft>
            </a:pPr>
            <a:r>
              <a:rPr lang="en-US" sz="2000" dirty="0" smtClean="0">
                <a:latin typeface="Arial" pitchFamily="34" charset="0"/>
                <a:cs typeface="Arial" pitchFamily="34" charset="0"/>
              </a:rPr>
              <a:t>Same word has different meanings in different contexts</a:t>
            </a:r>
          </a:p>
          <a:p>
            <a:pPr>
              <a:spcBef>
                <a:spcPts val="600"/>
              </a:spcBef>
              <a:spcAft>
                <a:spcPts val="600"/>
              </a:spcAft>
            </a:pPr>
            <a:r>
              <a:rPr lang="en-US" sz="2000" dirty="0" smtClean="0">
                <a:latin typeface="Arial" pitchFamily="34" charset="0"/>
                <a:cs typeface="Arial" pitchFamily="34" charset="0"/>
              </a:rPr>
              <a:t>Language is constantly changing while words in a law remain fixed</a:t>
            </a:r>
          </a:p>
          <a:p>
            <a:pPr>
              <a:spcBef>
                <a:spcPts val="600"/>
              </a:spcBef>
              <a:spcAft>
                <a:spcPts val="600"/>
              </a:spcAft>
            </a:pPr>
            <a:r>
              <a:rPr lang="en-US" sz="2000" dirty="0" smtClean="0">
                <a:latin typeface="Arial" pitchFamily="34" charset="0"/>
                <a:cs typeface="Arial" pitchFamily="34" charset="0"/>
              </a:rPr>
              <a:t>Ambiguity due to poor selection of words</a:t>
            </a:r>
          </a:p>
          <a:p>
            <a:pPr>
              <a:spcBef>
                <a:spcPts val="600"/>
              </a:spcBef>
              <a:spcAft>
                <a:spcPts val="600"/>
              </a:spcAft>
            </a:pPr>
            <a:r>
              <a:rPr lang="en-US" sz="2000" dirty="0" smtClean="0">
                <a:latin typeface="Arial" pitchFamily="34" charset="0"/>
                <a:cs typeface="Arial" pitchFamily="34" charset="0"/>
              </a:rPr>
              <a:t>Ambiguity due to poor grammar</a:t>
            </a:r>
          </a:p>
          <a:p>
            <a:pPr>
              <a:spcBef>
                <a:spcPts val="600"/>
              </a:spcBef>
              <a:spcAft>
                <a:spcPts val="600"/>
              </a:spcAft>
            </a:pPr>
            <a:r>
              <a:rPr lang="en-US" sz="2000" dirty="0" smtClean="0">
                <a:latin typeface="Arial" pitchFamily="34" charset="0"/>
                <a:cs typeface="Arial" pitchFamily="34" charset="0"/>
              </a:rPr>
              <a:t>Ambiguity due to poor punctuation</a:t>
            </a:r>
          </a:p>
          <a:p>
            <a:pPr>
              <a:spcBef>
                <a:spcPts val="600"/>
              </a:spcBef>
              <a:spcAft>
                <a:spcPts val="600"/>
              </a:spcAft>
            </a:pPr>
            <a:r>
              <a:rPr lang="en-US" sz="2000" dirty="0" smtClean="0">
                <a:latin typeface="Arial" pitchFamily="34" charset="0"/>
                <a:cs typeface="Arial" pitchFamily="34" charset="0"/>
              </a:rPr>
              <a:t>Clash between different parts of a law</a:t>
            </a:r>
          </a:p>
          <a:p>
            <a:pPr>
              <a:spcBef>
                <a:spcPts val="600"/>
              </a:spcBef>
              <a:spcAft>
                <a:spcPts val="600"/>
              </a:spcAft>
            </a:pPr>
            <a:r>
              <a:rPr lang="en-US" sz="2000" dirty="0" smtClean="0">
                <a:latin typeface="Arial" pitchFamily="34" charset="0"/>
                <a:cs typeface="Arial" pitchFamily="34" charset="0"/>
              </a:rPr>
              <a:t>Clash between different laws</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2800" b="1" dirty="0" smtClean="0">
                <a:latin typeface="Arial" pitchFamily="34" charset="0"/>
                <a:cs typeface="Arial" pitchFamily="34" charset="0"/>
              </a:rPr>
              <a:t>F2.	Translations</a:t>
            </a:r>
          </a:p>
        </p:txBody>
      </p:sp>
      <p:sp>
        <p:nvSpPr>
          <p:cNvPr id="3" name="Content Placeholder 2"/>
          <p:cNvSpPr>
            <a:spLocks noGrp="1"/>
          </p:cNvSpPr>
          <p:nvPr>
            <p:ph idx="1"/>
          </p:nvPr>
        </p:nvSpPr>
        <p:spPr/>
        <p:txBody>
          <a:bodyPr>
            <a:normAutofit/>
          </a:bodyPr>
          <a:lstStyle/>
          <a:p>
            <a:pPr>
              <a:spcBef>
                <a:spcPts val="1200"/>
              </a:spcBef>
              <a:spcAft>
                <a:spcPts val="1200"/>
              </a:spcAft>
            </a:pPr>
            <a:r>
              <a:rPr lang="en-US" sz="2000" dirty="0" smtClean="0">
                <a:latin typeface="Arial" pitchFamily="34" charset="0"/>
                <a:cs typeface="Arial" pitchFamily="34" charset="0"/>
              </a:rPr>
              <a:t>Constitution recognizes various languages.</a:t>
            </a:r>
          </a:p>
          <a:p>
            <a:pPr>
              <a:spcBef>
                <a:spcPts val="1200"/>
              </a:spcBef>
              <a:spcAft>
                <a:spcPts val="1200"/>
              </a:spcAft>
            </a:pPr>
            <a:r>
              <a:rPr lang="en-US" sz="2000" dirty="0" smtClean="0">
                <a:latin typeface="Arial" pitchFamily="34" charset="0"/>
                <a:cs typeface="Arial" pitchFamily="34" charset="0"/>
              </a:rPr>
              <a:t>Official translations may be used as guide to interpretation.</a:t>
            </a:r>
          </a:p>
          <a:p>
            <a:pPr>
              <a:spcBef>
                <a:spcPts val="1200"/>
              </a:spcBef>
              <a:spcAft>
                <a:spcPts val="1200"/>
              </a:spcAft>
            </a:pPr>
            <a:r>
              <a:rPr lang="en-US" sz="2000" dirty="0" smtClean="0">
                <a:latin typeface="Arial" pitchFamily="34" charset="0"/>
                <a:cs typeface="Arial" pitchFamily="34" charset="0"/>
              </a:rPr>
              <a:t>Contrasting views have been laid down as to validity of translated versions as an aid to interpretation.</a:t>
            </a:r>
          </a:p>
          <a:p>
            <a:pPr>
              <a:spcBef>
                <a:spcPts val="1200"/>
              </a:spcBef>
              <a:spcAft>
                <a:spcPts val="1200"/>
              </a:spcAft>
            </a:pPr>
            <a:r>
              <a:rPr lang="en-US" sz="2000" dirty="0" smtClean="0">
                <a:latin typeface="Arial" pitchFamily="34" charset="0"/>
                <a:cs typeface="Arial" pitchFamily="34" charset="0"/>
              </a:rPr>
              <a:t>A translator might put his own interpretation while translating. Hence, translated version is a doubtful tool for interpretation.</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04088"/>
          </a:xfrm>
        </p:spPr>
        <p:txBody>
          <a:bodyPr>
            <a:normAutofit/>
          </a:bodyPr>
          <a:lstStyle/>
          <a:p>
            <a:r>
              <a:rPr lang="en-US" sz="2800" b="1" dirty="0" smtClean="0">
                <a:latin typeface="Arial" pitchFamily="34" charset="0"/>
                <a:cs typeface="Arial" pitchFamily="34" charset="0"/>
              </a:rPr>
              <a:t>F3.	</a:t>
            </a:r>
            <a:r>
              <a:rPr lang="en-US" sz="2800" b="1" dirty="0" err="1" smtClean="0">
                <a:latin typeface="Arial" pitchFamily="34" charset="0"/>
                <a:cs typeface="Arial" pitchFamily="34" charset="0"/>
              </a:rPr>
              <a:t>Travaux</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Preparatories</a:t>
            </a:r>
            <a:endParaRPr lang="en-US" sz="2800" b="1" dirty="0" smtClean="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spcBef>
                <a:spcPts val="1200"/>
              </a:spcBef>
              <a:spcAft>
                <a:spcPts val="1200"/>
              </a:spcAft>
            </a:pPr>
            <a:r>
              <a:rPr lang="en-US" sz="2000" dirty="0" smtClean="0">
                <a:latin typeface="Arial" panose="020B0604020202020204" pitchFamily="34" charset="0"/>
                <a:cs typeface="Arial" panose="020B0604020202020204" pitchFamily="34" charset="0"/>
              </a:rPr>
              <a:t>It means official records of negotiation </a:t>
            </a:r>
            <a:r>
              <a:rPr lang="en-US" sz="2000" dirty="0">
                <a:latin typeface="Arial" panose="020B0604020202020204" pitchFamily="34" charset="0"/>
                <a:cs typeface="Arial" panose="020B0604020202020204" pitchFamily="34" charset="0"/>
              </a:rPr>
              <a:t>and includes </a:t>
            </a:r>
            <a:r>
              <a:rPr lang="en-US" sz="2000" dirty="0" smtClean="0">
                <a:latin typeface="Arial" panose="020B0604020202020204" pitchFamily="34" charset="0"/>
                <a:cs typeface="Arial" panose="020B0604020202020204" pitchFamily="34" charset="0"/>
              </a:rPr>
              <a:t>statement </a:t>
            </a:r>
            <a:r>
              <a:rPr lang="en-US" sz="2000" dirty="0">
                <a:latin typeface="Arial" panose="020B0604020202020204" pitchFamily="34" charset="0"/>
                <a:cs typeface="Arial" panose="020B0604020202020204" pitchFamily="34" charset="0"/>
              </a:rPr>
              <a:t>of objects and reasons, reports of selection </a:t>
            </a:r>
            <a:r>
              <a:rPr lang="en-US" sz="2000" dirty="0" smtClean="0">
                <a:latin typeface="Arial" panose="020B0604020202020204" pitchFamily="34" charset="0"/>
                <a:cs typeface="Arial" panose="020B0604020202020204" pitchFamily="34" charset="0"/>
              </a:rPr>
              <a:t>committees, speeches </a:t>
            </a:r>
            <a:r>
              <a:rPr lang="en-US" sz="2000" dirty="0">
                <a:latin typeface="Arial" panose="020B0604020202020204" pitchFamily="34" charset="0"/>
                <a:cs typeface="Arial" panose="020B0604020202020204" pitchFamily="34" charset="0"/>
              </a:rPr>
              <a:t>and surrounding circumstances </a:t>
            </a:r>
            <a:r>
              <a:rPr lang="en-US" sz="2000" dirty="0" smtClean="0">
                <a:latin typeface="Arial" panose="020B0604020202020204" pitchFamily="34" charset="0"/>
                <a:cs typeface="Arial" panose="020B0604020202020204" pitchFamily="34" charset="0"/>
              </a:rPr>
              <a:t>etc.</a:t>
            </a:r>
          </a:p>
          <a:p>
            <a:pPr>
              <a:spcBef>
                <a:spcPts val="1200"/>
              </a:spcBef>
              <a:spcAft>
                <a:spcPts val="1200"/>
              </a:spcAft>
            </a:pPr>
            <a:r>
              <a:rPr lang="en-US" sz="2000" dirty="0" smtClean="0">
                <a:latin typeface="Arial" panose="020B0604020202020204" pitchFamily="34" charset="0"/>
                <a:cs typeface="Arial" panose="020B0604020202020204" pitchFamily="34" charset="0"/>
              </a:rPr>
              <a:t>These may be referred to determine the intention of the legislature in an extremely limited way.</a:t>
            </a:r>
          </a:p>
          <a:p>
            <a:pPr>
              <a:spcBef>
                <a:spcPts val="1200"/>
              </a:spcBef>
              <a:spcAft>
                <a:spcPts val="1200"/>
              </a:spcAft>
            </a:pPr>
            <a:r>
              <a:rPr lang="en-US" sz="2000" dirty="0" smtClean="0">
                <a:latin typeface="Arial" panose="020B0604020202020204" pitchFamily="34" charset="0"/>
                <a:cs typeface="Arial" panose="020B0604020202020204" pitchFamily="34" charset="0"/>
              </a:rPr>
              <a:t>Parliamentary debates generally not considered relevant aid as it is ultimately the statute which prevails.</a:t>
            </a:r>
          </a:p>
          <a:p>
            <a:pPr>
              <a:spcBef>
                <a:spcPts val="1200"/>
              </a:spcBef>
              <a:spcAft>
                <a:spcPts val="1200"/>
              </a:spcAft>
            </a:pPr>
            <a:r>
              <a:rPr lang="en-US" sz="2000" dirty="0" smtClean="0">
                <a:latin typeface="Arial" panose="020B0604020202020204" pitchFamily="34" charset="0"/>
                <a:cs typeface="Arial" panose="020B0604020202020204" pitchFamily="34" charset="0"/>
              </a:rPr>
              <a:t>Speeches made in the course of the debate on a Bill cannot reflect the mental process lying behind the majority votes which carried the Bill. Therefore cannot give a meaningful interpretation.</a:t>
            </a:r>
            <a:endParaRPr lang="en-US" sz="20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04088"/>
          </a:xfrm>
        </p:spPr>
        <p:txBody>
          <a:bodyPr>
            <a:normAutofit/>
          </a:bodyPr>
          <a:lstStyle/>
          <a:p>
            <a:r>
              <a:rPr lang="en-US" sz="2800" b="1" dirty="0" smtClean="0">
                <a:latin typeface="Arial" pitchFamily="34" charset="0"/>
                <a:cs typeface="Arial" pitchFamily="34" charset="0"/>
              </a:rPr>
              <a:t>F3.	Earlier and Later Acts</a:t>
            </a:r>
          </a:p>
        </p:txBody>
      </p:sp>
      <p:sp>
        <p:nvSpPr>
          <p:cNvPr id="3" name="Content Placeholder 2"/>
          <p:cNvSpPr>
            <a:spLocks noGrp="1"/>
          </p:cNvSpPr>
          <p:nvPr>
            <p:ph idx="1"/>
          </p:nvPr>
        </p:nvSpPr>
        <p:spPr/>
        <p:txBody>
          <a:bodyPr>
            <a:normAutofit/>
          </a:bodyPr>
          <a:lstStyle/>
          <a:p>
            <a:pPr>
              <a:spcBef>
                <a:spcPts val="1200"/>
              </a:spcBef>
              <a:spcAft>
                <a:spcPts val="1200"/>
              </a:spcAft>
            </a:pPr>
            <a:r>
              <a:rPr lang="en-US" sz="2000" dirty="0" smtClean="0">
                <a:latin typeface="Arial" pitchFamily="34" charset="0"/>
                <a:cs typeface="Arial" pitchFamily="34" charset="0"/>
              </a:rPr>
              <a:t>When can Earlier / Later Acts be referred?</a:t>
            </a:r>
          </a:p>
          <a:p>
            <a:pPr marL="914400" indent="-457200">
              <a:spcBef>
                <a:spcPts val="600"/>
              </a:spcBef>
              <a:spcAft>
                <a:spcPts val="600"/>
              </a:spcAft>
              <a:buClr>
                <a:schemeClr val="tx1"/>
              </a:buClr>
              <a:buFont typeface="+mj-lt"/>
              <a:buAutoNum type="alphaLcParenR"/>
            </a:pPr>
            <a:r>
              <a:rPr lang="en-US" sz="2000" dirty="0" smtClean="0">
                <a:latin typeface="Arial" pitchFamily="34" charset="0"/>
                <a:cs typeface="Arial" pitchFamily="34" charset="0"/>
              </a:rPr>
              <a:t>the subject matter of the statute is same</a:t>
            </a:r>
          </a:p>
          <a:p>
            <a:pPr marL="914400" indent="-457200">
              <a:spcBef>
                <a:spcPts val="600"/>
              </a:spcBef>
              <a:spcAft>
                <a:spcPts val="600"/>
              </a:spcAft>
              <a:buClr>
                <a:schemeClr val="tx1"/>
              </a:buClr>
              <a:buFont typeface="+mj-lt"/>
              <a:buAutoNum type="alphaLcParenR"/>
            </a:pPr>
            <a:r>
              <a:rPr lang="en-US" sz="2000" dirty="0" smtClean="0">
                <a:latin typeface="Arial" pitchFamily="34" charset="0"/>
                <a:cs typeface="Arial" pitchFamily="34" charset="0"/>
              </a:rPr>
              <a:t>if the later act is a mere consolidation of the previous acts.</a:t>
            </a:r>
          </a:p>
          <a:p>
            <a:pPr marL="914400" indent="-457200">
              <a:spcBef>
                <a:spcPts val="600"/>
              </a:spcBef>
              <a:spcAft>
                <a:spcPts val="600"/>
              </a:spcAft>
              <a:buClr>
                <a:schemeClr val="tx1"/>
              </a:buClr>
              <a:buFont typeface="+mj-lt"/>
              <a:buAutoNum type="alphaLcParenR"/>
            </a:pPr>
            <a:r>
              <a:rPr lang="en-US" sz="2000" dirty="0" smtClean="0">
                <a:latin typeface="Arial" pitchFamily="34" charset="0"/>
                <a:cs typeface="Arial" pitchFamily="34" charset="0"/>
              </a:rPr>
              <a:t>legislature provides for reference to the earlier/later act</a:t>
            </a:r>
          </a:p>
          <a:p>
            <a:pPr>
              <a:spcBef>
                <a:spcPts val="1200"/>
              </a:spcBef>
              <a:spcAft>
                <a:spcPts val="1200"/>
              </a:spcAft>
            </a:pPr>
            <a:r>
              <a:rPr lang="en-US" sz="2000" dirty="0" smtClean="0">
                <a:latin typeface="Arial" pitchFamily="34" charset="0"/>
                <a:cs typeface="Arial" pitchFamily="34" charset="0"/>
              </a:rPr>
              <a:t>If a general act follows a special act, the special act cannot be said to have been repealed. </a:t>
            </a:r>
            <a:r>
              <a:rPr lang="en-US" sz="1600" dirty="0" smtClean="0">
                <a:latin typeface="Arial" pitchFamily="34" charset="0"/>
                <a:cs typeface="Arial" pitchFamily="34" charset="0"/>
              </a:rPr>
              <a:t>(Company Secretaries Act, 1980 vs. Companies Act, 2013)</a:t>
            </a:r>
            <a:endParaRPr lang="en-US" sz="2000" dirty="0" smtClean="0">
              <a:latin typeface="Arial" pitchFamily="34" charset="0"/>
              <a:cs typeface="Arial" pitchFamily="34" charset="0"/>
            </a:endParaRPr>
          </a:p>
          <a:p>
            <a:pPr>
              <a:spcBef>
                <a:spcPts val="1200"/>
              </a:spcBef>
              <a:spcAft>
                <a:spcPts val="1200"/>
              </a:spcAft>
            </a:pPr>
            <a:r>
              <a:rPr lang="en-US" sz="2000" dirty="0" smtClean="0">
                <a:latin typeface="Arial" pitchFamily="34" charset="0"/>
                <a:cs typeface="Arial" pitchFamily="34" charset="0"/>
              </a:rPr>
              <a:t>If two notifications are issued under two Central Acts, the one issued subsequently shall prevail over the earlier one in case of any inconsistency.</a:t>
            </a: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704088"/>
          </a:xfrm>
        </p:spPr>
        <p:txBody>
          <a:bodyPr>
            <a:normAutofit/>
          </a:bodyPr>
          <a:lstStyle/>
          <a:p>
            <a:r>
              <a:rPr lang="en-US" sz="2800" b="1" dirty="0" smtClean="0">
                <a:latin typeface="Arial" pitchFamily="34" charset="0"/>
                <a:cs typeface="Arial" pitchFamily="34" charset="0"/>
              </a:rPr>
              <a:t>F5.	English Law</a:t>
            </a:r>
          </a:p>
        </p:txBody>
      </p:sp>
      <p:sp>
        <p:nvSpPr>
          <p:cNvPr id="3" name="Content Placeholder 2"/>
          <p:cNvSpPr>
            <a:spLocks noGrp="1"/>
          </p:cNvSpPr>
          <p:nvPr>
            <p:ph idx="1"/>
          </p:nvPr>
        </p:nvSpPr>
        <p:spPr/>
        <p:txBody>
          <a:bodyPr>
            <a:normAutofit lnSpcReduction="10000"/>
          </a:bodyPr>
          <a:lstStyle/>
          <a:p>
            <a:pPr>
              <a:spcBef>
                <a:spcPts val="600"/>
              </a:spcBef>
              <a:spcAft>
                <a:spcPts val="600"/>
              </a:spcAft>
            </a:pPr>
            <a:r>
              <a:rPr lang="en-US" sz="2000" dirty="0" smtClean="0">
                <a:latin typeface="Arial" pitchFamily="34" charset="0"/>
                <a:cs typeface="Arial" pitchFamily="34" charset="0"/>
              </a:rPr>
              <a:t>Referred because they have the same system of jurisprudence as ours.</a:t>
            </a:r>
          </a:p>
          <a:p>
            <a:pPr>
              <a:spcBef>
                <a:spcPts val="600"/>
              </a:spcBef>
              <a:spcAft>
                <a:spcPts val="600"/>
              </a:spcAft>
            </a:pPr>
            <a:r>
              <a:rPr lang="en-US" sz="2000" dirty="0" smtClean="0">
                <a:latin typeface="Arial" pitchFamily="34" charset="0"/>
                <a:cs typeface="Arial" pitchFamily="34" charset="0"/>
              </a:rPr>
              <a:t>Assistance in elucidating general principles and construing acts in </a:t>
            </a:r>
            <a:r>
              <a:rPr lang="en-US" sz="2000" dirty="0" err="1" smtClean="0">
                <a:latin typeface="Arial" pitchFamily="34" charset="0"/>
                <a:cs typeface="Arial" pitchFamily="34" charset="0"/>
              </a:rPr>
              <a:t>pari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materia</a:t>
            </a:r>
            <a:r>
              <a:rPr lang="en-US" sz="2000" dirty="0" smtClean="0">
                <a:latin typeface="Arial" pitchFamily="34" charset="0"/>
                <a:cs typeface="Arial" pitchFamily="34" charset="0"/>
              </a:rPr>
              <a:t>.</a:t>
            </a:r>
          </a:p>
          <a:p>
            <a:pPr>
              <a:spcBef>
                <a:spcPts val="600"/>
              </a:spcBef>
              <a:spcAft>
                <a:spcPts val="600"/>
              </a:spcAft>
            </a:pPr>
            <a:r>
              <a:rPr lang="en-US" sz="2000" dirty="0" smtClean="0">
                <a:latin typeface="Arial" pitchFamily="34" charset="0"/>
                <a:cs typeface="Arial" pitchFamily="34" charset="0"/>
              </a:rPr>
              <a:t>Indian statutes should be interpreted with reference to the facts of Indian life.</a:t>
            </a:r>
          </a:p>
          <a:p>
            <a:pPr>
              <a:spcBef>
                <a:spcPts val="600"/>
              </a:spcBef>
              <a:spcAft>
                <a:spcPts val="600"/>
              </a:spcAft>
            </a:pPr>
            <a:r>
              <a:rPr lang="en-US" sz="2000" dirty="0" smtClean="0">
                <a:latin typeface="Arial" pitchFamily="34" charset="0"/>
                <a:cs typeface="Arial" pitchFamily="34" charset="0"/>
              </a:rPr>
              <a:t>Example – The Company law originated in Great Britain and the Companies Act of India is modelled on </a:t>
            </a:r>
            <a:r>
              <a:rPr lang="en-US" sz="2000" dirty="0">
                <a:latin typeface="Arial" pitchFamily="34" charset="0"/>
                <a:cs typeface="Arial" pitchFamily="34" charset="0"/>
              </a:rPr>
              <a:t>B</a:t>
            </a:r>
            <a:r>
              <a:rPr lang="en-US" sz="2000" dirty="0" smtClean="0">
                <a:latin typeface="Arial" pitchFamily="34" charset="0"/>
                <a:cs typeface="Arial" pitchFamily="34" charset="0"/>
              </a:rPr>
              <a:t>ritish law and experience.</a:t>
            </a:r>
          </a:p>
          <a:p>
            <a:pPr>
              <a:spcBef>
                <a:spcPts val="600"/>
              </a:spcBef>
              <a:spcAft>
                <a:spcPts val="600"/>
              </a:spcAft>
            </a:pPr>
            <a:r>
              <a:rPr lang="en-US" sz="2000" dirty="0" smtClean="0">
                <a:latin typeface="Arial" pitchFamily="34" charset="0"/>
                <a:cs typeface="Arial" pitchFamily="34" charset="0"/>
              </a:rPr>
              <a:t>When the provisions of the Indian law and the English Acts are alike the decision of the English Courts throw good light and the reasons may be persuasive.</a:t>
            </a:r>
          </a:p>
          <a:p>
            <a:pPr marL="0" indent="0">
              <a:spcBef>
                <a:spcPts val="1200"/>
              </a:spcBef>
              <a:spcAft>
                <a:spcPts val="1200"/>
              </a:spcAft>
              <a:buNone/>
            </a:pPr>
            <a:r>
              <a:rPr lang="en-US" sz="2400" dirty="0" smtClean="0">
                <a:latin typeface="Arial" pitchFamily="34" charset="0"/>
                <a:cs typeface="Arial" pitchFamily="34" charset="0"/>
              </a:rPr>
              <a:t>	</a:t>
            </a:r>
            <a:endParaRPr lang="en-US" dirty="0" smtClean="0"/>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F6.	</a:t>
            </a:r>
            <a:r>
              <a:rPr lang="en-US" sz="2800" b="1" i="1" dirty="0" smtClean="0">
                <a:latin typeface="Arial" pitchFamily="34" charset="0"/>
                <a:cs typeface="Arial" pitchFamily="34" charset="0"/>
              </a:rPr>
              <a:t>Stare </a:t>
            </a:r>
            <a:r>
              <a:rPr lang="en-US" sz="2800" b="1" i="1" dirty="0" err="1" smtClean="0">
                <a:latin typeface="Arial" pitchFamily="34" charset="0"/>
                <a:cs typeface="Arial" pitchFamily="34" charset="0"/>
              </a:rPr>
              <a:t>Decisis</a:t>
            </a:r>
            <a:endParaRPr lang="en-US" sz="2800" b="1" i="1" dirty="0" smtClean="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spcBef>
                <a:spcPts val="1200"/>
              </a:spcBef>
              <a:spcAft>
                <a:spcPts val="600"/>
              </a:spcAft>
            </a:pPr>
            <a:r>
              <a:rPr lang="en-US" sz="2000" dirty="0" smtClean="0">
                <a:latin typeface="Arial" panose="020B0604020202020204" pitchFamily="34" charset="0"/>
                <a:cs typeface="Arial" panose="020B0604020202020204" pitchFamily="34" charset="0"/>
              </a:rPr>
              <a:t>MEANS - “to stand by decisions and not to disturb what is settled”.</a:t>
            </a:r>
          </a:p>
          <a:p>
            <a:pPr>
              <a:spcBef>
                <a:spcPts val="1200"/>
              </a:spcBef>
              <a:spcAft>
                <a:spcPts val="600"/>
              </a:spcAft>
            </a:pPr>
            <a:r>
              <a:rPr lang="en-US" sz="2000" dirty="0" smtClean="0">
                <a:latin typeface="Arial" panose="020B0604020202020204" pitchFamily="34" charset="0"/>
                <a:cs typeface="Arial" panose="020B0604020202020204" pitchFamily="34" charset="0"/>
              </a:rPr>
              <a:t>A principle of law which has become settled by a series of decisions is generally binding on the courts and should be followed in similar cases.</a:t>
            </a:r>
          </a:p>
          <a:p>
            <a:pPr>
              <a:spcBef>
                <a:spcPts val="1200"/>
              </a:spcBef>
              <a:spcAft>
                <a:spcPts val="600"/>
              </a:spcAft>
            </a:pPr>
            <a:r>
              <a:rPr lang="en-US" sz="2000" dirty="0" smtClean="0">
                <a:latin typeface="Arial" panose="020B0604020202020204" pitchFamily="34" charset="0"/>
                <a:cs typeface="Arial" panose="020B0604020202020204" pitchFamily="34" charset="0"/>
              </a:rPr>
              <a:t>This doctrine is the basis of common law.</a:t>
            </a:r>
          </a:p>
          <a:p>
            <a:pPr>
              <a:spcBef>
                <a:spcPts val="1200"/>
              </a:spcBef>
              <a:spcAft>
                <a:spcPts val="600"/>
              </a:spcAft>
            </a:pPr>
            <a:r>
              <a:rPr lang="en-US" sz="2000" dirty="0" smtClean="0">
                <a:latin typeface="Arial" panose="020B0604020202020204" pitchFamily="34" charset="0"/>
                <a:cs typeface="Arial" panose="020B0604020202020204" pitchFamily="34" charset="0"/>
              </a:rPr>
              <a:t>The older the decision, the greater is its authority and the more truly it is accepted as stating correct law.</a:t>
            </a:r>
          </a:p>
          <a:p>
            <a:pPr>
              <a:spcBef>
                <a:spcPts val="1200"/>
              </a:spcBef>
              <a:spcAft>
                <a:spcPts val="600"/>
              </a:spcAft>
            </a:pPr>
            <a:r>
              <a:rPr lang="en-US" sz="2000" dirty="0" smtClean="0">
                <a:latin typeface="Arial" panose="020B0604020202020204" pitchFamily="34" charset="0"/>
                <a:cs typeface="Arial" panose="020B0604020202020204" pitchFamily="34" charset="0"/>
              </a:rPr>
              <a:t>A precedent by long recognition may mature into </a:t>
            </a:r>
            <a:r>
              <a:rPr lang="en-US" sz="2000" i="1" dirty="0" smtClean="0">
                <a:latin typeface="Arial" panose="020B0604020202020204" pitchFamily="34" charset="0"/>
                <a:cs typeface="Arial" panose="020B0604020202020204" pitchFamily="34" charset="0"/>
              </a:rPr>
              <a:t>Stare </a:t>
            </a:r>
            <a:r>
              <a:rPr lang="en-US" sz="2000" i="1" dirty="0" err="1" smtClean="0">
                <a:latin typeface="Arial" panose="020B0604020202020204" pitchFamily="34" charset="0"/>
                <a:cs typeface="Arial" panose="020B0604020202020204" pitchFamily="34" charset="0"/>
              </a:rPr>
              <a:t>Decisis</a:t>
            </a:r>
            <a:r>
              <a:rPr lang="en-US" sz="2000" dirty="0" smtClean="0">
                <a:latin typeface="Arial" panose="020B0604020202020204" pitchFamily="34" charset="0"/>
                <a:cs typeface="Arial" panose="020B0604020202020204" pitchFamily="34" charset="0"/>
              </a:rPr>
              <a:t>.</a:t>
            </a:r>
          </a:p>
          <a:p>
            <a:pPr>
              <a:spcBef>
                <a:spcPts val="1200"/>
              </a:spcBef>
              <a:spcAft>
                <a:spcPts val="600"/>
              </a:spcAft>
              <a:buSzPct val="1750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This maxim has less relevance in constitutional cases.</a:t>
            </a:r>
            <a:endParaRPr lang="en-US" sz="20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dirty="0" smtClean="0"/>
              <a:t>February 2016</a:t>
            </a:r>
            <a:endParaRPr lang="en-US" dirty="0"/>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90600"/>
            <a:ext cx="7772400" cy="990600"/>
          </a:xfrm>
        </p:spPr>
        <p:txBody>
          <a:bodyPr/>
          <a:lstStyle/>
          <a:p>
            <a:r>
              <a:rPr smtClean="0"/>
              <a:t>Thanks!</a:t>
            </a:r>
            <a:endParaRPr lang="en-US" dirty="0"/>
          </a:p>
        </p:txBody>
      </p:sp>
      <p:sp>
        <p:nvSpPr>
          <p:cNvPr id="3" name="Text Placeholder 2"/>
          <p:cNvSpPr>
            <a:spLocks noGrp="1"/>
          </p:cNvSpPr>
          <p:nvPr>
            <p:ph type="body" idx="1"/>
          </p:nvPr>
        </p:nvSpPr>
        <p:spPr>
          <a:xfrm>
            <a:off x="533400" y="1905000"/>
            <a:ext cx="7772400" cy="1509712"/>
          </a:xfrm>
        </p:spPr>
        <p:txBody>
          <a:bodyPr/>
          <a:lstStyle/>
          <a:p>
            <a:pPr>
              <a:spcBef>
                <a:spcPts val="1800"/>
              </a:spcBef>
              <a:spcAft>
                <a:spcPts val="1800"/>
              </a:spcAft>
            </a:pPr>
            <a:r>
              <a:rPr lang="en-US" dirty="0" smtClean="0"/>
              <a:t>Wish you the best !</a:t>
            </a:r>
            <a:endParaRPr lang="en-US" dirty="0"/>
          </a:p>
        </p:txBody>
      </p:sp>
      <p:sp>
        <p:nvSpPr>
          <p:cNvPr id="4" name="Footer Placeholder 3"/>
          <p:cNvSpPr>
            <a:spLocks noGrp="1"/>
          </p:cNvSpPr>
          <p:nvPr>
            <p:ph type="ftr" sz="quarter" idx="11"/>
          </p:nvPr>
        </p:nvSpPr>
        <p:spPr/>
        <p:txBody>
          <a:bodyPr/>
          <a:lstStyle/>
          <a:p>
            <a:pPr algn="ctr"/>
            <a:r>
              <a:rPr lang="en-US" dirty="0" smtClean="0">
                <a:latin typeface="Times New Roman" pitchFamily="18" charset="0"/>
                <a:cs typeface="Times New Roman" pitchFamily="18" charset="0"/>
              </a:rPr>
              <a:t>Copyright - Anil </a:t>
            </a:r>
            <a:r>
              <a:rPr lang="en-US" dirty="0" err="1" smtClean="0">
                <a:latin typeface="Times New Roman" pitchFamily="18" charset="0"/>
                <a:cs typeface="Times New Roman" pitchFamily="18" charset="0"/>
              </a:rPr>
              <a:t>Chawla</a:t>
            </a:r>
            <a:r>
              <a:rPr lang="en-US" dirty="0" smtClean="0">
                <a:latin typeface="Times New Roman" pitchFamily="18" charset="0"/>
                <a:cs typeface="Times New Roman" pitchFamily="18" charset="0"/>
              </a:rPr>
              <a:t> Law Associates LLP</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45FCA8B-64D5-4E68-8E87-ACB5321CAB17}" type="slidenum">
              <a:rPr lang="en-US" smtClean="0">
                <a:latin typeface="Times New Roman" pitchFamily="18" charset="0"/>
                <a:cs typeface="Times New Roman" pitchFamily="18" charset="0"/>
              </a:rPr>
              <a:pPr/>
              <a:t>65</a:t>
            </a:fld>
            <a:endParaRPr lang="en-US" dirty="0">
              <a:latin typeface="Times New Roman" pitchFamily="18" charset="0"/>
              <a:cs typeface="Times New Roman" pitchFamily="18" charset="0"/>
            </a:endParaRPr>
          </a:p>
        </p:txBody>
      </p:sp>
      <p:sp>
        <p:nvSpPr>
          <p:cNvPr id="7" name="TextBox 6"/>
          <p:cNvSpPr txBox="1"/>
          <p:nvPr/>
        </p:nvSpPr>
        <p:spPr>
          <a:xfrm>
            <a:off x="457200" y="2971800"/>
            <a:ext cx="6400800" cy="1692771"/>
          </a:xfrm>
          <a:prstGeom prst="rect">
            <a:avLst/>
          </a:prstGeom>
          <a:noFill/>
        </p:spPr>
        <p:txBody>
          <a:bodyPr wrap="square" rtlCol="0">
            <a:spAutoFit/>
          </a:bodyPr>
          <a:lstStyle/>
          <a:p>
            <a:r>
              <a:rPr lang="en-US" sz="3200" b="1" spc="200" dirty="0" smtClean="0">
                <a:latin typeface="Monotype Corsiva" pitchFamily="66" charset="0"/>
                <a:cs typeface="Arial" pitchFamily="34" charset="0"/>
              </a:rPr>
              <a:t>Anil </a:t>
            </a:r>
            <a:r>
              <a:rPr lang="en-US" sz="3200" b="1" spc="200" dirty="0" err="1" smtClean="0">
                <a:latin typeface="Monotype Corsiva" pitchFamily="66" charset="0"/>
                <a:cs typeface="Arial" pitchFamily="34" charset="0"/>
              </a:rPr>
              <a:t>Chawla</a:t>
            </a:r>
            <a:r>
              <a:rPr lang="en-US" sz="3200" b="1" spc="200" dirty="0" smtClean="0">
                <a:latin typeface="Monotype Corsiva" pitchFamily="66" charset="0"/>
                <a:cs typeface="Arial" pitchFamily="34" charset="0"/>
              </a:rPr>
              <a:t> Law Associates LLP</a:t>
            </a:r>
          </a:p>
          <a:p>
            <a:r>
              <a:rPr lang="en-US" dirty="0" smtClean="0">
                <a:latin typeface="Arial" pitchFamily="34" charset="0"/>
                <a:cs typeface="Arial" pitchFamily="34" charset="0"/>
                <a:hlinkClick r:id="rId2"/>
              </a:rPr>
              <a:t>www.indialegalhelp.com</a:t>
            </a:r>
            <a:endParaRPr lang="en-US" dirty="0" smtClean="0">
              <a:latin typeface="Arial" pitchFamily="34" charset="0"/>
              <a:cs typeface="Arial" pitchFamily="34" charset="0"/>
            </a:endParaRPr>
          </a:p>
          <a:p>
            <a:r>
              <a:rPr lang="en-US" dirty="0" smtClean="0">
                <a:latin typeface="Arial" pitchFamily="34" charset="0"/>
                <a:cs typeface="Arial" pitchFamily="34" charset="0"/>
                <a:hlinkClick r:id="rId3"/>
              </a:rPr>
              <a:t>info@indialegalhelp.com</a:t>
            </a:r>
            <a:endParaRPr lang="en-US" dirty="0" smtClean="0">
              <a:latin typeface="Arial" pitchFamily="34" charset="0"/>
              <a:cs typeface="Arial" pitchFamily="34" charset="0"/>
            </a:endParaRPr>
          </a:p>
          <a:p>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a:latin typeface="Arial" pitchFamily="34" charset="0"/>
              <a:cs typeface="Arial" pitchFamily="34" charset="0"/>
            </a:endParaRPr>
          </a:p>
        </p:txBody>
      </p:sp>
      <p:sp>
        <p:nvSpPr>
          <p:cNvPr id="8" name="Date Placeholder 7"/>
          <p:cNvSpPr>
            <a:spLocks noGrp="1"/>
          </p:cNvSpPr>
          <p:nvPr>
            <p:ph type="dt" sz="half" idx="10"/>
          </p:nvPr>
        </p:nvSpPr>
        <p:spPr/>
        <p:txBody>
          <a:bodyPr/>
          <a:lstStyle/>
          <a:p>
            <a:r>
              <a:rPr lang="en-US" smtClean="0"/>
              <a:t>February 2016</a:t>
            </a:r>
            <a:endParaRPr lang="en-US"/>
          </a:p>
        </p:txBody>
      </p:sp>
      <p:sp>
        <p:nvSpPr>
          <p:cNvPr id="9" name="TextBox 8"/>
          <p:cNvSpPr txBox="1"/>
          <p:nvPr/>
        </p:nvSpPr>
        <p:spPr>
          <a:xfrm>
            <a:off x="533400" y="4648200"/>
            <a:ext cx="7924800" cy="1277273"/>
          </a:xfrm>
          <a:prstGeom prst="rect">
            <a:avLst/>
          </a:prstGeom>
          <a:noFill/>
        </p:spPr>
        <p:txBody>
          <a:bodyPr wrap="square" rtlCol="0">
            <a:spAutoFit/>
          </a:bodyPr>
          <a:lstStyle/>
          <a:p>
            <a:pPr>
              <a:spcBef>
                <a:spcPts val="600"/>
              </a:spcBef>
              <a:spcAft>
                <a:spcPts val="600"/>
              </a:spcAft>
            </a:pPr>
            <a:r>
              <a:rPr lang="en-US" sz="1100" dirty="0" smtClean="0">
                <a:solidFill>
                  <a:schemeClr val="tx1">
                    <a:lumMod val="75000"/>
                  </a:schemeClr>
                </a:solidFill>
                <a:latin typeface="Arial" pitchFamily="34" charset="0"/>
                <a:cs typeface="Arial" pitchFamily="34" charset="0"/>
              </a:rPr>
              <a:t>Anil </a:t>
            </a:r>
            <a:r>
              <a:rPr lang="en-US" sz="1100" dirty="0" err="1" smtClean="0">
                <a:solidFill>
                  <a:schemeClr val="tx1">
                    <a:lumMod val="75000"/>
                  </a:schemeClr>
                </a:solidFill>
                <a:latin typeface="Arial" pitchFamily="34" charset="0"/>
                <a:cs typeface="Arial" pitchFamily="34" charset="0"/>
              </a:rPr>
              <a:t>Chawla</a:t>
            </a:r>
            <a:r>
              <a:rPr lang="en-US" sz="1100" dirty="0" smtClean="0">
                <a:solidFill>
                  <a:schemeClr val="tx1">
                    <a:lumMod val="75000"/>
                  </a:schemeClr>
                </a:solidFill>
                <a:latin typeface="Arial" pitchFamily="34" charset="0"/>
                <a:cs typeface="Arial" pitchFamily="34" charset="0"/>
              </a:rPr>
              <a:t> Law Associates LLP is registered with limited liability and bears LLPIN AAA‑8450.</a:t>
            </a:r>
          </a:p>
          <a:p>
            <a:pPr>
              <a:spcBef>
                <a:spcPts val="600"/>
              </a:spcBef>
              <a:spcAft>
                <a:spcPts val="600"/>
              </a:spcAft>
            </a:pPr>
            <a:r>
              <a:rPr lang="en-US" sz="1100" dirty="0" smtClean="0">
                <a:solidFill>
                  <a:schemeClr val="tx1">
                    <a:lumMod val="75000"/>
                  </a:schemeClr>
                </a:solidFill>
                <a:latin typeface="Arial" pitchFamily="34" charset="0"/>
                <a:cs typeface="Arial" pitchFamily="34" charset="0"/>
              </a:rPr>
              <a:t>This Presentation is an academic exercise. It does not offer any advice or suggestion to any individual or firm or company. </a:t>
            </a:r>
            <a:r>
              <a:rPr lang="en-IN" sz="1100" dirty="0" smtClean="0">
                <a:solidFill>
                  <a:schemeClr val="tx1">
                    <a:lumMod val="75000"/>
                  </a:schemeClr>
                </a:solidFill>
                <a:latin typeface="Arial" pitchFamily="34" charset="0"/>
                <a:cs typeface="Arial" pitchFamily="34" charset="0"/>
              </a:rPr>
              <a:t>While all efforts have been made to ensure accuracy and correctness of information provided, no warranties / assurances are provided or implied. Readers are advised to consult a Legal Professional / Company Secretary / Chartered Accountant before taking any business decisions. Anil </a:t>
            </a:r>
            <a:r>
              <a:rPr lang="en-IN" sz="1100" dirty="0" err="1" smtClean="0">
                <a:solidFill>
                  <a:schemeClr val="tx1">
                    <a:lumMod val="75000"/>
                  </a:schemeClr>
                </a:solidFill>
                <a:latin typeface="Arial" pitchFamily="34" charset="0"/>
                <a:cs typeface="Arial" pitchFamily="34" charset="0"/>
              </a:rPr>
              <a:t>Chawla</a:t>
            </a:r>
            <a:r>
              <a:rPr lang="en-IN" sz="1100" dirty="0" smtClean="0">
                <a:solidFill>
                  <a:schemeClr val="tx1">
                    <a:lumMod val="75000"/>
                  </a:schemeClr>
                </a:solidFill>
                <a:latin typeface="Arial" pitchFamily="34" charset="0"/>
                <a:cs typeface="Arial" pitchFamily="34" charset="0"/>
              </a:rPr>
              <a:t> Law Associates LLP does not accept any liability, either direct or indirect, with regard to any damages / consequences / results arising due to use of the information contained in this Presentation.</a:t>
            </a:r>
            <a:endParaRPr lang="en-US" sz="1100" dirty="0">
              <a:solidFill>
                <a:schemeClr val="tx1">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itchFamily="34" charset="0"/>
                <a:cs typeface="Arial" pitchFamily="34" charset="0"/>
              </a:rPr>
              <a:t>A3.	Interpreting Contracts, Deeds &amp; Agreements</a:t>
            </a:r>
            <a:r>
              <a:rPr lang="en-US" sz="2800" b="1" dirty="0" smtClean="0">
                <a:latin typeface="Arial" pitchFamily="34" charset="0"/>
                <a:cs typeface="Arial" pitchFamily="34" charset="0"/>
              </a:rPr>
              <a:t> </a:t>
            </a:r>
          </a:p>
        </p:txBody>
      </p:sp>
      <p:sp>
        <p:nvSpPr>
          <p:cNvPr id="3" name="Content Placeholder 2"/>
          <p:cNvSpPr>
            <a:spLocks noGrp="1"/>
          </p:cNvSpPr>
          <p:nvPr>
            <p:ph idx="1"/>
          </p:nvPr>
        </p:nvSpPr>
        <p:spPr/>
        <p:txBody>
          <a:bodyPr>
            <a:normAutofit lnSpcReduction="10000"/>
          </a:bodyPr>
          <a:lstStyle/>
          <a:p>
            <a:pPr>
              <a:spcBef>
                <a:spcPts val="600"/>
              </a:spcBef>
              <a:spcAft>
                <a:spcPts val="600"/>
              </a:spcAft>
            </a:pPr>
            <a:r>
              <a:rPr lang="en-US" sz="2000" dirty="0" smtClean="0">
                <a:latin typeface="Arial" pitchFamily="34" charset="0"/>
                <a:cs typeface="Arial" pitchFamily="34" charset="0"/>
              </a:rPr>
              <a:t>Interpreting contracts, deeds and agreements are vital for any business</a:t>
            </a:r>
          </a:p>
          <a:p>
            <a:pPr>
              <a:spcBef>
                <a:spcPts val="600"/>
              </a:spcBef>
              <a:spcAft>
                <a:spcPts val="600"/>
              </a:spcAft>
            </a:pPr>
            <a:r>
              <a:rPr lang="en-US" sz="2000" dirty="0" smtClean="0">
                <a:latin typeface="Arial" pitchFamily="34" charset="0"/>
                <a:cs typeface="Arial" pitchFamily="34" charset="0"/>
              </a:rPr>
              <a:t>Mindset at the time of preparing a document is different from the time when it is being interpreted later</a:t>
            </a:r>
          </a:p>
          <a:p>
            <a:pPr>
              <a:spcBef>
                <a:spcPts val="600"/>
              </a:spcBef>
              <a:spcAft>
                <a:spcPts val="600"/>
              </a:spcAft>
            </a:pPr>
            <a:r>
              <a:rPr lang="en-US" sz="2000" dirty="0" smtClean="0">
                <a:latin typeface="Arial" pitchFamily="34" charset="0"/>
                <a:cs typeface="Arial" pitchFamily="34" charset="0"/>
              </a:rPr>
              <a:t>Both sides are trying to read into the document something that suits their interests</a:t>
            </a:r>
          </a:p>
          <a:p>
            <a:pPr>
              <a:spcBef>
                <a:spcPts val="600"/>
              </a:spcBef>
              <a:spcAft>
                <a:spcPts val="600"/>
              </a:spcAft>
            </a:pPr>
            <a:r>
              <a:rPr lang="en-US" sz="2000" dirty="0" smtClean="0">
                <a:latin typeface="Arial" pitchFamily="34" charset="0"/>
                <a:cs typeface="Arial" pitchFamily="34" charset="0"/>
              </a:rPr>
              <a:t>Advocates, CA’s and CS’s have to think on behalf of their clients and interpret according to their interests while keeping in mind the possible judicial view</a:t>
            </a:r>
          </a:p>
          <a:p>
            <a:pPr>
              <a:spcBef>
                <a:spcPts val="600"/>
              </a:spcBef>
              <a:spcAft>
                <a:spcPts val="600"/>
              </a:spcAft>
            </a:pPr>
            <a:r>
              <a:rPr lang="en-US" sz="2000" dirty="0" smtClean="0">
                <a:latin typeface="Arial" pitchFamily="34" charset="0"/>
                <a:cs typeface="Arial" pitchFamily="34" charset="0"/>
              </a:rPr>
              <a:t>Contracts, Deeds and Agreements can be interpreted only with reference to the laws of the land and not in vacuum. So, a knowledge of laws is essential</a:t>
            </a:r>
          </a:p>
          <a:p>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A4.	</a:t>
            </a:r>
            <a:r>
              <a:rPr lang="en-US" sz="2400" b="1" dirty="0" smtClean="0">
                <a:latin typeface="Arial" pitchFamily="34" charset="0"/>
                <a:cs typeface="Arial" pitchFamily="34" charset="0"/>
              </a:rPr>
              <a:t>Problems with Interpretation of Agreements</a:t>
            </a:r>
            <a:endParaRPr lang="en-US" sz="2800" b="1" dirty="0" smtClean="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a:spcBef>
                <a:spcPts val="600"/>
              </a:spcBef>
              <a:spcAft>
                <a:spcPts val="600"/>
              </a:spcAft>
            </a:pPr>
            <a:r>
              <a:rPr lang="en-US" sz="2000" dirty="0" smtClean="0">
                <a:latin typeface="Arial" pitchFamily="34" charset="0"/>
                <a:cs typeface="Arial" pitchFamily="34" charset="0"/>
              </a:rPr>
              <a:t>Agreements are prepared between two persons who know each other.  But are interpreted by others (professionals / judges) who neither know the persons nor the transaction nor the eco-system </a:t>
            </a:r>
          </a:p>
          <a:p>
            <a:pPr>
              <a:spcBef>
                <a:spcPts val="600"/>
              </a:spcBef>
              <a:spcAft>
                <a:spcPts val="600"/>
              </a:spcAft>
            </a:pPr>
            <a:r>
              <a:rPr lang="en-US" sz="2000" dirty="0" smtClean="0">
                <a:latin typeface="Arial" pitchFamily="34" charset="0"/>
                <a:cs typeface="Arial" pitchFamily="34" charset="0"/>
              </a:rPr>
              <a:t>Often agreements are loosely drafted with undefined terms, underlying unstated assumptions and understandings.</a:t>
            </a:r>
          </a:p>
          <a:p>
            <a:pPr>
              <a:spcBef>
                <a:spcPts val="600"/>
              </a:spcBef>
              <a:spcAft>
                <a:spcPts val="600"/>
              </a:spcAft>
            </a:pPr>
            <a:r>
              <a:rPr lang="en-US" sz="2000" dirty="0" smtClean="0">
                <a:latin typeface="Arial" pitchFamily="34" charset="0"/>
                <a:cs typeface="Arial" pitchFamily="34" charset="0"/>
              </a:rPr>
              <a:t>Agreements are often poorly drafted with key points missing; ambiguous words and expressions; and such other lacunae.</a:t>
            </a:r>
          </a:p>
          <a:p>
            <a:pPr>
              <a:spcBef>
                <a:spcPts val="600"/>
              </a:spcBef>
              <a:spcAft>
                <a:spcPts val="600"/>
              </a:spcAft>
            </a:pPr>
            <a:r>
              <a:rPr lang="en-US" sz="2000" dirty="0" smtClean="0">
                <a:latin typeface="Arial" pitchFamily="34" charset="0"/>
                <a:cs typeface="Arial" pitchFamily="34" charset="0"/>
              </a:rPr>
              <a:t>Often there is excessive use of jargon, irrelevant terms and conditions, repetition of the same matter at many places  leading to much confusion.</a:t>
            </a:r>
          </a:p>
          <a:p>
            <a:pPr>
              <a:spcBef>
                <a:spcPts val="600"/>
              </a:spcBef>
              <a:spcAft>
                <a:spcPts val="600"/>
              </a:spcAft>
            </a:pPr>
            <a:r>
              <a:rPr lang="en-US" sz="2000" dirty="0" smtClean="0">
                <a:latin typeface="Arial" pitchFamily="34" charset="0"/>
                <a:cs typeface="Arial" pitchFamily="34" charset="0"/>
              </a:rPr>
              <a:t>Mistakes like different dates at top and bottom, inconsistencies between various parts (CUT PASTE culture in legal offices leads to many of the above)</a:t>
            </a: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A5.	 Objectives of Interpretation</a:t>
            </a:r>
          </a:p>
        </p:txBody>
      </p:sp>
      <p:sp>
        <p:nvSpPr>
          <p:cNvPr id="3" name="Content Placeholder 2"/>
          <p:cNvSpPr>
            <a:spLocks noGrp="1"/>
          </p:cNvSpPr>
          <p:nvPr>
            <p:ph idx="1"/>
          </p:nvPr>
        </p:nvSpPr>
        <p:spPr/>
        <p:txBody>
          <a:bodyPr>
            <a:normAutofit lnSpcReduction="10000"/>
          </a:bodyPr>
          <a:lstStyle/>
          <a:p>
            <a:pPr>
              <a:spcBef>
                <a:spcPts val="600"/>
              </a:spcBef>
              <a:spcAft>
                <a:spcPts val="600"/>
              </a:spcAft>
            </a:pPr>
            <a:r>
              <a:rPr lang="en-US" sz="2000" dirty="0" smtClean="0">
                <a:latin typeface="Arial" pitchFamily="34" charset="0"/>
                <a:cs typeface="Arial" pitchFamily="34" charset="0"/>
              </a:rPr>
              <a:t>Understand intention of the legislature </a:t>
            </a:r>
            <a:r>
              <a:rPr lang="en-US" sz="2000" u="sng" dirty="0" smtClean="0">
                <a:latin typeface="Arial" pitchFamily="34" charset="0"/>
                <a:cs typeface="Arial" pitchFamily="34" charset="0"/>
              </a:rPr>
              <a:t>as stated in the words of the law.</a:t>
            </a:r>
          </a:p>
          <a:p>
            <a:pPr>
              <a:spcBef>
                <a:spcPts val="600"/>
              </a:spcBef>
              <a:spcAft>
                <a:spcPts val="600"/>
              </a:spcAft>
            </a:pPr>
            <a:r>
              <a:rPr lang="en-US" sz="2000" dirty="0" smtClean="0">
                <a:latin typeface="Arial" pitchFamily="34" charset="0"/>
                <a:cs typeface="Arial" pitchFamily="34" charset="0"/>
              </a:rPr>
              <a:t>Understanding intention of the parties at the time of the Agreement and </a:t>
            </a:r>
            <a:r>
              <a:rPr lang="en-US" sz="2000" u="sng" dirty="0" smtClean="0">
                <a:latin typeface="Arial" pitchFamily="34" charset="0"/>
                <a:cs typeface="Arial" pitchFamily="34" charset="0"/>
              </a:rPr>
              <a:t>as stated in the Agreement.</a:t>
            </a:r>
          </a:p>
          <a:p>
            <a:pPr>
              <a:spcBef>
                <a:spcPts val="600"/>
              </a:spcBef>
              <a:spcAft>
                <a:spcPts val="600"/>
              </a:spcAft>
            </a:pPr>
            <a:r>
              <a:rPr lang="en-US" sz="2000" dirty="0" smtClean="0">
                <a:latin typeface="Arial" pitchFamily="34" charset="0"/>
                <a:cs typeface="Arial" pitchFamily="34" charset="0"/>
              </a:rPr>
              <a:t>Helping to turn the words of the law / Agreement to the advantage of one’s client.</a:t>
            </a:r>
          </a:p>
          <a:p>
            <a:pPr>
              <a:spcBef>
                <a:spcPts val="600"/>
              </a:spcBef>
              <a:spcAft>
                <a:spcPts val="600"/>
              </a:spcAft>
            </a:pPr>
            <a:r>
              <a:rPr lang="en-US" sz="2000" dirty="0" smtClean="0">
                <a:latin typeface="Arial" pitchFamily="34" charset="0"/>
                <a:cs typeface="Arial" pitchFamily="34" charset="0"/>
              </a:rPr>
              <a:t>Try to guess the judicial interpretation of the words / expressions of the law / Agreement to advise one’s client take the path that does not run foul of law / Agreement.</a:t>
            </a:r>
          </a:p>
          <a:p>
            <a:pPr>
              <a:spcBef>
                <a:spcPts val="600"/>
              </a:spcBef>
              <a:spcAft>
                <a:spcPts val="600"/>
              </a:spcAft>
            </a:pPr>
            <a:r>
              <a:rPr lang="en-US" sz="2000" dirty="0" smtClean="0">
                <a:latin typeface="Arial" pitchFamily="34" charset="0"/>
                <a:cs typeface="Arial" pitchFamily="34" charset="0"/>
              </a:rPr>
              <a:t>Most professionals who are involved with interpretation are also involved with drafting of legal documents. One who can interpret well can generally draft well.</a:t>
            </a:r>
          </a:p>
          <a:p>
            <a:pPr>
              <a:spcBef>
                <a:spcPts val="600"/>
              </a:spcBef>
              <a:spcAft>
                <a:spcPts val="600"/>
              </a:spcAft>
            </a:pPr>
            <a:endParaRPr lang="en-US" sz="2000" dirty="0" smtClean="0">
              <a:latin typeface="Arial" pitchFamily="34" charset="0"/>
              <a:cs typeface="Arial" pitchFamily="34" charset="0"/>
            </a:endParaRPr>
          </a:p>
          <a:p>
            <a:pPr>
              <a:spcBef>
                <a:spcPts val="600"/>
              </a:spcBef>
              <a:spcAft>
                <a:spcPts val="600"/>
              </a:spcAft>
            </a:pPr>
            <a:endParaRPr lang="en-US" sz="20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smtClean="0"/>
              <a:t>February 2016</a:t>
            </a:r>
            <a:endParaRPr lang="en-US"/>
          </a:p>
        </p:txBody>
      </p:sp>
      <p:sp>
        <p:nvSpPr>
          <p:cNvPr id="5" name="Footer Placeholder 4"/>
          <p:cNvSpPr>
            <a:spLocks noGrp="1"/>
          </p:cNvSpPr>
          <p:nvPr>
            <p:ph type="ftr" sz="quarter" idx="11"/>
          </p:nvPr>
        </p:nvSpPr>
        <p:spPr/>
        <p:txBody>
          <a:bodyPr/>
          <a:lstStyle/>
          <a:p>
            <a:r>
              <a:rPr lang="en-US" smtClean="0"/>
              <a:t>Copyright - Anil Chawla Law Associates LLP</a:t>
            </a:r>
            <a:endParaRPr lang="en-US"/>
          </a:p>
        </p:txBody>
      </p:sp>
      <p:sp>
        <p:nvSpPr>
          <p:cNvPr id="6" name="Slide Number Placeholder 5"/>
          <p:cNvSpPr>
            <a:spLocks noGrp="1"/>
          </p:cNvSpPr>
          <p:nvPr>
            <p:ph type="sldNum" sz="quarter" idx="12"/>
          </p:nvPr>
        </p:nvSpPr>
        <p:spPr/>
        <p:txBody>
          <a:bodyPr/>
          <a:lstStyle/>
          <a:p>
            <a:fld id="{745FCA8B-64D5-4E68-8E87-ACB5321CAB17}"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2806</TotalTime>
  <Words>5747</Words>
  <Application>Microsoft Office PowerPoint</Application>
  <PresentationFormat>On-screen Show (4:3)</PresentationFormat>
  <Paragraphs>559</Paragraphs>
  <Slides>65</Slides>
  <Notes>6</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Flow</vt:lpstr>
      <vt:lpstr>Interpretation of Statutes and Agreements in India</vt:lpstr>
      <vt:lpstr>Preface</vt:lpstr>
      <vt:lpstr>Contents</vt:lpstr>
      <vt:lpstr>A. What is Interpretation</vt:lpstr>
      <vt:lpstr>A1. Interpreting Statutes</vt:lpstr>
      <vt:lpstr>A2. Problems with Interpretation of Statutes</vt:lpstr>
      <vt:lpstr>A3. Interpreting Contracts, Deeds &amp; Agreements </vt:lpstr>
      <vt:lpstr>A4. Problems with Interpretation of Agreements</vt:lpstr>
      <vt:lpstr>A5.  Objectives of Interpretation</vt:lpstr>
      <vt:lpstr>A6. Some examples of interpretation disputes</vt:lpstr>
      <vt:lpstr>B. Essentials of Interpretation</vt:lpstr>
      <vt:lpstr>B1. Intention of the Legislature / Parties</vt:lpstr>
      <vt:lpstr>B2. Read as a whole in context</vt:lpstr>
      <vt:lpstr>B2. Example of Read as Whole</vt:lpstr>
      <vt:lpstr>B3. To Be Construed to Make it Effective &amp; Workable</vt:lpstr>
      <vt:lpstr>B3. Construed to Make Effective - Agreements</vt:lpstr>
      <vt:lpstr>B4. Meaning Plain, Effect Must Be Given</vt:lpstr>
      <vt:lpstr>B4. Plain Meaning - Examples</vt:lpstr>
      <vt:lpstr>B5. Plain Meaning</vt:lpstr>
      <vt:lpstr>C. Guiding Rules</vt:lpstr>
      <vt:lpstr>C1. Language to be read as it is</vt:lpstr>
      <vt:lpstr>C2. Rule of Literal Construction</vt:lpstr>
      <vt:lpstr>C3. Regard to Subject and Object</vt:lpstr>
      <vt:lpstr>C4. Regard to Consequences </vt:lpstr>
      <vt:lpstr>D. Subsidiary Rules</vt:lpstr>
      <vt:lpstr>D1. Same Word, Same Meaning</vt:lpstr>
      <vt:lpstr>D2. Use of Different Words</vt:lpstr>
      <vt:lpstr>D3. Rule of Last Antecedent</vt:lpstr>
      <vt:lpstr>D4. Non Obstante Clause</vt:lpstr>
      <vt:lpstr>D5. Legal Fiction</vt:lpstr>
      <vt:lpstr>D6. Mandatory and Directory Provisions</vt:lpstr>
      <vt:lpstr>D7. Use of “Or” and “And”</vt:lpstr>
      <vt:lpstr>D8a. Construction of General Words</vt:lpstr>
      <vt:lpstr>D8b. Noscitur A Sociis</vt:lpstr>
      <vt:lpstr>D8c. Ejusdem Generis</vt:lpstr>
      <vt:lpstr>E. Internal Aids</vt:lpstr>
      <vt:lpstr>E1. Title (Short &amp; Long)</vt:lpstr>
      <vt:lpstr>E1.  Title Example (Continued)</vt:lpstr>
      <vt:lpstr>E2. Preamble</vt:lpstr>
      <vt:lpstr>E2. Preamble Example (Continued)</vt:lpstr>
      <vt:lpstr>E3. Headings</vt:lpstr>
      <vt:lpstr>E3.  Heading Example (Continued)</vt:lpstr>
      <vt:lpstr>E4. Punctuation and Brackets</vt:lpstr>
      <vt:lpstr>E5. Illustrations</vt:lpstr>
      <vt:lpstr>E5.  Illustration Example (Continued)</vt:lpstr>
      <vt:lpstr>E6. Definitions &amp; interpretation clause</vt:lpstr>
      <vt:lpstr>E6. Definitions Example (Continued)</vt:lpstr>
      <vt:lpstr>E7. Proviso</vt:lpstr>
      <vt:lpstr>E7. Proviso Example (Continued)</vt:lpstr>
      <vt:lpstr>E8. Exceptions and Saving Clauses</vt:lpstr>
      <vt:lpstr>E8. Exceptions &amp; Saving Example (Continued)</vt:lpstr>
      <vt:lpstr>E9. Rules </vt:lpstr>
      <vt:lpstr>E10. Explanation</vt:lpstr>
      <vt:lpstr>E10.  Explanation Example (Continued)</vt:lpstr>
      <vt:lpstr>E11. Schedule</vt:lpstr>
      <vt:lpstr>E11. Schedule Example (Continued)</vt:lpstr>
      <vt:lpstr>F. External Aids</vt:lpstr>
      <vt:lpstr>F1. Dictionaries</vt:lpstr>
      <vt:lpstr>F1. Dictionaries Example (Continued)</vt:lpstr>
      <vt:lpstr>F2. Translations</vt:lpstr>
      <vt:lpstr>F3. Travaux Preparatories</vt:lpstr>
      <vt:lpstr>F3. Earlier and Later Acts</vt:lpstr>
      <vt:lpstr>F5. English Law</vt:lpstr>
      <vt:lpstr>F6. Stare Decisis</vt:lpstr>
      <vt:lpstr>Thanks!</vt:lpstr>
    </vt:vector>
  </TitlesOfParts>
  <Manager>Yogita Pant</Manager>
  <Company>Anil Chawla Law Associates LLP</Company>
  <LinksUpToDate>false</LinksUpToDate>
  <SharedDoc>false</SharedDoc>
  <HyperlinkBase>http://www.indialegalhelp.com</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to Interpretation of Statutes and Agreements in India</dc:title>
  <dc:subject>interpretation of statutes, interpretation of agreements, aids to interpretation, rules of interpretation, guiding principles of interpretation,    objectives of interpretation, noscitur a sociis, ejusdem generis, rule of literal construction, understanding laws, interpreting laws and agreements, non obstante clause, legal fiction,      rule of last antecedent, mandatory legal provisions, directory legal provisions, finding true meaning of laws, definitions in law, disputes about meaning of laws, legal interpretation,     language of law, terms not defined in acts, tools for interpretation, Anil Chawla, Yogita Pant, Shruti Manwani</dc:subject>
  <dc:creator>Anil Chawla Yogita Pant Shruti Manwani</dc:creator>
  <cp:keywords>India law, New Companies Act in India, Who is liable under The companies Act 2013, Penalties for Directors under the Companies Act, liability of independent Directors under the Companies Act 2013, Liability of Non-Executive Director under the Companies Act, 2013, Imprisonment and penal liability for Directors under the Companies Act 2013 of India, Liability of officer and Officer in default under the Companies Act, Is independent Director a key Managerial Personnel ? Cognizable offences under the companies Act, Protection to Independent Directors under the Companies Act, Duties of Directors, Disqualification to be a Director, penalties and punishments for Directors under the Companies Act, 2013 , Liabilities of Directors under various sections of the Companies Act 2013</cp:keywords>
  <dc:description>This Guide to interpretation of laws and legal documents is intended for non-legal professionals but may also be useful for legal professionals, chartered accountants, company secretaries and students.</dc:description>
  <cp:lastModifiedBy>ANIL</cp:lastModifiedBy>
  <cp:revision>537</cp:revision>
  <dcterms:created xsi:type="dcterms:W3CDTF">2013-10-16T12:09:19Z</dcterms:created>
  <dcterms:modified xsi:type="dcterms:W3CDTF">2016-02-15T11:02:36Z</dcterms:modified>
  <cp:category>India Legal Help</cp:category>
  <cp:contentStatus>Public Document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completed">
    <vt:filetime>2014-03-19T18:30:00Z</vt:filetime>
  </property>
  <property fmtid="{D5CDD505-2E9C-101B-9397-08002B2CF9AE}" pid="3" name="Editor">
    <vt:lpwstr>Yogita Pant</vt:lpwstr>
  </property>
  <property fmtid="{D5CDD505-2E9C-101B-9397-08002B2CF9AE}" pid="4" name="Language">
    <vt:lpwstr>English</vt:lpwstr>
  </property>
  <property fmtid="{D5CDD505-2E9C-101B-9397-08002B2CF9AE}" pid="5" name="Owner">
    <vt:lpwstr>English</vt:lpwstr>
  </property>
  <property fmtid="{D5CDD505-2E9C-101B-9397-08002B2CF9AE}" pid="6" name="Publisher">
    <vt:lpwstr>Anil Chawla Law Associates LLP</vt:lpwstr>
  </property>
  <property fmtid="{D5CDD505-2E9C-101B-9397-08002B2CF9AE}" pid="7" name="Checked by">
    <vt:lpwstr>Yogita Pant</vt:lpwstr>
  </property>
</Properties>
</file>