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56" r:id="rId2"/>
    <p:sldId id="372" r:id="rId3"/>
    <p:sldId id="323" r:id="rId4"/>
    <p:sldId id="315" r:id="rId5"/>
    <p:sldId id="297" r:id="rId6"/>
    <p:sldId id="319" r:id="rId7"/>
    <p:sldId id="301" r:id="rId8"/>
    <p:sldId id="318" r:id="rId9"/>
    <p:sldId id="300" r:id="rId10"/>
    <p:sldId id="329" r:id="rId11"/>
    <p:sldId id="330" r:id="rId12"/>
    <p:sldId id="331" r:id="rId13"/>
    <p:sldId id="332" r:id="rId14"/>
    <p:sldId id="333" r:id="rId15"/>
    <p:sldId id="334" r:id="rId16"/>
    <p:sldId id="335" r:id="rId17"/>
    <p:sldId id="324" r:id="rId18"/>
    <p:sldId id="320" r:id="rId19"/>
    <p:sldId id="302" r:id="rId20"/>
    <p:sldId id="325" r:id="rId21"/>
    <p:sldId id="310" r:id="rId22"/>
    <p:sldId id="292" r:id="rId23"/>
    <p:sldId id="289" r:id="rId24"/>
    <p:sldId id="328" r:id="rId25"/>
    <p:sldId id="314" r:id="rId26"/>
    <p:sldId id="296" r:id="rId27"/>
    <p:sldId id="327" r:id="rId28"/>
    <p:sldId id="337" r:id="rId29"/>
    <p:sldId id="343" r:id="rId30"/>
    <p:sldId id="345" r:id="rId31"/>
    <p:sldId id="346" r:id="rId32"/>
    <p:sldId id="354" r:id="rId33"/>
    <p:sldId id="349" r:id="rId34"/>
    <p:sldId id="347" r:id="rId35"/>
    <p:sldId id="348" r:id="rId36"/>
    <p:sldId id="357" r:id="rId37"/>
    <p:sldId id="355" r:id="rId38"/>
    <p:sldId id="356" r:id="rId39"/>
    <p:sldId id="358" r:id="rId40"/>
    <p:sldId id="359" r:id="rId41"/>
    <p:sldId id="362" r:id="rId42"/>
    <p:sldId id="364" r:id="rId43"/>
    <p:sldId id="363" r:id="rId44"/>
    <p:sldId id="371" r:id="rId45"/>
    <p:sldId id="370" r:id="rId46"/>
    <p:sldId id="373" r:id="rId47"/>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4660"/>
  </p:normalViewPr>
  <p:slideViewPr>
    <p:cSldViewPr>
      <p:cViewPr varScale="1">
        <p:scale>
          <a:sx n="64" d="100"/>
          <a:sy n="64" d="100"/>
        </p:scale>
        <p:origin x="-133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856" y="-96"/>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47633117-0598-4F66-B2F6-5CE00622B6A9}" type="datetimeFigureOut">
              <a:rPr lang="en-US" smtClean="0"/>
              <a:pPr/>
              <a:t>5/30/2017</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7FFD2BEB-09B3-4500-BDB8-13FD8EAC062F}" type="slidenum">
              <a:rPr lang="en-US" smtClean="0"/>
              <a:pPr/>
              <a:t>‹#›</a:t>
            </a:fld>
            <a:endParaRPr lang="en-US"/>
          </a:p>
        </p:txBody>
      </p:sp>
    </p:spTree>
    <p:extLst>
      <p:ext uri="{BB962C8B-B14F-4D97-AF65-F5344CB8AC3E}">
        <p14:creationId xmlns:p14="http://schemas.microsoft.com/office/powerpoint/2010/main" xmlns="" val="245921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FDB7D88C-CDFB-4444-8D2B-CCD1F19CBB5C}" type="datetimeFigureOut">
              <a:rPr lang="en-US" smtClean="0"/>
              <a:pPr/>
              <a:t>5/30/2017</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B77F9F3A-20E2-4CE8-8C37-34D35A043D2E}" type="slidenum">
              <a:rPr lang="en-US" smtClean="0"/>
              <a:pPr/>
              <a:t>‹#›</a:t>
            </a:fld>
            <a:endParaRPr lang="en-US"/>
          </a:p>
        </p:txBody>
      </p:sp>
    </p:spTree>
    <p:extLst>
      <p:ext uri="{BB962C8B-B14F-4D97-AF65-F5344CB8AC3E}">
        <p14:creationId xmlns:p14="http://schemas.microsoft.com/office/powerpoint/2010/main" xmlns="" val="28671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May 2017</a:t>
            </a:r>
            <a:endParaRPr lang="en-US"/>
          </a:p>
        </p:txBody>
      </p:sp>
      <p:sp>
        <p:nvSpPr>
          <p:cNvPr id="19" name="Footer Placeholder 18"/>
          <p:cNvSpPr>
            <a:spLocks noGrp="1"/>
          </p:cNvSpPr>
          <p:nvPr>
            <p:ph type="ftr" sz="quarter" idx="11"/>
          </p:nvPr>
        </p:nvSpPr>
        <p:spPr/>
        <p:txBody>
          <a:bodyPr/>
          <a:lstStyle/>
          <a:p>
            <a:r>
              <a:rPr lang="en-US" smtClean="0"/>
              <a:t>www.indialegalhelp.com</a:t>
            </a:r>
            <a:endParaRPr lang="en-US"/>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May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May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May 2017</a:t>
            </a:r>
            <a:endParaRPr lang="en-US"/>
          </a:p>
        </p:txBody>
      </p:sp>
      <p:sp>
        <p:nvSpPr>
          <p:cNvPr id="8" name="Footer Placeholder 7"/>
          <p:cNvSpPr>
            <a:spLocks noGrp="1"/>
          </p:cNvSpPr>
          <p:nvPr>
            <p:ph type="ftr" sz="quarter" idx="11"/>
          </p:nvPr>
        </p:nvSpPr>
        <p:spPr/>
        <p:txBody>
          <a:bodyPr/>
          <a:lstStyle/>
          <a:p>
            <a:r>
              <a:rPr lang="en-US" smtClean="0"/>
              <a:t>www.indialegalhelp.com</a:t>
            </a:r>
            <a:endParaRPr lang="en-US"/>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May 2017</a:t>
            </a:r>
            <a:endParaRPr lang="en-US"/>
          </a:p>
        </p:txBody>
      </p:sp>
      <p:sp>
        <p:nvSpPr>
          <p:cNvPr id="4" name="Footer Placeholder 3"/>
          <p:cNvSpPr>
            <a:spLocks noGrp="1"/>
          </p:cNvSpPr>
          <p:nvPr>
            <p:ph type="ftr" sz="quarter" idx="11"/>
          </p:nvPr>
        </p:nvSpPr>
        <p:spPr/>
        <p:txBody>
          <a:bodyPr/>
          <a:lstStyle/>
          <a:p>
            <a:r>
              <a:rPr lang="en-US" smtClean="0"/>
              <a:t>www.indialegalhelp.com</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2017</a:t>
            </a:r>
            <a:endParaRPr lang="en-US"/>
          </a:p>
        </p:txBody>
      </p:sp>
      <p:sp>
        <p:nvSpPr>
          <p:cNvPr id="3" name="Footer Placeholder 2"/>
          <p:cNvSpPr>
            <a:spLocks noGrp="1"/>
          </p:cNvSpPr>
          <p:nvPr>
            <p:ph type="ftr" sz="quarter" idx="11"/>
          </p:nvPr>
        </p:nvSpPr>
        <p:spPr/>
        <p:txBody>
          <a:bodyPr/>
          <a:lstStyle/>
          <a:p>
            <a:r>
              <a:rPr lang="en-US" smtClean="0"/>
              <a:t>www.indialegalhelp.com</a:t>
            </a:r>
            <a:endParaRPr lang="en-US"/>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May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May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May 2017</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www.indialegalhelp.com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hyperlink" Target="http://www.indialegalhelp.com/files/indicativerate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371600"/>
          </a:xfrm>
        </p:spPr>
        <p:txBody>
          <a:bodyPr>
            <a:normAutofit/>
          </a:bodyPr>
          <a:lstStyle/>
          <a:p>
            <a:r>
              <a:rPr lang="en-US" sz="2400" b="1" dirty="0" smtClean="0">
                <a:solidFill>
                  <a:schemeClr val="tx2"/>
                </a:solidFill>
                <a:latin typeface="Arial" pitchFamily="34" charset="0"/>
                <a:cs typeface="Arial" pitchFamily="34" charset="0"/>
              </a:rPr>
              <a:t>Companies Act 2013 - </a:t>
            </a:r>
            <a:br>
              <a:rPr lang="en-US" sz="2400" b="1" dirty="0" smtClean="0">
                <a:solidFill>
                  <a:schemeClr val="tx2"/>
                </a:solidFill>
                <a:latin typeface="Arial" pitchFamily="34" charset="0"/>
                <a:cs typeface="Arial" pitchFamily="34" charset="0"/>
              </a:rPr>
            </a:br>
            <a:r>
              <a:rPr lang="en-US" sz="2400" b="1" dirty="0" smtClean="0">
                <a:solidFill>
                  <a:schemeClr val="tx2"/>
                </a:solidFill>
                <a:latin typeface="Arial" pitchFamily="34" charset="0"/>
                <a:cs typeface="Arial" pitchFamily="34" charset="0"/>
              </a:rPr>
              <a:t>Key </a:t>
            </a:r>
            <a:r>
              <a:rPr lang="en-US" sz="2400" dirty="0" smtClean="0">
                <a:solidFill>
                  <a:schemeClr val="tx2"/>
                </a:solidFill>
                <a:latin typeface="Arial" pitchFamily="34" charset="0"/>
                <a:cs typeface="Arial" pitchFamily="34" charset="0"/>
              </a:rPr>
              <a:t>Points relating to Corporate Social Responsibility</a:t>
            </a:r>
            <a:endParaRPr lang="en-US" sz="24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609600" y="2590800"/>
            <a:ext cx="7854696" cy="1828800"/>
          </a:xfrm>
        </p:spPr>
        <p:txBody>
          <a:bodyPr>
            <a:normAutofit/>
          </a:bodyPr>
          <a:lstStyle/>
          <a:p>
            <a:endParaRPr lang="en-US" sz="1600" dirty="0">
              <a:solidFill>
                <a:schemeClr val="tx1"/>
              </a:solidFill>
              <a:latin typeface="Arial" pitchFamily="34" charset="0"/>
              <a:cs typeface="Arial" pitchFamily="34" charset="0"/>
            </a:endParaRPr>
          </a:p>
          <a:p>
            <a:r>
              <a:rPr lang="en-US" sz="1400" dirty="0">
                <a:latin typeface="Arial" pitchFamily="34" charset="0"/>
                <a:cs typeface="Arial" pitchFamily="34" charset="0"/>
              </a:rPr>
              <a:t>Second Edition – May 2017</a:t>
            </a:r>
          </a:p>
          <a:p>
            <a:r>
              <a:rPr lang="en-US" sz="1050" dirty="0">
                <a:latin typeface="Arial" pitchFamily="34" charset="0"/>
                <a:cs typeface="Arial" pitchFamily="34" charset="0"/>
              </a:rPr>
              <a:t>First Edition – </a:t>
            </a:r>
            <a:r>
              <a:rPr lang="en-US" sz="1050" dirty="0" smtClean="0">
                <a:latin typeface="Arial" pitchFamily="34" charset="0"/>
                <a:cs typeface="Arial" pitchFamily="34" charset="0"/>
              </a:rPr>
              <a:t>May </a:t>
            </a:r>
            <a:r>
              <a:rPr lang="en-US" sz="1050" dirty="0">
                <a:latin typeface="Arial" pitchFamily="34" charset="0"/>
                <a:cs typeface="Arial" pitchFamily="34" charset="0"/>
              </a:rPr>
              <a:t>2014</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600" dirty="0">
                <a:latin typeface="Arial" pitchFamily="34" charset="0"/>
                <a:cs typeface="Arial" pitchFamily="34" charset="0"/>
              </a:rPr>
              <a:t>Anil Chawla Law Associates LLP</a:t>
            </a: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www.indialegalhelp.com</a:t>
            </a:r>
            <a:endParaRPr lang="en-US" sz="1400" dirty="0">
              <a:latin typeface="Arial" pitchFamily="34" charset="0"/>
              <a:cs typeface="Arial" pitchFamily="34" charset="0"/>
            </a:endParaRPr>
          </a:p>
        </p:txBody>
      </p:sp>
      <p:sp>
        <p:nvSpPr>
          <p:cNvPr id="4" name="TextBox 3"/>
          <p:cNvSpPr txBox="1"/>
          <p:nvPr/>
        </p:nvSpPr>
        <p:spPr>
          <a:xfrm>
            <a:off x="533400" y="6172200"/>
            <a:ext cx="7772400" cy="461665"/>
          </a:xfrm>
          <a:prstGeom prst="rect">
            <a:avLst/>
          </a:prstGeom>
          <a:noFill/>
        </p:spPr>
        <p:txBody>
          <a:bodyPr wrap="square" rtlCol="0">
            <a:spAutoFit/>
          </a:bodyPr>
          <a:lstStyle/>
          <a:p>
            <a:r>
              <a:rPr lang="en-US" sz="1200" dirty="0" smtClean="0">
                <a:solidFill>
                  <a:schemeClr val="tx1">
                    <a:lumMod val="75000"/>
                  </a:schemeClr>
                </a:solidFill>
                <a:latin typeface="Arial" pitchFamily="34" charset="0"/>
                <a:cs typeface="Arial" pitchFamily="34" charset="0"/>
              </a:rPr>
              <a:t>This Presentation relates primarily to CSR provisions as applicable to Indian companies. </a:t>
            </a:r>
            <a:br>
              <a:rPr lang="en-US" sz="1200" dirty="0" smtClean="0">
                <a:solidFill>
                  <a:schemeClr val="tx1">
                    <a:lumMod val="75000"/>
                  </a:schemeClr>
                </a:solidFill>
                <a:latin typeface="Arial" pitchFamily="34" charset="0"/>
                <a:cs typeface="Arial" pitchFamily="34" charset="0"/>
              </a:rPr>
            </a:br>
            <a:r>
              <a:rPr lang="en-US" sz="1200" dirty="0" smtClean="0">
                <a:solidFill>
                  <a:schemeClr val="tx1">
                    <a:lumMod val="75000"/>
                  </a:schemeClr>
                </a:solidFill>
                <a:latin typeface="Arial" pitchFamily="34" charset="0"/>
                <a:cs typeface="Arial" pitchFamily="34" charset="0"/>
              </a:rPr>
              <a:t>Statutory requirements related to foreign companies are not covered.</a:t>
            </a:r>
            <a:endParaRPr lang="en-US" sz="1200" dirty="0">
              <a:solidFill>
                <a:schemeClr val="tx1">
                  <a:lumMod val="75000"/>
                </a:schemeClr>
              </a:solidFill>
              <a:latin typeface="Arial" pitchFamily="34" charset="0"/>
              <a:cs typeface="Arial" pitchFamily="34" charset="0"/>
            </a:endParaRPr>
          </a:p>
        </p:txBody>
      </p:sp>
      <p:sp>
        <p:nvSpPr>
          <p:cNvPr id="5" name="TextBox 4"/>
          <p:cNvSpPr txBox="1"/>
          <p:nvPr/>
        </p:nvSpPr>
        <p:spPr>
          <a:xfrm>
            <a:off x="533400" y="4648200"/>
            <a:ext cx="7924800" cy="1477328"/>
          </a:xfrm>
          <a:prstGeom prst="rect">
            <a:avLst/>
          </a:prstGeom>
          <a:noFill/>
        </p:spPr>
        <p:txBody>
          <a:bodyPr wrap="square" rtlCol="0">
            <a:spAutoFit/>
          </a:bodyPr>
          <a:lstStyle/>
          <a:p>
            <a:pPr>
              <a:spcBef>
                <a:spcPts val="600"/>
              </a:spcBef>
              <a:spcAft>
                <a:spcPts val="600"/>
              </a:spcAft>
            </a:pPr>
            <a:r>
              <a:rPr lang="en-US" sz="1000" dirty="0" smtClean="0">
                <a:solidFill>
                  <a:schemeClr val="tx1">
                    <a:lumMod val="75000"/>
                  </a:schemeClr>
                </a:solidFill>
                <a:latin typeface="Arial" pitchFamily="34" charset="0"/>
                <a:cs typeface="Arial" pitchFamily="34" charset="0"/>
              </a:rPr>
              <a:t>Anil </a:t>
            </a:r>
            <a:r>
              <a:rPr lang="en-US" sz="1000" dirty="0" err="1" smtClean="0">
                <a:solidFill>
                  <a:schemeClr val="tx1">
                    <a:lumMod val="75000"/>
                  </a:schemeClr>
                </a:solidFill>
                <a:latin typeface="Arial" pitchFamily="34" charset="0"/>
                <a:cs typeface="Arial" pitchFamily="34" charset="0"/>
              </a:rPr>
              <a:t>Chawla</a:t>
            </a:r>
            <a:r>
              <a:rPr lang="en-US" sz="1000" dirty="0" smtClean="0">
                <a:solidFill>
                  <a:schemeClr val="tx1">
                    <a:lumMod val="75000"/>
                  </a:schemeClr>
                </a:solidFill>
                <a:latin typeface="Arial" pitchFamily="34" charset="0"/>
                <a:cs typeface="Arial" pitchFamily="34" charset="0"/>
              </a:rPr>
              <a:t> Law Associates LLP is registered with limited liability and bears LLPIN AAA‑8450.</a:t>
            </a:r>
          </a:p>
          <a:p>
            <a:pPr>
              <a:spcBef>
                <a:spcPts val="600"/>
              </a:spcBef>
              <a:spcAft>
                <a:spcPts val="600"/>
              </a:spcAft>
            </a:pPr>
            <a:r>
              <a:rPr lang="en-US" sz="1000" dirty="0" smtClean="0">
                <a:solidFill>
                  <a:schemeClr val="tx1">
                    <a:lumMod val="75000"/>
                  </a:schemeClr>
                </a:solidFill>
                <a:latin typeface="Arial" pitchFamily="34" charset="0"/>
                <a:cs typeface="Arial" pitchFamily="34" charset="0"/>
              </a:rPr>
              <a:t>This Presentation is an academic exercise. It does not offer any advice or suggestion to any individual or firm or company. </a:t>
            </a:r>
            <a:r>
              <a:rPr lang="en-IN" sz="1000" dirty="0" smtClean="0">
                <a:solidFill>
                  <a:schemeClr val="tx1">
                    <a:lumMod val="75000"/>
                  </a:scheme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Chawla Law Associates LLP does not accept any liability, either direct or indirect, with regard to any damages / consequences / results arising due to use of the information contained in this Presentation.</a:t>
            </a:r>
          </a:p>
          <a:p>
            <a:pPr>
              <a:spcBef>
                <a:spcPts val="600"/>
              </a:spcBef>
              <a:spcAft>
                <a:spcPts val="600"/>
              </a:spcAft>
            </a:pPr>
            <a:r>
              <a:rPr lang="en-IN" sz="1000" dirty="0" smtClean="0">
                <a:solidFill>
                  <a:schemeClr val="tx1">
                    <a:lumMod val="75000"/>
                  </a:schemeClr>
                </a:solidFill>
                <a:latin typeface="Arial" pitchFamily="34" charset="0"/>
                <a:cs typeface="Arial" pitchFamily="34" charset="0"/>
              </a:rPr>
              <a:t>Copyright – Anil Chawla Law Associates LLP, 2017</a:t>
            </a:r>
            <a:endParaRPr lang="en-US" sz="1000" dirty="0">
              <a:solidFill>
                <a:schemeClr val="tx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A4.	Calculation of Net Profit</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20000"/>
              </a:lnSpc>
              <a:spcBef>
                <a:spcPts val="1200"/>
              </a:spcBef>
              <a:spcAft>
                <a:spcPts val="1200"/>
              </a:spcAft>
            </a:pPr>
            <a:r>
              <a:rPr lang="en-US" sz="2000" dirty="0" smtClean="0">
                <a:latin typeface="Arial" pitchFamily="34" charset="0"/>
                <a:cs typeface="Arial" pitchFamily="34" charset="0"/>
              </a:rPr>
              <a:t> Include subsidies received from Government – 198(2)</a:t>
            </a:r>
          </a:p>
          <a:p>
            <a:pPr>
              <a:lnSpc>
                <a:spcPct val="120000"/>
              </a:lnSpc>
              <a:spcBef>
                <a:spcPts val="1200"/>
              </a:spcBef>
              <a:spcAft>
                <a:spcPts val="1200"/>
              </a:spcAft>
            </a:pPr>
            <a:r>
              <a:rPr lang="en-US" sz="2000" dirty="0" smtClean="0">
                <a:latin typeface="Arial" pitchFamily="34" charset="0"/>
                <a:cs typeface="Arial" pitchFamily="34" charset="0"/>
              </a:rPr>
              <a:t> Do not Include Profits of capital nature – 198(3)</a:t>
            </a:r>
          </a:p>
          <a:p>
            <a:pPr>
              <a:lnSpc>
                <a:spcPct val="120000"/>
              </a:lnSpc>
              <a:spcBef>
                <a:spcPts val="1200"/>
              </a:spcBef>
              <a:spcAft>
                <a:spcPts val="1200"/>
              </a:spcAft>
            </a:pPr>
            <a:r>
              <a:rPr lang="en-US" sz="2000" dirty="0" smtClean="0">
                <a:latin typeface="Arial" pitchFamily="34" charset="0"/>
                <a:cs typeface="Arial" pitchFamily="34" charset="0"/>
              </a:rPr>
              <a:t> Deduct all normal business expenses – 198(4) </a:t>
            </a:r>
          </a:p>
          <a:p>
            <a:pPr>
              <a:lnSpc>
                <a:spcPct val="120000"/>
              </a:lnSpc>
              <a:spcBef>
                <a:spcPts val="1200"/>
              </a:spcBef>
              <a:spcAft>
                <a:spcPts val="1200"/>
              </a:spcAft>
            </a:pPr>
            <a:r>
              <a:rPr lang="en-US" sz="2000" dirty="0" smtClean="0">
                <a:latin typeface="Arial" pitchFamily="34" charset="0"/>
                <a:cs typeface="Arial" pitchFamily="34" charset="0"/>
              </a:rPr>
              <a:t> Do not deduct income tax, voluntary damages or compensation, loss of capital nature, change in carrying amount of asset or liability – 198(5)</a:t>
            </a:r>
          </a:p>
          <a:p>
            <a:pPr>
              <a:lnSpc>
                <a:spcPct val="120000"/>
              </a:lnSpc>
              <a:spcBef>
                <a:spcPts val="1200"/>
              </a:spcBef>
              <a:spcAft>
                <a:spcPts val="1200"/>
              </a:spcAft>
            </a:pPr>
            <a:r>
              <a:rPr lang="en-US" sz="2000" dirty="0" smtClean="0">
                <a:latin typeface="Arial" pitchFamily="34" charset="0"/>
                <a:cs typeface="Arial" pitchFamily="34" charset="0"/>
              </a:rPr>
              <a:t>This calculation is independent of Income Tax Act or any other provision of Companies Act.</a:t>
            </a: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A4.</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4864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198(1) </a:t>
            </a:r>
            <a:endParaRPr lang="en-US"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19138" y="2400300"/>
            <a:ext cx="7705725" cy="2057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A4.	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4864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198(2) </a:t>
            </a:r>
            <a:endParaRPr lang="en-US" dirty="0">
              <a:solidFill>
                <a:srgbClr val="C00000"/>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85800" y="2590800"/>
            <a:ext cx="7610475" cy="1085850"/>
          </a:xfrm>
          <a:prstGeom prst="rect">
            <a:avLst/>
          </a:prstGeom>
          <a:noFill/>
          <a:ln w="9525">
            <a:noFill/>
            <a:miter lim="800000"/>
            <a:headEnd/>
            <a:tailEnd/>
          </a:ln>
          <a:effectLst/>
        </p:spPr>
      </p:pic>
      <p:sp>
        <p:nvSpPr>
          <p:cNvPr id="9" name="TextBox 8"/>
          <p:cNvSpPr txBox="1"/>
          <p:nvPr/>
        </p:nvSpPr>
        <p:spPr>
          <a:xfrm>
            <a:off x="838200" y="4038600"/>
            <a:ext cx="7543800" cy="872034"/>
          </a:xfrm>
          <a:prstGeom prst="rect">
            <a:avLst/>
          </a:prstGeom>
          <a:noFill/>
        </p:spPr>
        <p:txBody>
          <a:bodyPr wrap="square" rtlCol="0">
            <a:spAutoFit/>
          </a:bodyPr>
          <a:lstStyle/>
          <a:p>
            <a:pPr algn="just">
              <a:lnSpc>
                <a:spcPct val="150000"/>
              </a:lnSpc>
              <a:spcBef>
                <a:spcPts val="600"/>
              </a:spcBef>
              <a:spcAft>
                <a:spcPts val="600"/>
              </a:spcAft>
            </a:pPr>
            <a:r>
              <a:rPr lang="en-US" dirty="0" smtClean="0">
                <a:latin typeface="Arial" pitchFamily="34" charset="0"/>
                <a:cs typeface="Arial" pitchFamily="34" charset="0"/>
              </a:rPr>
              <a:t>Add to Profit all that is received from Government, unless directed otherwise</a:t>
            </a:r>
            <a:endParaRPr lang="en-US"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dirty="0" smtClean="0">
                <a:latin typeface="Arial" pitchFamily="34" charset="0"/>
                <a:cs typeface="Arial" pitchFamily="34" charset="0"/>
              </a:rPr>
              <a:t>A4.	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90600" y="6172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198(3) </a:t>
            </a:r>
            <a:endParaRPr lang="en-US" dirty="0">
              <a:solidFill>
                <a:srgbClr val="C00000"/>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190625" y="1524000"/>
            <a:ext cx="6762750" cy="46482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dirty="0" smtClean="0">
                <a:latin typeface="Arial" pitchFamily="34" charset="0"/>
                <a:cs typeface="Arial" pitchFamily="34" charset="0"/>
              </a:rPr>
              <a:t>A4.	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172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198(4)(a-</a:t>
            </a:r>
            <a:r>
              <a:rPr lang="en-US" dirty="0" err="1" smtClean="0">
                <a:latin typeface="Arial" pitchFamily="34" charset="0"/>
                <a:cs typeface="Arial" pitchFamily="34" charset="0"/>
              </a:rPr>
              <a:t>i</a:t>
            </a:r>
            <a:r>
              <a:rPr lang="en-US" dirty="0" smtClean="0">
                <a:latin typeface="Arial" pitchFamily="34" charset="0"/>
                <a:cs typeface="Arial" pitchFamily="34" charset="0"/>
              </a:rPr>
              <a:t>) </a:t>
            </a:r>
            <a:endParaRPr lang="en-US" dirty="0">
              <a:solidFill>
                <a:srgbClr val="C00000"/>
              </a:solidFill>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1295400" y="1371600"/>
            <a:ext cx="6534150" cy="4829175"/>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dirty="0" smtClean="0">
                <a:latin typeface="Arial" pitchFamily="34" charset="0"/>
                <a:cs typeface="Arial" pitchFamily="34" charset="0"/>
              </a:rPr>
              <a:t>A4.	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172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198(4)(j-o) </a:t>
            </a:r>
            <a:endParaRPr lang="en-US" dirty="0">
              <a:solidFill>
                <a:srgbClr val="C00000"/>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814950" y="1852613"/>
            <a:ext cx="6995550" cy="3709987"/>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dirty="0" smtClean="0">
                <a:latin typeface="Arial" pitchFamily="34" charset="0"/>
                <a:cs typeface="Arial" pitchFamily="34" charset="0"/>
              </a:rPr>
              <a:t>A4.	Calculation of Net Profit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172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198(5) </a:t>
            </a:r>
            <a:endParaRPr lang="en-US" dirty="0">
              <a:solidFill>
                <a:srgbClr val="C00000"/>
              </a:solidFill>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762000" y="1576388"/>
            <a:ext cx="7467599" cy="4519612"/>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smtClean="0">
                <a:latin typeface="Arial" pitchFamily="34" charset="0"/>
                <a:cs typeface="Arial" pitchFamily="34" charset="0"/>
              </a:rPr>
              <a:t>B.	How much to spend?</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1721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B1.	Amount to be Spent	</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B1.  Amount to be Spent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352800"/>
          </a:xfrm>
        </p:spPr>
        <p:txBody>
          <a:bodyPr>
            <a:normAutofit/>
          </a:bodyPr>
          <a:lstStyle/>
          <a:p>
            <a:pPr algn="just">
              <a:lnSpc>
                <a:spcPct val="110000"/>
              </a:lnSpc>
              <a:spcBef>
                <a:spcPts val="600"/>
              </a:spcBef>
              <a:spcAft>
                <a:spcPts val="600"/>
              </a:spcAft>
            </a:pPr>
            <a:r>
              <a:rPr lang="en-US" sz="2000" dirty="0" smtClean="0">
                <a:latin typeface="Arial" pitchFamily="34" charset="0"/>
                <a:cs typeface="Arial" pitchFamily="34" charset="0"/>
              </a:rPr>
              <a:t>2% (Two per cent) of Average Net Profit of the previous three financial years</a:t>
            </a:r>
          </a:p>
          <a:p>
            <a:pPr algn="just">
              <a:lnSpc>
                <a:spcPct val="110000"/>
              </a:lnSpc>
              <a:spcBef>
                <a:spcPts val="600"/>
              </a:spcBef>
              <a:spcAft>
                <a:spcPts val="600"/>
              </a:spcAft>
            </a:pPr>
            <a:r>
              <a:rPr lang="en-US" sz="2000" dirty="0" smtClean="0">
                <a:latin typeface="Arial" pitchFamily="34" charset="0"/>
                <a:cs typeface="Arial" pitchFamily="34" charset="0"/>
              </a:rPr>
              <a:t>Net Profit to be calculated as per sec. 198 (discussed earlier)</a:t>
            </a:r>
          </a:p>
          <a:p>
            <a:pPr algn="just">
              <a:lnSpc>
                <a:spcPct val="110000"/>
              </a:lnSpc>
              <a:spcBef>
                <a:spcPts val="600"/>
              </a:spcBef>
              <a:spcAft>
                <a:spcPts val="600"/>
              </a:spcAft>
            </a:pPr>
            <a:r>
              <a:rPr lang="en-US" sz="2000" dirty="0" smtClean="0">
                <a:latin typeface="Arial" pitchFamily="34" charset="0"/>
                <a:cs typeface="Arial" pitchFamily="34" charset="0"/>
              </a:rPr>
              <a:t>If during the past two years before the current year, the company has made losses, the company may still have to spend on CSR if the average net profit is positive.</a:t>
            </a:r>
          </a:p>
          <a:p>
            <a:pPr algn="just">
              <a:lnSpc>
                <a:spcPct val="110000"/>
              </a:lnSpc>
              <a:spcBef>
                <a:spcPts val="600"/>
              </a:spcBef>
              <a:spcAft>
                <a:spcPts val="600"/>
              </a:spcAft>
            </a:pPr>
            <a:r>
              <a:rPr lang="en-US" sz="2000" dirty="0" smtClean="0">
                <a:latin typeface="Arial" pitchFamily="34" charset="0"/>
                <a:cs typeface="Arial" pitchFamily="34" charset="0"/>
              </a:rPr>
              <a:t>So, advisable to set aside the CSR provision based on past profits as well as current year profits</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
        <p:nvSpPr>
          <p:cNvPr id="7" name="TextBox 6"/>
          <p:cNvSpPr txBox="1"/>
          <p:nvPr/>
        </p:nvSpPr>
        <p:spPr>
          <a:xfrm>
            <a:off x="609600" y="5029200"/>
            <a:ext cx="8001000" cy="1538883"/>
          </a:xfrm>
          <a:prstGeom prst="rect">
            <a:avLst/>
          </a:prstGeom>
          <a:noFill/>
        </p:spPr>
        <p:txBody>
          <a:bodyPr wrap="square" rtlCol="0">
            <a:spAutoFit/>
          </a:bodyPr>
          <a:lstStyle/>
          <a:p>
            <a:pPr>
              <a:spcBef>
                <a:spcPts val="600"/>
              </a:spcBef>
              <a:spcAft>
                <a:spcPts val="600"/>
              </a:spcAft>
            </a:pPr>
            <a:r>
              <a:rPr lang="en-US" sz="1200" b="1" dirty="0" smtClean="0">
                <a:latin typeface="Arial" pitchFamily="34" charset="0"/>
                <a:cs typeface="Arial" pitchFamily="34" charset="0"/>
              </a:rPr>
              <a:t>Example A</a:t>
            </a:r>
            <a:r>
              <a:rPr lang="en-US" sz="1200" dirty="0" smtClean="0">
                <a:latin typeface="Arial" pitchFamily="34" charset="0"/>
                <a:cs typeface="Arial" pitchFamily="34" charset="0"/>
              </a:rPr>
              <a:t> – A company with net worth and turnover less than the prescribed limits </a:t>
            </a:r>
            <a:r>
              <a:rPr lang="en-US" sz="1200" u="sng" dirty="0" smtClean="0">
                <a:latin typeface="Arial" pitchFamily="34" charset="0"/>
                <a:cs typeface="Arial" pitchFamily="34" charset="0"/>
              </a:rPr>
              <a:t>has made profits of MORE than Rs. Five </a:t>
            </a:r>
            <a:r>
              <a:rPr lang="en-US" sz="1200" u="sng" dirty="0" err="1" smtClean="0">
                <a:latin typeface="Arial" pitchFamily="34" charset="0"/>
                <a:cs typeface="Arial" pitchFamily="34" charset="0"/>
              </a:rPr>
              <a:t>Crores</a:t>
            </a:r>
            <a:r>
              <a:rPr lang="en-US" sz="1200" u="sng" dirty="0" smtClean="0">
                <a:latin typeface="Arial" pitchFamily="34" charset="0"/>
                <a:cs typeface="Arial" pitchFamily="34" charset="0"/>
              </a:rPr>
              <a:t> </a:t>
            </a:r>
            <a:r>
              <a:rPr lang="en-US" sz="1200" dirty="0" smtClean="0">
                <a:latin typeface="Arial" pitchFamily="34" charset="0"/>
                <a:cs typeface="Arial" pitchFamily="34" charset="0"/>
              </a:rPr>
              <a:t>in the current year. However, its average net profit for the past three years are negative due to past losses. The company will have to constitute a CSR committee and form a CSR Policy even though it will not be required to spend any money.</a:t>
            </a:r>
          </a:p>
          <a:p>
            <a:pPr>
              <a:spcBef>
                <a:spcPts val="600"/>
              </a:spcBef>
              <a:spcAft>
                <a:spcPts val="600"/>
              </a:spcAft>
            </a:pPr>
            <a:r>
              <a:rPr lang="en-US" sz="1200" b="1" dirty="0" smtClean="0">
                <a:latin typeface="Arial" pitchFamily="34" charset="0"/>
                <a:cs typeface="Arial" pitchFamily="34" charset="0"/>
              </a:rPr>
              <a:t>Example B</a:t>
            </a:r>
            <a:r>
              <a:rPr lang="en-US" sz="1200" dirty="0" smtClean="0">
                <a:latin typeface="Arial" pitchFamily="34" charset="0"/>
                <a:cs typeface="Arial" pitchFamily="34" charset="0"/>
              </a:rPr>
              <a:t> - A company with net worth and turnover less than the prescribed limits </a:t>
            </a:r>
            <a:r>
              <a:rPr lang="en-US" sz="1200" u="sng" dirty="0" smtClean="0">
                <a:latin typeface="Arial" pitchFamily="34" charset="0"/>
                <a:cs typeface="Arial" pitchFamily="34" charset="0"/>
              </a:rPr>
              <a:t>has made profits of LESS than Rs. Five </a:t>
            </a:r>
            <a:r>
              <a:rPr lang="en-US" sz="1200" u="sng" dirty="0" err="1" smtClean="0">
                <a:latin typeface="Arial" pitchFamily="34" charset="0"/>
                <a:cs typeface="Arial" pitchFamily="34" charset="0"/>
              </a:rPr>
              <a:t>Crores</a:t>
            </a:r>
            <a:r>
              <a:rPr lang="en-US" sz="1200" u="sng" dirty="0" smtClean="0">
                <a:latin typeface="Arial" pitchFamily="34" charset="0"/>
                <a:cs typeface="Arial" pitchFamily="34" charset="0"/>
              </a:rPr>
              <a:t> </a:t>
            </a:r>
            <a:r>
              <a:rPr lang="en-US" sz="1200" dirty="0" smtClean="0">
                <a:latin typeface="Arial" pitchFamily="34" charset="0"/>
                <a:cs typeface="Arial" pitchFamily="34" charset="0"/>
              </a:rPr>
              <a:t>in the current year. The company’s average net profit for past three years is more than Rs. Five </a:t>
            </a:r>
            <a:r>
              <a:rPr lang="en-US" sz="1200" dirty="0" err="1" smtClean="0">
                <a:latin typeface="Arial" pitchFamily="34" charset="0"/>
                <a:cs typeface="Arial" pitchFamily="34" charset="0"/>
              </a:rPr>
              <a:t>Crores</a:t>
            </a:r>
            <a:r>
              <a:rPr lang="en-US" sz="1200" dirty="0" smtClean="0">
                <a:latin typeface="Arial" pitchFamily="34" charset="0"/>
                <a:cs typeface="Arial" pitchFamily="34" charset="0"/>
              </a:rPr>
              <a:t>. The company need not do anything as regards CSR in the current year.</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B1.	Amount to be Spent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cstate="print"/>
          <a:srcRect/>
          <a:stretch>
            <a:fillRect/>
          </a:stretch>
        </p:blipFill>
        <p:spPr bwMode="auto">
          <a:xfrm>
            <a:off x="1066800" y="2514600"/>
            <a:ext cx="6858000" cy="2133600"/>
          </a:xfrm>
          <a:prstGeom prst="rect">
            <a:avLst/>
          </a:prstGeom>
          <a:noFill/>
          <a:ln w="9525">
            <a:noFill/>
            <a:miter lim="800000"/>
            <a:headEnd/>
            <a:tailEnd/>
          </a:ln>
          <a:effectLst/>
        </p:spPr>
      </p:pic>
      <p:sp>
        <p:nvSpPr>
          <p:cNvPr id="12" name="TextBox 11"/>
          <p:cNvSpPr txBox="1"/>
          <p:nvPr/>
        </p:nvSpPr>
        <p:spPr>
          <a:xfrm>
            <a:off x="1143000" y="5181600"/>
            <a:ext cx="7239000" cy="369332"/>
          </a:xfrm>
          <a:prstGeom prst="rect">
            <a:avLst/>
          </a:prstGeom>
          <a:noFill/>
        </p:spPr>
        <p:txBody>
          <a:bodyPr wrap="square" rtlCol="0">
            <a:spAutoFit/>
          </a:bodyPr>
          <a:lstStyle/>
          <a:p>
            <a:r>
              <a:rPr lang="en-US" dirty="0" smtClean="0">
                <a:latin typeface="Arial" pitchFamily="34" charset="0"/>
                <a:cs typeface="Arial" pitchFamily="34" charset="0"/>
              </a:rPr>
              <a:t>Section 135 (5)</a:t>
            </a:r>
            <a:endParaRPr lang="en-US"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smtClean="0">
                <a:latin typeface="Arial" pitchFamily="34" charset="0"/>
                <a:cs typeface="Arial" pitchFamily="34" charset="0"/>
              </a:rPr>
              <a:t>Contents</a:t>
            </a:r>
            <a:endParaRPr lang="en-US" sz="3600" b="1" dirty="0">
              <a:latin typeface="Arial" pitchFamily="34" charset="0"/>
              <a:cs typeface="Arial" pitchFamily="34" charset="0"/>
            </a:endParaRPr>
          </a:p>
        </p:txBody>
      </p:sp>
      <p:sp>
        <p:nvSpPr>
          <p:cNvPr id="3" name="Content Placeholder 2"/>
          <p:cNvSpPr>
            <a:spLocks noGrp="1"/>
          </p:cNvSpPr>
          <p:nvPr>
            <p:ph type="body" idx="1"/>
          </p:nvPr>
        </p:nvSpPr>
        <p:spPr>
          <a:xfrm>
            <a:off x="530352" y="2362200"/>
            <a:ext cx="7772400" cy="4114800"/>
          </a:xfrm>
        </p:spPr>
        <p:txBody>
          <a:bodyPr>
            <a:normAutofit/>
          </a:bodyPr>
          <a:lstStyle/>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Deciding if CSR is Applicable</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How much to spend?</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Constitution of CSR Committee</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Permitted Activities</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How to spend?</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Reporting Requirements</a:t>
            </a:r>
          </a:p>
          <a:p>
            <a:pPr marL="514350" indent="-514350">
              <a:spcBef>
                <a:spcPts val="1200"/>
              </a:spcBef>
              <a:spcAft>
                <a:spcPts val="600"/>
              </a:spcAft>
              <a:buFont typeface="+mj-lt"/>
              <a:buAutoNum type="alphaUcPeriod"/>
            </a:pPr>
            <a:r>
              <a:rPr lang="en-US" sz="2400" dirty="0" smtClean="0">
                <a:latin typeface="Arial" pitchFamily="34" charset="0"/>
                <a:cs typeface="Arial" pitchFamily="34" charset="0"/>
              </a:rPr>
              <a:t>Penalties</a:t>
            </a:r>
          </a:p>
          <a:p>
            <a:pPr marL="514350" indent="-514350">
              <a:spcBef>
                <a:spcPts val="600"/>
              </a:spcBef>
              <a:spcAft>
                <a:spcPts val="600"/>
              </a:spcAft>
              <a:buFont typeface="+mj-lt"/>
              <a:buAutoNum type="alphaUcPeriod"/>
            </a:pPr>
            <a:endParaRPr lang="en-US"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smtClean="0">
                <a:latin typeface="Arial" pitchFamily="34" charset="0"/>
                <a:cs typeface="Arial" pitchFamily="34" charset="0"/>
              </a:rPr>
              <a:t>C.	Constitution of CSR Committee</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
        <p:nvSpPr>
          <p:cNvPr id="6" name="Text Placeholder 2"/>
          <p:cNvSpPr txBox="1">
            <a:spLocks/>
          </p:cNvSpPr>
          <p:nvPr/>
        </p:nvSpPr>
        <p:spPr>
          <a:xfrm>
            <a:off x="4572000" y="2667000"/>
            <a:ext cx="4117848" cy="3238936"/>
          </a:xfrm>
          <a:prstGeom prst="rect">
            <a:avLst/>
          </a:prstGeom>
        </p:spPr>
        <p:txBody>
          <a:bodyPr vert="horz" lIns="45720" rIns="45720" anchor="t">
            <a:normAutofit/>
          </a:bodyPr>
          <a:lstStyle/>
          <a:p>
            <a:pPr lvl="0">
              <a:spcBef>
                <a:spcPts val="1200"/>
              </a:spcBef>
              <a:spcAft>
                <a:spcPts val="1200"/>
              </a:spcAft>
              <a:buClr>
                <a:schemeClr val="accent3"/>
              </a:buClr>
              <a:buSzPct val="95000"/>
              <a:tabLst>
                <a:tab pos="731520" algn="l"/>
              </a:tabLst>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C1.  Constitution of CSR Committee	</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Three or more directors out of which at least one to be an independent director</a:t>
            </a:r>
          </a:p>
          <a:p>
            <a:pPr algn="just">
              <a:lnSpc>
                <a:spcPct val="120000"/>
              </a:lnSpc>
              <a:spcBef>
                <a:spcPts val="600"/>
              </a:spcBef>
              <a:spcAft>
                <a:spcPts val="600"/>
              </a:spcAft>
            </a:pPr>
            <a:r>
              <a:rPr lang="en-US" sz="2000" dirty="0" smtClean="0">
                <a:latin typeface="Arial" pitchFamily="34" charset="0"/>
                <a:cs typeface="Arial" pitchFamily="34" charset="0"/>
              </a:rPr>
              <a:t>A company without independent director can have a committee without an independent director</a:t>
            </a:r>
          </a:p>
          <a:p>
            <a:pPr algn="just">
              <a:lnSpc>
                <a:spcPct val="120000"/>
              </a:lnSpc>
              <a:spcBef>
                <a:spcPts val="600"/>
              </a:spcBef>
              <a:spcAft>
                <a:spcPts val="600"/>
              </a:spcAft>
            </a:pPr>
            <a:r>
              <a:rPr lang="en-US" sz="2000" dirty="0" smtClean="0">
                <a:latin typeface="Arial" pitchFamily="34" charset="0"/>
                <a:cs typeface="Arial" pitchFamily="34" charset="0"/>
              </a:rPr>
              <a:t>If a private company has only two directors, the committee can have only two directors</a:t>
            </a:r>
          </a:p>
          <a:p>
            <a:pPr algn="just">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C1.	Constitution of CSR Committee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90600" y="5791200"/>
            <a:ext cx="7086600" cy="369332"/>
          </a:xfrm>
          <a:prstGeom prst="rect">
            <a:avLst/>
          </a:prstGeom>
          <a:noFill/>
        </p:spPr>
        <p:txBody>
          <a:bodyPr wrap="square" rtlCol="0">
            <a:spAutoFit/>
          </a:bodyPr>
          <a:lstStyle/>
          <a:p>
            <a:endParaRPr lang="en-US" dirty="0">
              <a:solidFill>
                <a:srgbClr val="C00000"/>
              </a:solidFill>
              <a:latin typeface="Arial" pitchFamily="34" charset="0"/>
              <a:cs typeface="Arial"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762000" y="2362200"/>
            <a:ext cx="7772400" cy="1428750"/>
          </a:xfrm>
          <a:prstGeom prst="rect">
            <a:avLst/>
          </a:prstGeom>
          <a:noFill/>
          <a:ln w="9525">
            <a:noFill/>
            <a:miter lim="800000"/>
            <a:headEnd/>
            <a:tailEnd/>
          </a:ln>
          <a:effectLst/>
        </p:spPr>
      </p:pic>
      <p:sp>
        <p:nvSpPr>
          <p:cNvPr id="12" name="TextBox 11"/>
          <p:cNvSpPr txBox="1"/>
          <p:nvPr/>
        </p:nvSpPr>
        <p:spPr>
          <a:xfrm>
            <a:off x="685800" y="5715000"/>
            <a:ext cx="7772400" cy="369332"/>
          </a:xfrm>
          <a:prstGeom prst="rect">
            <a:avLst/>
          </a:prstGeom>
          <a:noFill/>
        </p:spPr>
        <p:txBody>
          <a:bodyPr wrap="square" rtlCol="0">
            <a:spAutoFit/>
          </a:bodyPr>
          <a:lstStyle/>
          <a:p>
            <a:r>
              <a:rPr lang="en-US" dirty="0" smtClean="0">
                <a:latin typeface="Arial" pitchFamily="34" charset="0"/>
                <a:cs typeface="Arial" pitchFamily="34" charset="0"/>
              </a:rPr>
              <a:t>Section 135 (1) and Rule 5(2)</a:t>
            </a:r>
            <a:endParaRPr lang="en-US"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May 2017</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75" y="4191000"/>
            <a:ext cx="7553325"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C1.	 Constitution of CSR Committee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9" name="TextBox 8"/>
          <p:cNvSpPr txBox="1"/>
          <p:nvPr/>
        </p:nvSpPr>
        <p:spPr>
          <a:xfrm>
            <a:off x="838200" y="5410200"/>
            <a:ext cx="7543800" cy="369332"/>
          </a:xfrm>
          <a:prstGeom prst="rect">
            <a:avLst/>
          </a:prstGeom>
          <a:noFill/>
        </p:spPr>
        <p:txBody>
          <a:bodyPr wrap="square" rtlCol="0">
            <a:spAutoFit/>
          </a:bodyPr>
          <a:lstStyle/>
          <a:p>
            <a:r>
              <a:rPr lang="en-US" dirty="0" smtClean="0">
                <a:latin typeface="Arial" pitchFamily="34" charset="0"/>
                <a:cs typeface="Arial" pitchFamily="34" charset="0"/>
              </a:rPr>
              <a:t>Rule 5(1)(</a:t>
            </a:r>
            <a:r>
              <a:rPr lang="en-US" dirty="0" err="1" smtClean="0">
                <a:latin typeface="Arial" pitchFamily="34" charset="0"/>
                <a:cs typeface="Arial" pitchFamily="34" charset="0"/>
              </a:rPr>
              <a:t>i</a:t>
            </a:r>
            <a:r>
              <a:rPr lang="en-US" dirty="0" smtClean="0">
                <a:latin typeface="Arial" pitchFamily="34" charset="0"/>
                <a:cs typeface="Arial" pitchFamily="34" charset="0"/>
              </a:rPr>
              <a:t>) and (ii)</a:t>
            </a:r>
            <a:endParaRPr lang="en-US"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r>
              <a:rPr lang="en-US" smtClean="0"/>
              <a:t>May 2017</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199" y="2362200"/>
            <a:ext cx="7777153"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smtClean="0">
                <a:latin typeface="Arial" pitchFamily="34" charset="0"/>
                <a:cs typeface="Arial" pitchFamily="34" charset="0"/>
              </a:rPr>
              <a:t>D.	Permitted Activities</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67512"/>
          </a:xfrm>
        </p:spPr>
        <p:txBody>
          <a:bodyPr>
            <a:normAutofit/>
          </a:bodyPr>
          <a:lstStyle/>
          <a:p>
            <a:r>
              <a:rPr lang="en-US" sz="2800" b="1" dirty="0" smtClean="0">
                <a:latin typeface="Arial" pitchFamily="34" charset="0"/>
                <a:cs typeface="Arial" pitchFamily="34" charset="0"/>
              </a:rPr>
              <a:t>D1.	Permitted Activities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algn="just">
              <a:spcBef>
                <a:spcPts val="600"/>
              </a:spcBef>
              <a:spcAft>
                <a:spcPts val="600"/>
              </a:spcAft>
            </a:pPr>
            <a:r>
              <a:rPr lang="en-US" sz="1900" dirty="0" smtClean="0">
                <a:latin typeface="Arial" pitchFamily="34" charset="0"/>
                <a:cs typeface="Arial" pitchFamily="34" charset="0"/>
              </a:rPr>
              <a:t>Eradicating hunger, poverty and malnutrition</a:t>
            </a:r>
          </a:p>
          <a:p>
            <a:pPr algn="just">
              <a:spcBef>
                <a:spcPts val="600"/>
              </a:spcBef>
              <a:spcAft>
                <a:spcPts val="600"/>
              </a:spcAft>
            </a:pPr>
            <a:r>
              <a:rPr lang="en-US" sz="1900" dirty="0" smtClean="0">
                <a:latin typeface="Arial" pitchFamily="34" charset="0"/>
                <a:cs typeface="Arial" pitchFamily="34" charset="0"/>
              </a:rPr>
              <a:t>Promoting healthcare and sanitation; Safe drinking water</a:t>
            </a:r>
          </a:p>
          <a:p>
            <a:pPr algn="just">
              <a:spcBef>
                <a:spcPts val="600"/>
              </a:spcBef>
              <a:spcAft>
                <a:spcPts val="600"/>
              </a:spcAft>
            </a:pPr>
            <a:r>
              <a:rPr lang="en-US" sz="1900" dirty="0" smtClean="0">
                <a:latin typeface="Arial" pitchFamily="34" charset="0"/>
                <a:cs typeface="Arial" pitchFamily="34" charset="0"/>
              </a:rPr>
              <a:t>Promoting education</a:t>
            </a:r>
          </a:p>
          <a:p>
            <a:pPr algn="just">
              <a:spcBef>
                <a:spcPts val="600"/>
              </a:spcBef>
              <a:spcAft>
                <a:spcPts val="600"/>
              </a:spcAft>
            </a:pPr>
            <a:r>
              <a:rPr lang="en-US" sz="1900" dirty="0" smtClean="0">
                <a:latin typeface="Arial" pitchFamily="34" charset="0"/>
                <a:cs typeface="Arial" pitchFamily="34" charset="0"/>
              </a:rPr>
              <a:t>Various facilities and activities for women and elderly</a:t>
            </a:r>
          </a:p>
          <a:p>
            <a:pPr algn="just">
              <a:spcBef>
                <a:spcPts val="600"/>
              </a:spcBef>
              <a:spcAft>
                <a:spcPts val="600"/>
              </a:spcAft>
            </a:pPr>
            <a:r>
              <a:rPr lang="en-US" sz="1900" dirty="0" smtClean="0">
                <a:latin typeface="Arial" pitchFamily="34" charset="0"/>
                <a:cs typeface="Arial" pitchFamily="34" charset="0"/>
              </a:rPr>
              <a:t>Conservation of natural resources incl. soil, air, water, animals etc.</a:t>
            </a:r>
          </a:p>
          <a:p>
            <a:pPr algn="just">
              <a:spcBef>
                <a:spcPts val="600"/>
              </a:spcBef>
              <a:spcAft>
                <a:spcPts val="600"/>
              </a:spcAft>
            </a:pPr>
            <a:r>
              <a:rPr lang="en-US" sz="1900" dirty="0" smtClean="0">
                <a:latin typeface="Arial" pitchFamily="34" charset="0"/>
                <a:cs typeface="Arial" pitchFamily="34" charset="0"/>
              </a:rPr>
              <a:t>National heritage, art and culture</a:t>
            </a:r>
          </a:p>
          <a:p>
            <a:pPr algn="just">
              <a:spcBef>
                <a:spcPts val="600"/>
              </a:spcBef>
              <a:spcAft>
                <a:spcPts val="600"/>
              </a:spcAft>
            </a:pPr>
            <a:r>
              <a:rPr lang="en-US" sz="1900" dirty="0" smtClean="0">
                <a:latin typeface="Arial" pitchFamily="34" charset="0"/>
                <a:cs typeface="Arial" pitchFamily="34" charset="0"/>
              </a:rPr>
              <a:t>Armed forces veterans, war widows and dependants</a:t>
            </a:r>
          </a:p>
          <a:p>
            <a:pPr algn="just">
              <a:spcBef>
                <a:spcPts val="600"/>
              </a:spcBef>
              <a:spcAft>
                <a:spcPts val="600"/>
              </a:spcAft>
            </a:pPr>
            <a:r>
              <a:rPr lang="en-US" sz="1900" dirty="0" smtClean="0">
                <a:latin typeface="Arial" pitchFamily="34" charset="0"/>
                <a:cs typeface="Arial" pitchFamily="34" charset="0"/>
              </a:rPr>
              <a:t>Sports</a:t>
            </a:r>
          </a:p>
          <a:p>
            <a:pPr algn="just">
              <a:spcBef>
                <a:spcPts val="600"/>
              </a:spcBef>
              <a:spcAft>
                <a:spcPts val="600"/>
              </a:spcAft>
            </a:pPr>
            <a:r>
              <a:rPr lang="en-US" sz="1900" dirty="0" smtClean="0">
                <a:latin typeface="Arial" pitchFamily="34" charset="0"/>
                <a:cs typeface="Arial" pitchFamily="34" charset="0"/>
              </a:rPr>
              <a:t>Contribution to Prime Minister Relief Fund or any other Govt. fund</a:t>
            </a:r>
          </a:p>
          <a:p>
            <a:pPr algn="just">
              <a:spcBef>
                <a:spcPts val="600"/>
              </a:spcBef>
              <a:spcAft>
                <a:spcPts val="600"/>
              </a:spcAft>
            </a:pPr>
            <a:r>
              <a:rPr lang="en-US" sz="1900" dirty="0" smtClean="0">
                <a:latin typeface="Arial" pitchFamily="34" charset="0"/>
                <a:cs typeface="Arial" pitchFamily="34" charset="0"/>
              </a:rPr>
              <a:t>Contribution to technology incubators located in approved institutions</a:t>
            </a:r>
          </a:p>
          <a:p>
            <a:pPr algn="just">
              <a:spcBef>
                <a:spcPts val="600"/>
              </a:spcBef>
              <a:spcAft>
                <a:spcPts val="600"/>
              </a:spcAft>
            </a:pPr>
            <a:r>
              <a:rPr lang="en-US" sz="1900" dirty="0" smtClean="0">
                <a:latin typeface="Arial" pitchFamily="34" charset="0"/>
                <a:cs typeface="Arial" pitchFamily="34" charset="0"/>
              </a:rPr>
              <a:t>Rural development projects</a:t>
            </a:r>
          </a:p>
          <a:p>
            <a:pPr algn="just">
              <a:spcBef>
                <a:spcPts val="600"/>
              </a:spcBef>
              <a:spcAft>
                <a:spcPts val="600"/>
              </a:spcAft>
            </a:pPr>
            <a:r>
              <a:rPr lang="en-US" sz="1900" dirty="0" smtClean="0">
                <a:latin typeface="Arial" pitchFamily="34" charset="0"/>
                <a:cs typeface="Arial" pitchFamily="34" charset="0"/>
              </a:rPr>
              <a:t>Slum area development</a:t>
            </a: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D1.	 Permitted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91200"/>
            <a:ext cx="7086600" cy="369332"/>
          </a:xfrm>
          <a:prstGeom prst="rect">
            <a:avLst/>
          </a:prstGeom>
          <a:noFill/>
        </p:spPr>
        <p:txBody>
          <a:bodyPr wrap="square" rtlCol="0">
            <a:spAutoFit/>
          </a:bodyPr>
          <a:lstStyle/>
          <a:p>
            <a:r>
              <a:rPr lang="en-US" dirty="0" smtClean="0">
                <a:latin typeface="Arial" pitchFamily="34" charset="0"/>
                <a:cs typeface="Arial" pitchFamily="34" charset="0"/>
              </a:rPr>
              <a:t>Schedule VII (</a:t>
            </a:r>
            <a:r>
              <a:rPr lang="en-US" dirty="0" err="1" smtClean="0">
                <a:latin typeface="Arial" pitchFamily="34" charset="0"/>
                <a:cs typeface="Arial" pitchFamily="34" charset="0"/>
              </a:rPr>
              <a:t>i</a:t>
            </a:r>
            <a:r>
              <a:rPr lang="en-US" dirty="0" smtClean="0">
                <a:latin typeface="Arial" pitchFamily="34" charset="0"/>
                <a:cs typeface="Arial" pitchFamily="34" charset="0"/>
              </a:rPr>
              <a:t>-iii) </a:t>
            </a:r>
            <a:endParaRPr lang="en-US" dirty="0">
              <a:solidFill>
                <a:srgbClr val="C00000"/>
              </a:solidFill>
              <a:latin typeface="Arial" pitchFamily="34" charset="0"/>
              <a:cs typeface="Arial"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1066800" y="2209800"/>
            <a:ext cx="7010400" cy="31242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D1.	 Permitted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200" y="6019800"/>
            <a:ext cx="7086600" cy="369332"/>
          </a:xfrm>
          <a:prstGeom prst="rect">
            <a:avLst/>
          </a:prstGeom>
          <a:noFill/>
        </p:spPr>
        <p:txBody>
          <a:bodyPr wrap="square" rtlCol="0">
            <a:spAutoFit/>
          </a:bodyPr>
          <a:lstStyle/>
          <a:p>
            <a:r>
              <a:rPr lang="en-US" dirty="0" smtClean="0">
                <a:latin typeface="Arial" pitchFamily="34" charset="0"/>
                <a:cs typeface="Arial" pitchFamily="34" charset="0"/>
              </a:rPr>
              <a:t>Schedule VII (iv-vii) </a:t>
            </a:r>
            <a:endParaRPr lang="en-US" dirty="0">
              <a:solidFill>
                <a:srgbClr val="C00000"/>
              </a:solidFill>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685808" y="1981201"/>
            <a:ext cx="8000992" cy="990599"/>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85800" y="3048000"/>
            <a:ext cx="7924800" cy="28194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D1.	 Permitted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533400" y="6185172"/>
            <a:ext cx="7086600" cy="307777"/>
          </a:xfrm>
          <a:prstGeom prst="rect">
            <a:avLst/>
          </a:prstGeom>
          <a:noFill/>
        </p:spPr>
        <p:txBody>
          <a:bodyPr wrap="square" rtlCol="0">
            <a:spAutoFit/>
          </a:bodyPr>
          <a:lstStyle/>
          <a:p>
            <a:r>
              <a:rPr lang="en-US" sz="1400" dirty="0" smtClean="0">
                <a:latin typeface="Arial" pitchFamily="34" charset="0"/>
                <a:cs typeface="Arial" pitchFamily="34" charset="0"/>
              </a:rPr>
              <a:t>Schedule VII (viii-xi) </a:t>
            </a:r>
            <a:endParaRPr lang="en-US" sz="1400" dirty="0">
              <a:solidFill>
                <a:srgbClr val="C00000"/>
              </a:solidFill>
              <a:latin typeface="Arial" pitchFamily="34" charset="0"/>
              <a:cs typeface="Arial"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838200" y="1981201"/>
            <a:ext cx="7467600" cy="2819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835237"/>
            <a:ext cx="8024834" cy="1184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smtClean="0">
                <a:latin typeface="Arial" pitchFamily="34" charset="0"/>
                <a:cs typeface="Arial" pitchFamily="34" charset="0"/>
              </a:rPr>
              <a:t>E.	How to spend?</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318248" cy="3238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E1.	Restriction on Activities	</a:t>
            </a:r>
          </a:p>
          <a:p>
            <a:pPr>
              <a:spcBef>
                <a:spcPts val="1200"/>
              </a:spcBef>
              <a:spcAft>
                <a:spcPts val="1200"/>
              </a:spcAft>
              <a:tabLst>
                <a:tab pos="731520" algn="l"/>
              </a:tabLst>
            </a:pPr>
            <a:r>
              <a:rPr lang="en-US" sz="2000" dirty="0" smtClean="0">
                <a:latin typeface="Arial" pitchFamily="34" charset="0"/>
                <a:cs typeface="Arial" pitchFamily="34" charset="0"/>
              </a:rPr>
              <a:t>E2.	Mode of Carrying CSR Activities</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smtClean="0">
                <a:latin typeface="Arial" pitchFamily="34" charset="0"/>
                <a:cs typeface="Arial" pitchFamily="34" charset="0"/>
              </a:rPr>
              <a:t>A. Deciding If CSR is Applicable</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172136"/>
          </a:xfrm>
        </p:spPr>
        <p:txBody>
          <a:bodyPr>
            <a:normAutofit fontScale="92500" lnSpcReduction="20000"/>
          </a:bodyPr>
          <a:lstStyle/>
          <a:p>
            <a:pPr>
              <a:spcBef>
                <a:spcPts val="1200"/>
              </a:spcBef>
              <a:spcAft>
                <a:spcPts val="1200"/>
              </a:spcAft>
              <a:tabLst>
                <a:tab pos="731520" algn="l"/>
              </a:tabLst>
            </a:pPr>
            <a:r>
              <a:rPr lang="en-US" sz="2000" dirty="0" smtClean="0">
                <a:latin typeface="Arial" pitchFamily="34" charset="0"/>
                <a:cs typeface="Arial" pitchFamily="34" charset="0"/>
              </a:rPr>
              <a:t>A1.	Companies Responsible for CSR</a:t>
            </a:r>
          </a:p>
          <a:p>
            <a:pPr>
              <a:spcBef>
                <a:spcPts val="1200"/>
              </a:spcBef>
              <a:spcAft>
                <a:spcPts val="1200"/>
              </a:spcAft>
              <a:tabLst>
                <a:tab pos="731520" algn="l"/>
              </a:tabLst>
            </a:pPr>
            <a:r>
              <a:rPr lang="en-US" sz="2000" dirty="0" smtClean="0">
                <a:latin typeface="Arial" pitchFamily="34" charset="0"/>
                <a:cs typeface="Arial" pitchFamily="34" charset="0"/>
              </a:rPr>
              <a:t>A2.	Calculation of Net Worth</a:t>
            </a:r>
          </a:p>
          <a:p>
            <a:pPr>
              <a:spcBef>
                <a:spcPts val="1200"/>
              </a:spcBef>
              <a:spcAft>
                <a:spcPts val="1200"/>
              </a:spcAft>
              <a:tabLst>
                <a:tab pos="731520" algn="l"/>
              </a:tabLst>
            </a:pPr>
            <a:r>
              <a:rPr lang="en-US" sz="2000" dirty="0" smtClean="0">
                <a:latin typeface="Arial" pitchFamily="34" charset="0"/>
                <a:cs typeface="Arial" pitchFamily="34" charset="0"/>
              </a:rPr>
              <a:t>A3.	Calculation of Turnover</a:t>
            </a:r>
          </a:p>
          <a:p>
            <a:pPr>
              <a:spcBef>
                <a:spcPts val="1200"/>
              </a:spcBef>
              <a:spcAft>
                <a:spcPts val="1200"/>
              </a:spcAft>
              <a:tabLst>
                <a:tab pos="731520" algn="l"/>
              </a:tabLst>
            </a:pPr>
            <a:r>
              <a:rPr lang="en-US" sz="2000" dirty="0" smtClean="0">
                <a:latin typeface="Arial" pitchFamily="34" charset="0"/>
                <a:cs typeface="Arial" pitchFamily="34" charset="0"/>
              </a:rPr>
              <a:t>A4.	Calculation of Net Profit 	</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E1.	Restriction on Activities</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Should be as per the </a:t>
            </a:r>
            <a:r>
              <a:rPr lang="en-US" sz="2000" u="sng" dirty="0" smtClean="0">
                <a:latin typeface="Arial" pitchFamily="34" charset="0"/>
                <a:cs typeface="Arial" pitchFamily="34" charset="0"/>
              </a:rPr>
              <a:t>Company’s CSR Policy</a:t>
            </a:r>
            <a:r>
              <a:rPr lang="en-US" sz="2000" dirty="0" smtClean="0">
                <a:latin typeface="Arial" pitchFamily="34" charset="0"/>
                <a:cs typeface="Arial" pitchFamily="34" charset="0"/>
              </a:rPr>
              <a:t> – Rule 4(1) </a:t>
            </a:r>
          </a:p>
          <a:p>
            <a:pPr algn="just">
              <a:lnSpc>
                <a:spcPct val="120000"/>
              </a:lnSpc>
              <a:spcBef>
                <a:spcPts val="600"/>
              </a:spcBef>
              <a:spcAft>
                <a:spcPts val="600"/>
              </a:spcAft>
            </a:pPr>
            <a:r>
              <a:rPr lang="en-US" sz="2000" dirty="0" smtClean="0">
                <a:latin typeface="Arial" pitchFamily="34" charset="0"/>
                <a:cs typeface="Arial" pitchFamily="34" charset="0"/>
              </a:rPr>
              <a:t>Activities should not be normal course of business – Rule 4(1)</a:t>
            </a:r>
          </a:p>
          <a:p>
            <a:pPr algn="just">
              <a:lnSpc>
                <a:spcPct val="120000"/>
              </a:lnSpc>
              <a:spcBef>
                <a:spcPts val="600"/>
              </a:spcBef>
              <a:spcAft>
                <a:spcPts val="600"/>
              </a:spcAft>
            </a:pPr>
            <a:r>
              <a:rPr lang="en-US" sz="2000" dirty="0" smtClean="0">
                <a:latin typeface="Arial" pitchFamily="34" charset="0"/>
                <a:cs typeface="Arial" pitchFamily="34" charset="0"/>
              </a:rPr>
              <a:t>Activities must be  within India – Rule4(4)</a:t>
            </a:r>
          </a:p>
          <a:p>
            <a:pPr algn="just">
              <a:lnSpc>
                <a:spcPct val="120000"/>
              </a:lnSpc>
              <a:spcBef>
                <a:spcPts val="600"/>
              </a:spcBef>
              <a:spcAft>
                <a:spcPts val="600"/>
              </a:spcAft>
            </a:pPr>
            <a:r>
              <a:rPr lang="en-US" sz="2000" dirty="0" smtClean="0">
                <a:latin typeface="Arial" pitchFamily="34" charset="0"/>
                <a:cs typeface="Arial" pitchFamily="34" charset="0"/>
              </a:rPr>
              <a:t>Activities benefitting only employees or families not allowed – Rule 4(5)</a:t>
            </a:r>
          </a:p>
          <a:p>
            <a:pPr algn="just">
              <a:lnSpc>
                <a:spcPct val="120000"/>
              </a:lnSpc>
              <a:spcBef>
                <a:spcPts val="600"/>
              </a:spcBef>
              <a:spcAft>
                <a:spcPts val="600"/>
              </a:spcAft>
            </a:pPr>
            <a:r>
              <a:rPr lang="en-US" sz="2000" dirty="0" smtClean="0">
                <a:latin typeface="Arial" pitchFamily="34" charset="0"/>
                <a:cs typeface="Arial" pitchFamily="34" charset="0"/>
              </a:rPr>
              <a:t>Building CSR capabilities of employees allowed subject to 5% of CSR expenditure – Rule 4(6)</a:t>
            </a:r>
          </a:p>
          <a:p>
            <a:pPr algn="just">
              <a:lnSpc>
                <a:spcPct val="120000"/>
              </a:lnSpc>
              <a:spcBef>
                <a:spcPts val="600"/>
              </a:spcBef>
              <a:spcAft>
                <a:spcPts val="600"/>
              </a:spcAft>
            </a:pPr>
            <a:r>
              <a:rPr lang="en-US" sz="2000" dirty="0" smtClean="0">
                <a:latin typeface="Arial" pitchFamily="34" charset="0"/>
                <a:cs typeface="Arial" pitchFamily="34" charset="0"/>
              </a:rPr>
              <a:t>Contribution to political party not allowed – Rule 4(7)</a:t>
            </a:r>
          </a:p>
          <a:p>
            <a:pPr algn="just">
              <a:lnSpc>
                <a:spcPct val="120000"/>
              </a:lnSpc>
              <a:spcBef>
                <a:spcPts val="600"/>
              </a:spcBef>
              <a:spcAft>
                <a:spcPts val="600"/>
              </a:spcAft>
            </a:pPr>
            <a:endParaRPr lang="en-US" sz="2000" dirty="0" smtClean="0">
              <a:latin typeface="Arial" pitchFamily="34" charset="0"/>
              <a:cs typeface="Arial" pitchFamily="34" charset="0"/>
            </a:endParaRPr>
          </a:p>
          <a:p>
            <a:pPr algn="just">
              <a:lnSpc>
                <a:spcPct val="120000"/>
              </a:lnSpc>
              <a:spcBef>
                <a:spcPts val="600"/>
              </a:spcBef>
              <a:spcAft>
                <a:spcPts val="600"/>
              </a:spcAft>
            </a:pPr>
            <a:endParaRPr lang="en-US" sz="2000" dirty="0" smtClean="0">
              <a:latin typeface="Arial" pitchFamily="34" charset="0"/>
              <a:cs typeface="Arial" pitchFamily="34" charset="0"/>
            </a:endParaRPr>
          </a:p>
          <a:p>
            <a:pPr algn="just">
              <a:lnSpc>
                <a:spcPct val="120000"/>
              </a:lnSpc>
              <a:spcBef>
                <a:spcPts val="600"/>
              </a:spcBef>
              <a:spcAft>
                <a:spcPts val="600"/>
              </a:spcAft>
            </a:pPr>
            <a:endParaRPr lang="en-US" sz="2000" dirty="0" smtClean="0">
              <a:latin typeface="Arial" pitchFamily="34" charset="0"/>
              <a:cs typeface="Arial" pitchFamily="34" charset="0"/>
            </a:endParaRPr>
          </a:p>
          <a:p>
            <a:pPr algn="just">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E1.	 Restriction on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31</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91200"/>
            <a:ext cx="7086600" cy="369332"/>
          </a:xfrm>
          <a:prstGeom prst="rect">
            <a:avLst/>
          </a:prstGeom>
          <a:noFill/>
        </p:spPr>
        <p:txBody>
          <a:bodyPr wrap="square" rtlCol="0">
            <a:spAutoFit/>
          </a:bodyPr>
          <a:lstStyle/>
          <a:p>
            <a:r>
              <a:rPr lang="en-US" dirty="0" smtClean="0">
                <a:latin typeface="Arial" pitchFamily="34" charset="0"/>
                <a:cs typeface="Arial" pitchFamily="34" charset="0"/>
              </a:rPr>
              <a:t>Rule 4(1)</a:t>
            </a:r>
            <a:endParaRPr lang="en-US" dirty="0">
              <a:solidFill>
                <a:srgbClr val="C00000"/>
              </a:solidFill>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May 2017</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512" y="2538411"/>
            <a:ext cx="8210376" cy="11525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Arial" pitchFamily="34" charset="0"/>
                <a:cs typeface="Arial" pitchFamily="34" charset="0"/>
              </a:rPr>
              <a:t>E1.	Restriction on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943600"/>
            <a:ext cx="7086600" cy="369332"/>
          </a:xfrm>
          <a:prstGeom prst="rect">
            <a:avLst/>
          </a:prstGeom>
          <a:noFill/>
        </p:spPr>
        <p:txBody>
          <a:bodyPr wrap="square" rtlCol="0">
            <a:spAutoFit/>
          </a:bodyPr>
          <a:lstStyle/>
          <a:p>
            <a:r>
              <a:rPr lang="en-US" dirty="0" smtClean="0">
                <a:latin typeface="Arial" pitchFamily="34" charset="0"/>
                <a:cs typeface="Arial" pitchFamily="34" charset="0"/>
              </a:rPr>
              <a:t>Rule 4(5,6&amp;7)</a:t>
            </a:r>
            <a:endParaRPr lang="en-US" dirty="0">
              <a:solidFill>
                <a:srgbClr val="C00000"/>
              </a:solidFill>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May 2017</a:t>
            </a:r>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799" y="2507673"/>
            <a:ext cx="8591909"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429" y="3276600"/>
            <a:ext cx="8200541"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E2.	Mode of Carrying CSR Activities</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Can be done through a trust / society / section 8 company set up by the company either singly or </a:t>
            </a:r>
            <a:r>
              <a:rPr lang="en-US" sz="2000" dirty="0" smtClean="0">
                <a:latin typeface="Arial" pitchFamily="34" charset="0"/>
                <a:cs typeface="Arial" pitchFamily="34" charset="0"/>
              </a:rPr>
              <a:t>along with </a:t>
            </a:r>
            <a:r>
              <a:rPr lang="en-US" sz="2000" dirty="0" smtClean="0">
                <a:latin typeface="Arial" pitchFamily="34" charset="0"/>
                <a:cs typeface="Arial" pitchFamily="34" charset="0"/>
              </a:rPr>
              <a:t>any other company – Rule 4(2)(a)</a:t>
            </a:r>
          </a:p>
          <a:p>
            <a:pPr algn="just">
              <a:lnSpc>
                <a:spcPct val="120000"/>
              </a:lnSpc>
              <a:spcBef>
                <a:spcPts val="600"/>
              </a:spcBef>
              <a:spcAft>
                <a:spcPts val="600"/>
              </a:spcAft>
            </a:pPr>
            <a:r>
              <a:rPr lang="en-US" sz="2000" dirty="0">
                <a:latin typeface="Arial" pitchFamily="34" charset="0"/>
                <a:cs typeface="Arial" pitchFamily="34" charset="0"/>
              </a:rPr>
              <a:t>Can be done through a trust / society / section 8 company set up by the </a:t>
            </a:r>
            <a:r>
              <a:rPr lang="en-US" sz="2000" dirty="0" smtClean="0">
                <a:latin typeface="Arial" pitchFamily="34" charset="0"/>
                <a:cs typeface="Arial" pitchFamily="34" charset="0"/>
              </a:rPr>
              <a:t>Central or state government– </a:t>
            </a:r>
            <a:r>
              <a:rPr lang="en-US" sz="2000" dirty="0">
                <a:latin typeface="Arial" pitchFamily="34" charset="0"/>
                <a:cs typeface="Arial" pitchFamily="34" charset="0"/>
              </a:rPr>
              <a:t>Rule 4(2</a:t>
            </a:r>
            <a:r>
              <a:rPr lang="en-US" sz="2000" dirty="0" smtClean="0">
                <a:latin typeface="Arial" pitchFamily="34" charset="0"/>
                <a:cs typeface="Arial" pitchFamily="34" charset="0"/>
              </a:rPr>
              <a:t>)(b)</a:t>
            </a:r>
          </a:p>
          <a:p>
            <a:pPr algn="just">
              <a:lnSpc>
                <a:spcPct val="120000"/>
              </a:lnSpc>
              <a:spcBef>
                <a:spcPts val="600"/>
              </a:spcBef>
              <a:spcAft>
                <a:spcPts val="600"/>
              </a:spcAft>
            </a:pPr>
            <a:r>
              <a:rPr lang="en-US" sz="2000" dirty="0" smtClean="0">
                <a:latin typeface="Arial" pitchFamily="34" charset="0"/>
                <a:cs typeface="Arial" pitchFamily="34" charset="0"/>
              </a:rPr>
              <a:t>If done through an independent entity, the entity should have three years track record – Rule 4(2) proviso</a:t>
            </a:r>
          </a:p>
          <a:p>
            <a:pPr algn="just">
              <a:lnSpc>
                <a:spcPct val="120000"/>
              </a:lnSpc>
              <a:spcBef>
                <a:spcPts val="600"/>
              </a:spcBef>
              <a:spcAft>
                <a:spcPts val="600"/>
              </a:spcAft>
            </a:pPr>
            <a:r>
              <a:rPr lang="en-US" sz="2000" dirty="0" smtClean="0">
                <a:latin typeface="Arial" pitchFamily="34" charset="0"/>
                <a:cs typeface="Arial" pitchFamily="34" charset="0"/>
              </a:rPr>
              <a:t>Mandate to concerned entity should specify modalities of utilizing funds as well as monitoring and reporting mechanism – Rule 4(2) proviso</a:t>
            </a:r>
          </a:p>
          <a:p>
            <a:pPr algn="just">
              <a:lnSpc>
                <a:spcPct val="120000"/>
              </a:lnSpc>
              <a:spcBef>
                <a:spcPts val="600"/>
              </a:spcBef>
              <a:spcAft>
                <a:spcPts val="600"/>
              </a:spcAft>
            </a:pPr>
            <a:r>
              <a:rPr lang="en-US" sz="2000" dirty="0" smtClean="0">
                <a:latin typeface="Arial" pitchFamily="34" charset="0"/>
                <a:cs typeface="Arial" pitchFamily="34" charset="0"/>
              </a:rPr>
              <a:t>May also collaborate with other companies – Rule 4(3)</a:t>
            </a:r>
          </a:p>
          <a:p>
            <a:pPr algn="just">
              <a:lnSpc>
                <a:spcPct val="120000"/>
              </a:lnSpc>
              <a:spcBef>
                <a:spcPts val="600"/>
              </a:spcBef>
              <a:spcAft>
                <a:spcPts val="600"/>
              </a:spcAft>
            </a:pPr>
            <a:endParaRPr lang="en-US" sz="2000" dirty="0" smtClean="0">
              <a:latin typeface="Arial" pitchFamily="34" charset="0"/>
              <a:cs typeface="Arial" pitchFamily="34" charset="0"/>
            </a:endParaRPr>
          </a:p>
          <a:p>
            <a:pPr algn="just">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E2.	Mode of Carrying CSR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90600" y="6096000"/>
            <a:ext cx="7086600" cy="369332"/>
          </a:xfrm>
          <a:prstGeom prst="rect">
            <a:avLst/>
          </a:prstGeom>
          <a:noFill/>
        </p:spPr>
        <p:txBody>
          <a:bodyPr wrap="square" rtlCol="0">
            <a:spAutoFit/>
          </a:bodyPr>
          <a:lstStyle/>
          <a:p>
            <a:r>
              <a:rPr lang="en-US" dirty="0" smtClean="0">
                <a:latin typeface="Arial" pitchFamily="34" charset="0"/>
                <a:cs typeface="Arial" pitchFamily="34" charset="0"/>
              </a:rPr>
              <a:t>Rule 4(2)</a:t>
            </a:r>
            <a:endParaRPr lang="en-US" dirty="0">
              <a:solidFill>
                <a:srgbClr val="C00000"/>
              </a:solidFill>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May 2017</a:t>
            </a:r>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595" y="2127106"/>
            <a:ext cx="8824610" cy="3490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E2.	Mode of Carrying CSR Activities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91200"/>
            <a:ext cx="7086600" cy="369332"/>
          </a:xfrm>
          <a:prstGeom prst="rect">
            <a:avLst/>
          </a:prstGeom>
          <a:noFill/>
        </p:spPr>
        <p:txBody>
          <a:bodyPr wrap="square" rtlCol="0">
            <a:spAutoFit/>
          </a:bodyPr>
          <a:lstStyle/>
          <a:p>
            <a:r>
              <a:rPr lang="en-US" dirty="0" smtClean="0">
                <a:latin typeface="Arial" pitchFamily="34" charset="0"/>
                <a:cs typeface="Arial" pitchFamily="34" charset="0"/>
              </a:rPr>
              <a:t>Rule 4(3&amp;4)</a:t>
            </a:r>
            <a:endParaRPr lang="en-US" dirty="0">
              <a:solidFill>
                <a:srgbClr val="C00000"/>
              </a:solidFill>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May 2017</a:t>
            </a:r>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1" y="2590799"/>
            <a:ext cx="8610600" cy="1828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smtClean="0">
                <a:latin typeface="Arial" pitchFamily="34" charset="0"/>
                <a:cs typeface="Arial" pitchFamily="34" charset="0"/>
              </a:rPr>
              <a:t>F.	Reporting Requirements</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36</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F1.	Reporting Requirements</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lnSpc>
                <a:spcPct val="120000"/>
              </a:lnSpc>
              <a:spcBef>
                <a:spcPts val="1800"/>
              </a:spcBef>
              <a:spcAft>
                <a:spcPts val="1800"/>
              </a:spcAft>
            </a:pPr>
            <a:r>
              <a:rPr lang="en-US" sz="2000" dirty="0" smtClean="0">
                <a:latin typeface="Arial" pitchFamily="34" charset="0"/>
                <a:cs typeface="Arial" pitchFamily="34" charset="0"/>
              </a:rPr>
              <a:t>Directors’ Report to include contents of CSR Policy – Sec. 135(4)(a)</a:t>
            </a:r>
          </a:p>
          <a:p>
            <a:pPr algn="just">
              <a:lnSpc>
                <a:spcPct val="120000"/>
              </a:lnSpc>
              <a:spcBef>
                <a:spcPts val="1800"/>
              </a:spcBef>
              <a:spcAft>
                <a:spcPts val="1800"/>
              </a:spcAft>
            </a:pPr>
            <a:r>
              <a:rPr lang="en-US" sz="2000" dirty="0" smtClean="0">
                <a:latin typeface="Arial" pitchFamily="34" charset="0"/>
                <a:cs typeface="Arial" pitchFamily="34" charset="0"/>
              </a:rPr>
              <a:t>Directors’ Report to General Meeting to include a report about CSR initiatives as per format in Rules – Sec. 134(3)(o) and Rule 8</a:t>
            </a:r>
          </a:p>
          <a:p>
            <a:pPr algn="just">
              <a:lnSpc>
                <a:spcPct val="120000"/>
              </a:lnSpc>
              <a:spcBef>
                <a:spcPts val="1800"/>
              </a:spcBef>
              <a:spcAft>
                <a:spcPts val="1800"/>
              </a:spcAft>
            </a:pPr>
            <a:r>
              <a:rPr lang="en-US" sz="2000" dirty="0" smtClean="0">
                <a:latin typeface="Arial" pitchFamily="34" charset="0"/>
                <a:cs typeface="Arial" pitchFamily="34" charset="0"/>
              </a:rPr>
              <a:t>Company website to disclose company’s CSR Policy – Sec. 135(4)(a) and Rule 9</a:t>
            </a:r>
          </a:p>
          <a:p>
            <a:pPr algn="just">
              <a:lnSpc>
                <a:spcPct val="120000"/>
              </a:lnSpc>
              <a:spcBef>
                <a:spcPts val="1800"/>
              </a:spcBef>
              <a:spcAft>
                <a:spcPts val="1800"/>
              </a:spcAft>
            </a:pPr>
            <a:r>
              <a:rPr lang="en-US" sz="2000" dirty="0" smtClean="0">
                <a:latin typeface="Arial" pitchFamily="34" charset="0"/>
                <a:cs typeface="Arial" pitchFamily="34" charset="0"/>
              </a:rPr>
              <a:t>If there is a failure to spend CSR amount, Board shall in its report specify the reasons – Sec. 135(5) Proviso </a:t>
            </a:r>
          </a:p>
          <a:p>
            <a:pPr algn="just">
              <a:lnSpc>
                <a:spcPct val="120000"/>
              </a:lnSpc>
              <a:spcBef>
                <a:spcPts val="600"/>
              </a:spcBef>
              <a:spcAft>
                <a:spcPts val="600"/>
              </a:spcAft>
            </a:pPr>
            <a:endParaRPr lang="en-US" sz="2000" dirty="0" smtClean="0">
              <a:latin typeface="Arial" pitchFamily="34" charset="0"/>
              <a:cs typeface="Arial" pitchFamily="34" charset="0"/>
            </a:endParaRPr>
          </a:p>
          <a:p>
            <a:pPr algn="just">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37</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F1.</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Reporting Requirements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91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134(3)(o) and 135 (4)(a)</a:t>
            </a:r>
            <a:endParaRPr lang="en-US" dirty="0">
              <a:solidFill>
                <a:srgbClr val="C00000"/>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838200" y="2895600"/>
            <a:ext cx="7696200" cy="533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838200" y="4038600"/>
            <a:ext cx="7772400" cy="152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85800" y="2209800"/>
            <a:ext cx="7848600" cy="5334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F1.</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Reporting Requirements </a:t>
            </a:r>
            <a:r>
              <a:rPr lang="en-US" sz="2000" dirty="0" smtClean="0">
                <a:latin typeface="Arial" pitchFamily="34" charset="0"/>
                <a:cs typeface="Arial" pitchFamily="34" charset="0"/>
              </a:rPr>
              <a:t>(Continued)</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39</a:t>
            </a:fld>
            <a:endParaRPr lang="en-US" dirty="0">
              <a:latin typeface="Times New Roman" pitchFamily="18" charset="0"/>
              <a:cs typeface="Times New Roman" pitchFamily="18" charset="0"/>
            </a:endParaRPr>
          </a:p>
        </p:txBody>
      </p:sp>
      <p:sp>
        <p:nvSpPr>
          <p:cNvPr id="7" name="TextBox 6"/>
          <p:cNvSpPr txBox="1"/>
          <p:nvPr/>
        </p:nvSpPr>
        <p:spPr>
          <a:xfrm>
            <a:off x="990600" y="5486400"/>
            <a:ext cx="7543800" cy="369332"/>
          </a:xfrm>
          <a:prstGeom prst="rect">
            <a:avLst/>
          </a:prstGeom>
          <a:noFill/>
        </p:spPr>
        <p:txBody>
          <a:bodyPr wrap="square" rtlCol="0">
            <a:spAutoFit/>
          </a:bodyPr>
          <a:lstStyle/>
          <a:p>
            <a:r>
              <a:rPr lang="en-US" dirty="0" smtClean="0">
                <a:latin typeface="Arial" pitchFamily="34" charset="0"/>
                <a:cs typeface="Arial" pitchFamily="34" charset="0"/>
              </a:rPr>
              <a:t>Rule  8(1) and  9</a:t>
            </a:r>
            <a:endParaRPr lang="en-US"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May 2017</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752600"/>
            <a:ext cx="7181850"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3463636"/>
            <a:ext cx="7210425" cy="1260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A1.	Companies Responsible for CSR</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3048000"/>
            <a:ext cx="8229600" cy="3276600"/>
          </a:xfrm>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Net Worth of Rs. 500 </a:t>
            </a:r>
            <a:r>
              <a:rPr lang="en-US" sz="2000" dirty="0" err="1" smtClean="0">
                <a:latin typeface="Arial" pitchFamily="34" charset="0"/>
                <a:cs typeface="Arial" pitchFamily="34" charset="0"/>
              </a:rPr>
              <a:t>Crores</a:t>
            </a:r>
            <a:r>
              <a:rPr lang="en-US" sz="2000" dirty="0" smtClean="0">
                <a:latin typeface="Arial" pitchFamily="34" charset="0"/>
                <a:cs typeface="Arial" pitchFamily="34" charset="0"/>
              </a:rPr>
              <a:t> (Rs. Five Billion) or more OR</a:t>
            </a:r>
          </a:p>
          <a:p>
            <a:pPr algn="just">
              <a:lnSpc>
                <a:spcPct val="120000"/>
              </a:lnSpc>
              <a:spcBef>
                <a:spcPts val="600"/>
              </a:spcBef>
              <a:spcAft>
                <a:spcPts val="600"/>
              </a:spcAft>
            </a:pPr>
            <a:r>
              <a:rPr lang="en-US" sz="2000" dirty="0" smtClean="0">
                <a:latin typeface="Arial" pitchFamily="34" charset="0"/>
                <a:cs typeface="Arial" pitchFamily="34" charset="0"/>
              </a:rPr>
              <a:t>Turnover of Rs. 1000 </a:t>
            </a:r>
            <a:r>
              <a:rPr lang="en-US" sz="2000" dirty="0" err="1" smtClean="0">
                <a:latin typeface="Arial" pitchFamily="34" charset="0"/>
                <a:cs typeface="Arial" pitchFamily="34" charset="0"/>
              </a:rPr>
              <a:t>Crores</a:t>
            </a:r>
            <a:r>
              <a:rPr lang="en-US" sz="2000" dirty="0" smtClean="0">
                <a:latin typeface="Arial" pitchFamily="34" charset="0"/>
                <a:cs typeface="Arial" pitchFamily="34" charset="0"/>
              </a:rPr>
              <a:t> (Rs. Ten Billion) or more OR</a:t>
            </a:r>
          </a:p>
          <a:p>
            <a:pPr algn="just">
              <a:lnSpc>
                <a:spcPct val="120000"/>
              </a:lnSpc>
              <a:spcBef>
                <a:spcPts val="600"/>
              </a:spcBef>
              <a:spcAft>
                <a:spcPts val="600"/>
              </a:spcAft>
            </a:pPr>
            <a:r>
              <a:rPr lang="en-US" sz="2000" dirty="0" smtClean="0">
                <a:latin typeface="Arial" pitchFamily="34" charset="0"/>
                <a:cs typeface="Arial" pitchFamily="34" charset="0"/>
              </a:rPr>
              <a:t>Net Profit of Rs. 5 </a:t>
            </a:r>
            <a:r>
              <a:rPr lang="en-US" sz="2000" dirty="0" err="1" smtClean="0">
                <a:latin typeface="Arial" pitchFamily="34" charset="0"/>
                <a:cs typeface="Arial" pitchFamily="34" charset="0"/>
              </a:rPr>
              <a:t>Crores</a:t>
            </a:r>
            <a:r>
              <a:rPr lang="en-US" sz="2000" dirty="0" smtClean="0">
                <a:latin typeface="Arial" pitchFamily="34" charset="0"/>
                <a:cs typeface="Arial" pitchFamily="34" charset="0"/>
              </a:rPr>
              <a:t> (Rs. Fifty Million) or more</a:t>
            </a:r>
          </a:p>
          <a:p>
            <a:pPr>
              <a:lnSpc>
                <a:spcPct val="120000"/>
              </a:lnSpc>
              <a:spcBef>
                <a:spcPts val="1200"/>
              </a:spcBef>
              <a:spcAft>
                <a:spcPts val="1200"/>
              </a:spcAft>
              <a:buNone/>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TextBox 5"/>
          <p:cNvSpPr txBox="1"/>
          <p:nvPr/>
        </p:nvSpPr>
        <p:spPr>
          <a:xfrm>
            <a:off x="457200" y="2438400"/>
            <a:ext cx="8229600" cy="461665"/>
          </a:xfrm>
          <a:prstGeom prst="rect">
            <a:avLst/>
          </a:prstGeom>
          <a:noFill/>
        </p:spPr>
        <p:txBody>
          <a:bodyPr wrap="square" rtlCol="0">
            <a:spAutoFit/>
          </a:bodyPr>
          <a:lstStyle/>
          <a:p>
            <a:r>
              <a:rPr lang="en-US" sz="2400" dirty="0" smtClean="0">
                <a:latin typeface="Arial" pitchFamily="34" charset="0"/>
                <a:cs typeface="Arial" pitchFamily="34" charset="0"/>
              </a:rPr>
              <a:t>Every company (whether private or public) with:</a:t>
            </a:r>
            <a:endParaRPr lang="en-US" sz="2400" dirty="0"/>
          </a:p>
        </p:txBody>
      </p:sp>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F1.</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Reporting Requirements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912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135(5) proviso</a:t>
            </a:r>
            <a:endParaRPr lang="en-US" dirty="0">
              <a:solidFill>
                <a:srgbClr val="C00000"/>
              </a:solidFill>
              <a:latin typeface="Arial" pitchFamily="34" charset="0"/>
              <a:cs typeface="Arial" pitchFamily="34" charset="0"/>
            </a:endParaRPr>
          </a:p>
        </p:txBody>
      </p:sp>
      <p:pic>
        <p:nvPicPr>
          <p:cNvPr id="9" name="Picture 3"/>
          <p:cNvPicPr>
            <a:picLocks noChangeAspect="1" noChangeArrowheads="1"/>
          </p:cNvPicPr>
          <p:nvPr/>
        </p:nvPicPr>
        <p:blipFill>
          <a:blip r:embed="rId2" cstate="print"/>
          <a:srcRect/>
          <a:stretch>
            <a:fillRect/>
          </a:stretch>
        </p:blipFill>
        <p:spPr bwMode="auto">
          <a:xfrm>
            <a:off x="685800" y="2667000"/>
            <a:ext cx="8077200" cy="9906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smtClean="0">
                <a:latin typeface="Arial" pitchFamily="34" charset="0"/>
                <a:cs typeface="Arial" pitchFamily="34" charset="0"/>
              </a:rPr>
              <a:t>G.	Penalties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318248" cy="3238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G1.	Failure in Reporting	</a:t>
            </a:r>
          </a:p>
          <a:p>
            <a:pPr>
              <a:spcBef>
                <a:spcPts val="1200"/>
              </a:spcBef>
              <a:spcAft>
                <a:spcPts val="1200"/>
              </a:spcAft>
              <a:tabLst>
                <a:tab pos="731520" algn="l"/>
              </a:tabLst>
            </a:pPr>
            <a:r>
              <a:rPr lang="en-US" sz="2000" dirty="0" smtClean="0">
                <a:latin typeface="Arial" pitchFamily="34" charset="0"/>
                <a:cs typeface="Arial" pitchFamily="34" charset="0"/>
              </a:rPr>
              <a:t>G2.	Failure in Spending</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G1.	Failure in Reporting	</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Refers to non-compliance under section 134(3)(o) relating to Directors’ Report</a:t>
            </a:r>
          </a:p>
          <a:p>
            <a:pPr algn="just">
              <a:lnSpc>
                <a:spcPct val="120000"/>
              </a:lnSpc>
              <a:spcBef>
                <a:spcPts val="600"/>
              </a:spcBef>
              <a:spcAft>
                <a:spcPts val="600"/>
              </a:spcAft>
            </a:pPr>
            <a:r>
              <a:rPr lang="en-US" sz="2000" dirty="0" smtClean="0">
                <a:latin typeface="Arial" pitchFamily="34" charset="0"/>
                <a:cs typeface="Arial" pitchFamily="34" charset="0"/>
              </a:rPr>
              <a:t>More serious offence than not spending CSR money</a:t>
            </a:r>
          </a:p>
          <a:p>
            <a:pPr algn="just">
              <a:lnSpc>
                <a:spcPct val="120000"/>
              </a:lnSpc>
              <a:spcBef>
                <a:spcPts val="600"/>
              </a:spcBef>
              <a:spcAft>
                <a:spcPts val="600"/>
              </a:spcAft>
            </a:pPr>
            <a:r>
              <a:rPr lang="en-US" sz="2000" dirty="0" smtClean="0">
                <a:latin typeface="Arial" pitchFamily="34" charset="0"/>
                <a:cs typeface="Arial" pitchFamily="34" charset="0"/>
              </a:rPr>
              <a:t>Minimum fine on company Rs. 50,000- Maximum fine Rs. 25,00,000- (Rs. Two and a half million)</a:t>
            </a:r>
          </a:p>
          <a:p>
            <a:pPr algn="just">
              <a:lnSpc>
                <a:spcPct val="120000"/>
              </a:lnSpc>
              <a:spcBef>
                <a:spcPts val="600"/>
              </a:spcBef>
              <a:spcAft>
                <a:spcPts val="600"/>
              </a:spcAft>
            </a:pPr>
            <a:r>
              <a:rPr lang="en-US" sz="2000" dirty="0" smtClean="0">
                <a:latin typeface="Arial" pitchFamily="34" charset="0"/>
                <a:cs typeface="Arial" pitchFamily="34" charset="0"/>
              </a:rPr>
              <a:t>Officer in default liable for imprisonment  up to three (3) years and / or Fine of Rs. 50,000- to Rs. 500,000- </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G1.</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Failure in Reporting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762000" y="2286000"/>
            <a:ext cx="7553325" cy="1543050"/>
          </a:xfrm>
          <a:prstGeom prst="rect">
            <a:avLst/>
          </a:prstGeom>
          <a:noFill/>
          <a:ln w="9525">
            <a:noFill/>
            <a:miter lim="800000"/>
            <a:headEnd/>
            <a:tailEnd/>
          </a:ln>
          <a:effectLst/>
        </p:spPr>
      </p:pic>
      <p:sp>
        <p:nvSpPr>
          <p:cNvPr id="7" name="TextBox 6"/>
          <p:cNvSpPr txBox="1"/>
          <p:nvPr/>
        </p:nvSpPr>
        <p:spPr>
          <a:xfrm>
            <a:off x="990600" y="5410200"/>
            <a:ext cx="7543800" cy="369332"/>
          </a:xfrm>
          <a:prstGeom prst="rect">
            <a:avLst/>
          </a:prstGeom>
          <a:noFill/>
        </p:spPr>
        <p:txBody>
          <a:bodyPr wrap="square" rtlCol="0">
            <a:spAutoFit/>
          </a:bodyPr>
          <a:lstStyle/>
          <a:p>
            <a:r>
              <a:rPr lang="en-US" dirty="0" smtClean="0">
                <a:latin typeface="Arial" pitchFamily="34" charset="0"/>
                <a:cs typeface="Arial" pitchFamily="34" charset="0"/>
              </a:rPr>
              <a:t>Section 134(8)</a:t>
            </a:r>
            <a:endParaRPr lang="en-US"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b="1" dirty="0" smtClean="0">
                <a:latin typeface="Arial" pitchFamily="34" charset="0"/>
                <a:cs typeface="Arial" pitchFamily="34" charset="0"/>
              </a:rPr>
              <a:t>G2.	Failure in Spending	</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lnSpc>
                <a:spcPct val="120000"/>
              </a:lnSpc>
              <a:spcBef>
                <a:spcPts val="600"/>
              </a:spcBef>
              <a:spcAft>
                <a:spcPts val="600"/>
              </a:spcAft>
            </a:pPr>
            <a:r>
              <a:rPr lang="en-US" sz="2000" dirty="0" smtClean="0">
                <a:latin typeface="Arial" pitchFamily="34" charset="0"/>
                <a:cs typeface="Arial" pitchFamily="34" charset="0"/>
              </a:rPr>
              <a:t>Less serious offence – only fine and no imprisonment</a:t>
            </a:r>
          </a:p>
          <a:p>
            <a:pPr algn="just">
              <a:lnSpc>
                <a:spcPct val="120000"/>
              </a:lnSpc>
              <a:spcBef>
                <a:spcPts val="600"/>
              </a:spcBef>
              <a:spcAft>
                <a:spcPts val="600"/>
              </a:spcAft>
            </a:pPr>
            <a:r>
              <a:rPr lang="en-US" sz="2000" dirty="0" smtClean="0">
                <a:latin typeface="Arial" pitchFamily="34" charset="0"/>
                <a:cs typeface="Arial" pitchFamily="34" charset="0"/>
              </a:rPr>
              <a:t>No specific punishment provided. Covered under sec. 450 and 451, which are residual provisions</a:t>
            </a:r>
          </a:p>
          <a:p>
            <a:pPr algn="just">
              <a:lnSpc>
                <a:spcPct val="120000"/>
              </a:lnSpc>
              <a:spcBef>
                <a:spcPts val="600"/>
              </a:spcBef>
              <a:spcAft>
                <a:spcPts val="600"/>
              </a:spcAft>
            </a:pPr>
            <a:r>
              <a:rPr lang="en-US" sz="2000" dirty="0" smtClean="0">
                <a:latin typeface="Arial" pitchFamily="34" charset="0"/>
                <a:cs typeface="Arial" pitchFamily="34" charset="0"/>
              </a:rPr>
              <a:t>Fine of up to Rs. 10,000 and in case of continuing default Rs. 1000 per day</a:t>
            </a:r>
          </a:p>
          <a:p>
            <a:pPr algn="just">
              <a:lnSpc>
                <a:spcPct val="120000"/>
              </a:lnSpc>
              <a:spcBef>
                <a:spcPts val="600"/>
              </a:spcBef>
              <a:spcAft>
                <a:spcPts val="600"/>
              </a:spcAft>
            </a:pPr>
            <a:r>
              <a:rPr lang="en-US" sz="2000" dirty="0" smtClean="0">
                <a:latin typeface="Arial" pitchFamily="34" charset="0"/>
                <a:cs typeface="Arial" pitchFamily="34" charset="0"/>
              </a:rPr>
              <a:t> In case of repeated default within three years double fine. No imprisonment even for repeated offence</a:t>
            </a:r>
          </a:p>
          <a:p>
            <a:pPr algn="just">
              <a:lnSpc>
                <a:spcPct val="120000"/>
              </a:lnSpc>
              <a:spcBef>
                <a:spcPts val="600"/>
              </a:spcBef>
              <a:spcAft>
                <a:spcPts val="600"/>
              </a:spcAft>
            </a:pPr>
            <a:r>
              <a:rPr lang="en-US" sz="2000" dirty="0" smtClean="0">
                <a:latin typeface="Arial" pitchFamily="34" charset="0"/>
                <a:cs typeface="Arial" pitchFamily="34" charset="0"/>
              </a:rPr>
              <a:t>Moral – Spending is less important than reporting.</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G2.</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Failure in Spending </a:t>
            </a:r>
            <a:r>
              <a:rPr lang="en-US" sz="2000" dirty="0" smtClean="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7" name="TextBox 6"/>
          <p:cNvSpPr txBox="1"/>
          <p:nvPr/>
        </p:nvSpPr>
        <p:spPr>
          <a:xfrm>
            <a:off x="990600" y="6172200"/>
            <a:ext cx="7543800" cy="369332"/>
          </a:xfrm>
          <a:prstGeom prst="rect">
            <a:avLst/>
          </a:prstGeom>
          <a:noFill/>
        </p:spPr>
        <p:txBody>
          <a:bodyPr wrap="square" rtlCol="0">
            <a:spAutoFit/>
          </a:bodyPr>
          <a:lstStyle/>
          <a:p>
            <a:r>
              <a:rPr lang="en-US" dirty="0" smtClean="0">
                <a:latin typeface="Arial" pitchFamily="34" charset="0"/>
                <a:cs typeface="Arial" pitchFamily="34" charset="0"/>
              </a:rPr>
              <a:t>Section 450 and 451</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62000" y="2286000"/>
            <a:ext cx="7677150" cy="36576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038600"/>
            <a:ext cx="7772400" cy="762000"/>
          </a:xfrm>
        </p:spPr>
        <p:txBody>
          <a:bodyPr>
            <a:normAutofit/>
          </a:bodyPr>
          <a:lstStyle/>
          <a:p>
            <a:r>
              <a:rPr lang="en-US" sz="1800" dirty="0" smtClean="0"/>
              <a:t>We take an entrepreneur’s perspective on every issue.</a:t>
            </a:r>
          </a:p>
          <a:p>
            <a:r>
              <a:rPr lang="en-US" sz="1800" dirty="0" smtClean="0"/>
              <a:t>Seeing our clients' business grow and prosper is our passion.</a:t>
            </a:r>
            <a:endParaRPr lang="en-US" sz="18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46</a:t>
            </a:fld>
            <a:endParaRPr lang="en-US" dirty="0">
              <a:latin typeface="Times New Roman" pitchFamily="18" charset="0"/>
              <a:cs typeface="Times New Roman" pitchFamily="18" charset="0"/>
            </a:endParaRPr>
          </a:p>
        </p:txBody>
      </p:sp>
      <p:sp>
        <p:nvSpPr>
          <p:cNvPr id="7" name="TextBox 6"/>
          <p:cNvSpPr txBox="1"/>
          <p:nvPr/>
        </p:nvSpPr>
        <p:spPr>
          <a:xfrm>
            <a:off x="609600" y="4953000"/>
            <a:ext cx="8077200" cy="1292662"/>
          </a:xfrm>
          <a:prstGeom prst="rect">
            <a:avLst/>
          </a:prstGeom>
          <a:noFill/>
        </p:spPr>
        <p:txBody>
          <a:bodyPr wrap="square" rtlCol="0">
            <a:spAutoFit/>
          </a:bodyPr>
          <a:lstStyle/>
          <a:p>
            <a:r>
              <a:rPr lang="en-US" dirty="0" smtClean="0">
                <a:latin typeface="Arial" pitchFamily="34" charset="0"/>
                <a:cs typeface="Arial" pitchFamily="34" charset="0"/>
                <a:hlinkClick r:id="rId2"/>
              </a:rPr>
              <a:t>www.indialegalhelp.com</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3"/>
              </a:rPr>
              <a:t>info@indialegalhelp.com</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1100" dirty="0" smtClean="0">
                <a:solidFill>
                  <a:schemeClr val="tx1">
                    <a:lumMod val="75000"/>
                  </a:schemeClr>
                </a:solidFill>
                <a:latin typeface="Arial" pitchFamily="34" charset="0"/>
                <a:cs typeface="Arial" pitchFamily="34" charset="0"/>
              </a:rPr>
              <a:t>We follow a transparent system for fees. Please look at our </a:t>
            </a:r>
            <a:r>
              <a:rPr lang="en-US" sz="1100" b="1" u="sng" dirty="0" smtClean="0">
                <a:solidFill>
                  <a:schemeClr val="tx1">
                    <a:lumMod val="75000"/>
                  </a:schemeClr>
                </a:solidFill>
                <a:latin typeface="Arial" pitchFamily="34" charset="0"/>
                <a:cs typeface="Arial" pitchFamily="34" charset="0"/>
                <a:hlinkClick r:id="rId4" tooltip="Indicative Rates of Fees Charged by Anil Chawla Law Associates LLP"/>
              </a:rPr>
              <a:t>Indicative Rates</a:t>
            </a:r>
            <a:r>
              <a:rPr lang="en-IN" sz="1100" dirty="0" smtClean="0">
                <a:solidFill>
                  <a:schemeClr val="tx1">
                    <a:lumMod val="75000"/>
                  </a:schemeClr>
                </a:solidFill>
                <a:latin typeface="Arial" pitchFamily="34" charset="0"/>
                <a:cs typeface="Arial" pitchFamily="34" charset="0"/>
              </a:rPr>
              <a:t> (</a:t>
            </a:r>
            <a:r>
              <a:rPr lang="en-IN" sz="1100" u="sng" dirty="0" smtClean="0">
                <a:solidFill>
                  <a:schemeClr val="tx1">
                    <a:lumMod val="75000"/>
                  </a:schemeClr>
                </a:solidFill>
                <a:latin typeface="Arial" pitchFamily="34" charset="0"/>
                <a:cs typeface="Arial" pitchFamily="34" charset="0"/>
                <a:hlinkClick r:id="rId4"/>
              </a:rPr>
              <a:t>http://www.indialegalhelp.com/files/indicativerates.pdf</a:t>
            </a:r>
            <a:r>
              <a:rPr lang="en-IN" sz="1100" dirty="0" smtClean="0">
                <a:solidFill>
                  <a:schemeClr val="tx1">
                    <a:lumMod val="75000"/>
                  </a:schemeClr>
                </a:solidFill>
                <a:latin typeface="Arial" pitchFamily="34" charset="0"/>
                <a:cs typeface="Arial" pitchFamily="34" charset="0"/>
              </a:rPr>
              <a:t> ) </a:t>
            </a:r>
            <a:r>
              <a:rPr lang="en-US" sz="1100" dirty="0" smtClean="0">
                <a:solidFill>
                  <a:schemeClr val="tx1">
                    <a:lumMod val="75000"/>
                  </a:schemeClr>
                </a:solidFill>
                <a:latin typeface="Arial" pitchFamily="34" charset="0"/>
                <a:cs typeface="Arial" pitchFamily="34" charset="0"/>
              </a:rPr>
              <a:t>before contacting us.</a:t>
            </a:r>
            <a:endParaRPr lang="en-US" sz="1100" dirty="0">
              <a:solidFill>
                <a:schemeClr val="tx1">
                  <a:lumMod val="75000"/>
                </a:schemeClr>
              </a:solidFill>
              <a:latin typeface="Arial" pitchFamily="34" charset="0"/>
              <a:cs typeface="Arial" pitchFamily="34" charset="0"/>
            </a:endParaRPr>
          </a:p>
        </p:txBody>
      </p:sp>
      <p:sp>
        <p:nvSpPr>
          <p:cNvPr id="8" name="Title 7"/>
          <p:cNvSpPr>
            <a:spLocks noGrp="1"/>
          </p:cNvSpPr>
          <p:nvPr>
            <p:ph type="title"/>
          </p:nvPr>
        </p:nvSpPr>
        <p:spPr>
          <a:xfrm>
            <a:off x="533400" y="990600"/>
            <a:ext cx="7772400" cy="1362456"/>
          </a:xfrm>
        </p:spPr>
        <p:txBody>
          <a:bodyPr/>
          <a:lstStyle/>
          <a:p>
            <a:endParaRPr lang="en-US" dirty="0"/>
          </a:p>
        </p:txBody>
      </p:sp>
      <p:pic>
        <p:nvPicPr>
          <p:cNvPr id="9" name="Picture 8" descr="ACLALLP logo 18.8.jpg"/>
          <p:cNvPicPr>
            <a:picLocks noChangeAspect="1"/>
          </p:cNvPicPr>
          <p:nvPr/>
        </p:nvPicPr>
        <p:blipFill>
          <a:blip r:embed="rId5" cstate="print"/>
          <a:stretch>
            <a:fillRect/>
          </a:stretch>
        </p:blipFill>
        <p:spPr>
          <a:xfrm>
            <a:off x="533400" y="990600"/>
            <a:ext cx="7662456" cy="1378843"/>
          </a:xfrm>
          <a:prstGeom prst="rect">
            <a:avLst/>
          </a:prstGeom>
        </p:spPr>
      </p:pic>
      <p:sp>
        <p:nvSpPr>
          <p:cNvPr id="10" name="TextBox 9"/>
          <p:cNvSpPr txBox="1"/>
          <p:nvPr/>
        </p:nvSpPr>
        <p:spPr>
          <a:xfrm>
            <a:off x="533400" y="2743200"/>
            <a:ext cx="7772400" cy="1231106"/>
          </a:xfrm>
          <a:prstGeom prst="rect">
            <a:avLst/>
          </a:prstGeom>
          <a:noFill/>
        </p:spPr>
        <p:txBody>
          <a:bodyPr wrap="square" rtlCol="0">
            <a:spAutoFit/>
          </a:bodyPr>
          <a:lstStyle/>
          <a:p>
            <a:r>
              <a:rPr lang="en-US" sz="1400" dirty="0" smtClean="0">
                <a:cs typeface="Arial" pitchFamily="34" charset="0"/>
              </a:rPr>
              <a:t>Helps you with – </a:t>
            </a:r>
          </a:p>
          <a:p>
            <a:r>
              <a:rPr lang="en-US" sz="1400" dirty="0" smtClean="0">
                <a:cs typeface="Arial" pitchFamily="34" charset="0"/>
              </a:rPr>
              <a:t>Strategic Advice, International Investment Arbitration, International Commercial Arbitration, Corporate Relationships, Resolving Disputes without Litigation, Structures for Global Business Entities, Research based opinion</a:t>
            </a:r>
          </a:p>
          <a:p>
            <a:endParaRPr lang="en-US" dirty="0"/>
          </a:p>
        </p:txBody>
      </p:sp>
      <p:sp>
        <p:nvSpPr>
          <p:cNvPr id="11" name="Date Placeholder 10"/>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A1.	Companies Responsible for CSR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771525" y="2743200"/>
            <a:ext cx="7795138" cy="1338263"/>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A2.	Calculation of Net Worth</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935480"/>
            <a:ext cx="8229600" cy="3169920"/>
          </a:xfrm>
        </p:spPr>
        <p:txBody>
          <a:bodyPr>
            <a:normAutofit/>
          </a:bodyPr>
          <a:lstStyle/>
          <a:p>
            <a:pPr algn="just">
              <a:lnSpc>
                <a:spcPct val="120000"/>
              </a:lnSpc>
              <a:spcBef>
                <a:spcPts val="600"/>
              </a:spcBef>
            </a:pPr>
            <a:r>
              <a:rPr lang="en-US" sz="2000" dirty="0" smtClean="0">
                <a:latin typeface="Arial" pitchFamily="34" charset="0"/>
                <a:cs typeface="Arial" pitchFamily="34" charset="0"/>
              </a:rPr>
              <a:t>Add paid up Share Capital</a:t>
            </a:r>
          </a:p>
          <a:p>
            <a:pPr algn="just">
              <a:lnSpc>
                <a:spcPct val="120000"/>
              </a:lnSpc>
              <a:spcBef>
                <a:spcPts val="600"/>
              </a:spcBef>
            </a:pPr>
            <a:r>
              <a:rPr lang="en-US" sz="2000" dirty="0" smtClean="0">
                <a:latin typeface="Arial" pitchFamily="34" charset="0"/>
                <a:cs typeface="Arial" pitchFamily="34" charset="0"/>
              </a:rPr>
              <a:t>Add Reserves created out of Profit and Securities Premium Account</a:t>
            </a:r>
          </a:p>
          <a:p>
            <a:pPr algn="just">
              <a:lnSpc>
                <a:spcPct val="120000"/>
              </a:lnSpc>
              <a:spcBef>
                <a:spcPts val="600"/>
              </a:spcBef>
            </a:pPr>
            <a:r>
              <a:rPr lang="en-US" sz="2000" dirty="0" smtClean="0">
                <a:solidFill>
                  <a:srgbClr val="FF0000"/>
                </a:solidFill>
                <a:latin typeface="Arial" pitchFamily="34" charset="0"/>
                <a:cs typeface="Arial" pitchFamily="34" charset="0"/>
              </a:rPr>
              <a:t>Subtract Accumulated Losses</a:t>
            </a:r>
          </a:p>
          <a:p>
            <a:pPr algn="just">
              <a:lnSpc>
                <a:spcPct val="120000"/>
              </a:lnSpc>
              <a:spcBef>
                <a:spcPts val="600"/>
              </a:spcBef>
            </a:pPr>
            <a:r>
              <a:rPr lang="en-US" sz="2000" dirty="0" smtClean="0">
                <a:solidFill>
                  <a:srgbClr val="FF0000"/>
                </a:solidFill>
                <a:latin typeface="Arial" pitchFamily="34" charset="0"/>
                <a:cs typeface="Arial" pitchFamily="34" charset="0"/>
              </a:rPr>
              <a:t>Subtract Deferred Expenditure</a:t>
            </a:r>
          </a:p>
          <a:p>
            <a:pPr algn="just">
              <a:lnSpc>
                <a:spcPct val="120000"/>
              </a:lnSpc>
              <a:spcBef>
                <a:spcPts val="600"/>
              </a:spcBef>
            </a:pPr>
            <a:r>
              <a:rPr lang="en-US" sz="2000" dirty="0" smtClean="0">
                <a:solidFill>
                  <a:srgbClr val="FF0000"/>
                </a:solidFill>
                <a:latin typeface="Arial" pitchFamily="34" charset="0"/>
                <a:cs typeface="Arial" pitchFamily="34" charset="0"/>
              </a:rPr>
              <a:t>Subtract Miscellaneous Expenditure not written off</a:t>
            </a:r>
          </a:p>
          <a:p>
            <a:pPr algn="just">
              <a:lnSpc>
                <a:spcPct val="120000"/>
              </a:lnSpc>
              <a:spcBef>
                <a:spcPts val="600"/>
              </a:spcBef>
            </a:pPr>
            <a:r>
              <a:rPr lang="en-US" sz="2000" dirty="0" smtClean="0">
                <a:latin typeface="Arial" pitchFamily="34" charset="0"/>
                <a:cs typeface="Arial" pitchFamily="34" charset="0"/>
              </a:rPr>
              <a:t>Reserves created out of Revaluation of Assets, write-back of depreciation and amalgamation should not be included</a:t>
            </a:r>
          </a:p>
          <a:p>
            <a:pPr>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6" name="TextBox 5"/>
          <p:cNvSpPr txBox="1"/>
          <p:nvPr/>
        </p:nvSpPr>
        <p:spPr>
          <a:xfrm>
            <a:off x="457200" y="4953000"/>
            <a:ext cx="8229600" cy="400110"/>
          </a:xfrm>
          <a:prstGeom prst="rect">
            <a:avLst/>
          </a:prstGeom>
          <a:noFill/>
        </p:spPr>
        <p:txBody>
          <a:bodyPr wrap="square" rtlCol="0">
            <a:spAutoFit/>
          </a:bodyPr>
          <a:lstStyle/>
          <a:p>
            <a:r>
              <a:rPr lang="en-US" sz="2000" dirty="0" smtClean="0">
                <a:latin typeface="Arial" pitchFamily="34" charset="0"/>
                <a:cs typeface="Arial" pitchFamily="34" charset="0"/>
              </a:rPr>
              <a:t>All figures to be as per the Audited Balance Sheet</a:t>
            </a:r>
            <a:endParaRPr lang="en-US" sz="20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May 2017</a:t>
            </a:r>
            <a:endParaRPr lang="en-US"/>
          </a:p>
        </p:txBody>
      </p:sp>
      <p:sp>
        <p:nvSpPr>
          <p:cNvPr id="8" name="TextBox 7"/>
          <p:cNvSpPr txBox="1"/>
          <p:nvPr/>
        </p:nvSpPr>
        <p:spPr>
          <a:xfrm>
            <a:off x="533400" y="5562600"/>
            <a:ext cx="8153400" cy="830997"/>
          </a:xfrm>
          <a:prstGeom prst="rect">
            <a:avLst/>
          </a:prstGeom>
          <a:noFill/>
        </p:spPr>
        <p:txBody>
          <a:bodyPr wrap="square" rtlCol="0">
            <a:spAutoFit/>
          </a:bodyPr>
          <a:lstStyle/>
          <a:p>
            <a:r>
              <a:rPr lang="en-US" sz="1200" dirty="0" smtClean="0">
                <a:latin typeface="Arial" pitchFamily="34" charset="0"/>
                <a:cs typeface="Arial" pitchFamily="34" charset="0"/>
              </a:rPr>
              <a:t>Example: A company was incorporated fifty years ago with a paid-up capital of Rs. Two </a:t>
            </a:r>
            <a:r>
              <a:rPr lang="en-US" sz="1200" dirty="0" err="1" smtClean="0">
                <a:latin typeface="Arial" pitchFamily="34" charset="0"/>
                <a:cs typeface="Arial" pitchFamily="34" charset="0"/>
              </a:rPr>
              <a:t>Lakhs</a:t>
            </a:r>
            <a:r>
              <a:rPr lang="en-US" sz="1200" dirty="0" smtClean="0">
                <a:latin typeface="Arial" pitchFamily="34" charset="0"/>
                <a:cs typeface="Arial" pitchFamily="34" charset="0"/>
              </a:rPr>
              <a:t>. The company bought 50 acres of urban land at Rs. 3000- per acre. The company did nothing else in the past fifty years. The land is valued now at about Rs. 20 </a:t>
            </a:r>
            <a:r>
              <a:rPr lang="en-US" sz="1200" dirty="0" err="1" smtClean="0">
                <a:latin typeface="Arial" pitchFamily="34" charset="0"/>
                <a:cs typeface="Arial" pitchFamily="34" charset="0"/>
              </a:rPr>
              <a:t>Crores</a:t>
            </a:r>
            <a:r>
              <a:rPr lang="en-US" sz="1200" dirty="0" smtClean="0">
                <a:latin typeface="Arial" pitchFamily="34" charset="0"/>
                <a:cs typeface="Arial" pitchFamily="34" charset="0"/>
              </a:rPr>
              <a:t> per acre. The company has done revaluation of the land in its balance sheet. For CSR purposes, </a:t>
            </a:r>
            <a:r>
              <a:rPr lang="en-US" sz="1200" dirty="0" smtClean="0">
                <a:solidFill>
                  <a:schemeClr val="accent1">
                    <a:lumMod val="60000"/>
                    <a:lumOff val="40000"/>
                  </a:schemeClr>
                </a:solidFill>
                <a:latin typeface="Arial" pitchFamily="34" charset="0"/>
                <a:cs typeface="Arial" pitchFamily="34" charset="0"/>
              </a:rPr>
              <a:t>the net worth of the company is  about Rs. 1.5 </a:t>
            </a:r>
            <a:r>
              <a:rPr lang="en-US" sz="1200" dirty="0" err="1" smtClean="0">
                <a:solidFill>
                  <a:schemeClr val="accent1">
                    <a:lumMod val="60000"/>
                    <a:lumOff val="40000"/>
                  </a:schemeClr>
                </a:solidFill>
                <a:latin typeface="Arial" pitchFamily="34" charset="0"/>
                <a:cs typeface="Arial" pitchFamily="34" charset="0"/>
              </a:rPr>
              <a:t>Lakhs</a:t>
            </a:r>
            <a:r>
              <a:rPr lang="en-US" sz="1200" dirty="0" smtClean="0">
                <a:solidFill>
                  <a:schemeClr val="accent1">
                    <a:lumMod val="60000"/>
                    <a:lumOff val="40000"/>
                  </a:schemeClr>
                </a:solidFill>
                <a:latin typeface="Arial" pitchFamily="34" charset="0"/>
                <a:cs typeface="Arial" pitchFamily="34" charset="0"/>
              </a:rPr>
              <a:t> </a:t>
            </a:r>
            <a:r>
              <a:rPr lang="en-US" sz="1200" dirty="0" smtClean="0">
                <a:latin typeface="Arial" pitchFamily="34" charset="0"/>
                <a:cs typeface="Arial" pitchFamily="34" charset="0"/>
              </a:rPr>
              <a:t>and not Rs. 1000 </a:t>
            </a:r>
            <a:r>
              <a:rPr lang="en-US" sz="1200" dirty="0" err="1" smtClean="0">
                <a:latin typeface="Arial" pitchFamily="34" charset="0"/>
                <a:cs typeface="Arial" pitchFamily="34" charset="0"/>
              </a:rPr>
              <a:t>Crores</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A2.	Calculation of Net Worth </a:t>
            </a:r>
            <a:r>
              <a:rPr lang="en-US" sz="2000" dirty="0" smtClean="0">
                <a:latin typeface="Arial" pitchFamily="34" charset="0"/>
                <a:cs typeface="Arial" pitchFamily="34" charset="0"/>
              </a:rPr>
              <a:t>(Continued)</a:t>
            </a:r>
            <a:endParaRPr lang="en-US" sz="28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0960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2(57)</a:t>
            </a:r>
            <a:endParaRPr lang="en-US"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57200" y="2438400"/>
            <a:ext cx="8053023" cy="1795463"/>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A3.	Calculation of Turnover</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20000"/>
              </a:lnSpc>
              <a:spcBef>
                <a:spcPts val="1800"/>
              </a:spcBef>
              <a:spcAft>
                <a:spcPts val="1800"/>
              </a:spcAft>
            </a:pPr>
            <a:r>
              <a:rPr lang="en-US" sz="2000" dirty="0" smtClean="0">
                <a:latin typeface="Arial" pitchFamily="34" charset="0"/>
                <a:cs typeface="Arial" pitchFamily="34" charset="0"/>
              </a:rPr>
              <a:t>Include realization from sale, supply or distribution of goods</a:t>
            </a:r>
          </a:p>
          <a:p>
            <a:pPr>
              <a:lnSpc>
                <a:spcPct val="120000"/>
              </a:lnSpc>
              <a:spcBef>
                <a:spcPts val="1800"/>
              </a:spcBef>
              <a:spcAft>
                <a:spcPts val="1800"/>
              </a:spcAft>
            </a:pPr>
            <a:r>
              <a:rPr lang="en-US" sz="2000" dirty="0" smtClean="0">
                <a:latin typeface="Arial" pitchFamily="34" charset="0"/>
                <a:cs typeface="Arial" pitchFamily="34" charset="0"/>
              </a:rPr>
              <a:t>Include realization on account of services rendered</a:t>
            </a:r>
          </a:p>
          <a:p>
            <a:pPr>
              <a:lnSpc>
                <a:spcPct val="120000"/>
              </a:lnSpc>
              <a:spcBef>
                <a:spcPts val="1800"/>
              </a:spcBef>
              <a:spcAft>
                <a:spcPts val="1800"/>
              </a:spcAft>
            </a:pPr>
            <a:r>
              <a:rPr lang="en-US" sz="2000" dirty="0" smtClean="0">
                <a:latin typeface="Arial" pitchFamily="34" charset="0"/>
                <a:cs typeface="Arial" pitchFamily="34" charset="0"/>
              </a:rPr>
              <a:t>Other income may not need to be included </a:t>
            </a:r>
            <a:r>
              <a:rPr lang="en-US" sz="1400" dirty="0" smtClean="0">
                <a:latin typeface="Arial" pitchFamily="34" charset="0"/>
                <a:cs typeface="Arial" pitchFamily="34" charset="0"/>
              </a:rPr>
              <a:t>(Example - a manufacturing company has an interest income of Rs. 10 </a:t>
            </a:r>
            <a:r>
              <a:rPr lang="en-US" sz="1400" dirty="0" err="1" smtClean="0">
                <a:latin typeface="Arial" pitchFamily="34" charset="0"/>
                <a:cs typeface="Arial" pitchFamily="34" charset="0"/>
              </a:rPr>
              <a:t>Crores</a:t>
            </a:r>
            <a:r>
              <a:rPr lang="en-US" sz="1400" dirty="0" smtClean="0">
                <a:latin typeface="Arial" pitchFamily="34" charset="0"/>
                <a:cs typeface="Arial" pitchFamily="34" charset="0"/>
              </a:rPr>
              <a:t> and rent income of Rs. 5 </a:t>
            </a:r>
            <a:r>
              <a:rPr lang="en-US" sz="1400" dirty="0" err="1" smtClean="0">
                <a:latin typeface="Arial" pitchFamily="34" charset="0"/>
                <a:cs typeface="Arial" pitchFamily="34" charset="0"/>
              </a:rPr>
              <a:t>Crores</a:t>
            </a:r>
            <a:r>
              <a:rPr lang="en-US" sz="1400" dirty="0" smtClean="0">
                <a:latin typeface="Arial" pitchFamily="34" charset="0"/>
                <a:cs typeface="Arial" pitchFamily="34" charset="0"/>
              </a:rPr>
              <a:t>.</a:t>
            </a:r>
            <a:r>
              <a:rPr lang="en-US" sz="1400" dirty="0" smtClean="0">
                <a:latin typeface="Arial" pitchFamily="34" charset="0"/>
                <a:cs typeface="Arial" pitchFamily="34" charset="0"/>
              </a:rPr>
              <a:t> For the purpose of calculating Turnover, rent income will be included while interest income will be excluded).</a:t>
            </a:r>
            <a:endParaRPr lang="en-US" sz="2000" dirty="0" smtClean="0">
              <a:latin typeface="Arial" pitchFamily="34" charset="0"/>
              <a:cs typeface="Arial" pitchFamily="34" charset="0"/>
            </a:endParaRPr>
          </a:p>
          <a:p>
            <a:pPr>
              <a:lnSpc>
                <a:spcPct val="120000"/>
              </a:lnSpc>
              <a:spcBef>
                <a:spcPts val="1800"/>
              </a:spcBef>
              <a:spcAft>
                <a:spcPts val="1800"/>
              </a:spcAft>
            </a:pPr>
            <a:r>
              <a:rPr lang="en-US" sz="2000" dirty="0" smtClean="0">
                <a:latin typeface="Arial" pitchFamily="34" charset="0"/>
                <a:cs typeface="Arial" pitchFamily="34" charset="0"/>
              </a:rPr>
              <a:t>To be calculated for a financial year</a:t>
            </a: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A3.</a:t>
            </a: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Calculation of Turnover </a:t>
            </a:r>
            <a:r>
              <a:rPr lang="en-US" sz="2000" dirty="0" smtClean="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486400"/>
            <a:ext cx="7086600" cy="369332"/>
          </a:xfrm>
          <a:prstGeom prst="rect">
            <a:avLst/>
          </a:prstGeom>
          <a:noFill/>
        </p:spPr>
        <p:txBody>
          <a:bodyPr wrap="square" rtlCol="0">
            <a:spAutoFit/>
          </a:bodyPr>
          <a:lstStyle/>
          <a:p>
            <a:r>
              <a:rPr lang="en-US" dirty="0" smtClean="0">
                <a:latin typeface="Arial" pitchFamily="34" charset="0"/>
                <a:cs typeface="Arial" pitchFamily="34" charset="0"/>
              </a:rPr>
              <a:t>Section 2(91) </a:t>
            </a:r>
            <a:endParaRPr lang="en-US" dirty="0">
              <a:solidFill>
                <a:srgbClr val="C00000"/>
              </a:solidFill>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44917" y="2667000"/>
            <a:ext cx="8301581" cy="12192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May 2017</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2326</TotalTime>
  <Words>1643</Words>
  <Application>Microsoft Office PowerPoint</Application>
  <PresentationFormat>On-screen Show (4:3)</PresentationFormat>
  <Paragraphs>307</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Companies Act 2013 -  Key Points relating to Corporate Social Responsibility</vt:lpstr>
      <vt:lpstr>Contents</vt:lpstr>
      <vt:lpstr>A. Deciding If CSR is Applicable</vt:lpstr>
      <vt:lpstr>A1. Companies Responsible for CSR</vt:lpstr>
      <vt:lpstr>A1. Companies Responsible for CSR (Continued)</vt:lpstr>
      <vt:lpstr>A2. Calculation of Net Worth</vt:lpstr>
      <vt:lpstr>A2. Calculation of Net Worth (Continued)</vt:lpstr>
      <vt:lpstr>A3. Calculation of Turnover</vt:lpstr>
      <vt:lpstr>A3. Calculation of Turnover (Continued)</vt:lpstr>
      <vt:lpstr>A4. Calculation of Net Profit</vt:lpstr>
      <vt:lpstr>A4. Calculation of Net Profit (Continued)</vt:lpstr>
      <vt:lpstr>A4. Calculation of Net Profit (Continued)</vt:lpstr>
      <vt:lpstr>A4. Calculation of Net Profit (Continued)</vt:lpstr>
      <vt:lpstr>A4. Calculation of Net Profit (Continued)</vt:lpstr>
      <vt:lpstr>A4. Calculation of Net Profit (Continued)</vt:lpstr>
      <vt:lpstr>A4. Calculation of Net Profit (Continued)</vt:lpstr>
      <vt:lpstr>B. How much to spend?</vt:lpstr>
      <vt:lpstr>B1.  Amount to be Spent </vt:lpstr>
      <vt:lpstr>B1. Amount to be Spent (Continued)</vt:lpstr>
      <vt:lpstr>C. Constitution of CSR Committee</vt:lpstr>
      <vt:lpstr>C1.  Constitution of CSR Committee </vt:lpstr>
      <vt:lpstr>C1. Constitution of CSR Committee (Continued)</vt:lpstr>
      <vt:lpstr>C1.  Constitution of CSR Committee (Continued)</vt:lpstr>
      <vt:lpstr>D. Permitted Activities</vt:lpstr>
      <vt:lpstr>D1. Permitted Activities</vt:lpstr>
      <vt:lpstr>D1.  Permitted Activities (Continued)</vt:lpstr>
      <vt:lpstr>D1.  Permitted Activities (Continued)</vt:lpstr>
      <vt:lpstr>D1.  Permitted Activities (Continued)</vt:lpstr>
      <vt:lpstr>E. How to spend?</vt:lpstr>
      <vt:lpstr>E1. Restriction on Activities </vt:lpstr>
      <vt:lpstr>E1.  Restriction on Activities (Continued)</vt:lpstr>
      <vt:lpstr>E1. Restriction on Activities (Continued)</vt:lpstr>
      <vt:lpstr>E2. Mode of Carrying CSR Activities </vt:lpstr>
      <vt:lpstr>E2. Mode of Carrying CSR Activities (Continued)</vt:lpstr>
      <vt:lpstr>E2. Mode of Carrying CSR Activities (Continued)</vt:lpstr>
      <vt:lpstr>F. Reporting Requirements</vt:lpstr>
      <vt:lpstr>F1. Reporting Requirements </vt:lpstr>
      <vt:lpstr>F1. Reporting Requirements (Continued)</vt:lpstr>
      <vt:lpstr>F1. Reporting Requirements (Continued) </vt:lpstr>
      <vt:lpstr>F1. Reporting Requirements (Continued)</vt:lpstr>
      <vt:lpstr>G. Penalties</vt:lpstr>
      <vt:lpstr>G1. Failure in Reporting  </vt:lpstr>
      <vt:lpstr>G1. Failure in Reporting (Continued)</vt:lpstr>
      <vt:lpstr>G2. Failure in Spending  </vt:lpstr>
      <vt:lpstr>G2. Failure in Spending (Continued)</vt:lpstr>
      <vt:lpstr>Slide 46</vt:lpstr>
    </vt:vector>
  </TitlesOfParts>
  <Manager>Yogita Pant</Manager>
  <Company>Anil Chawla Law Associates LLP</Company>
  <LinksUpToDate>false</LinksUpToDate>
  <SharedDoc>false</SharedDoc>
  <HyperlinkBase>http://www.indialegalhelp.com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Companies Act 2013 Key Points Related to Corporate Social Responsibility</dc:title>
  <dc:subject>Companies Act 2013 Section 135 CSR</dc:subject>
  <dc:creator>Anil Chawla Yogita Pant</dc:creator>
  <cp:keywords>India law, New Companies Act in India, Corporate Social Responsibility, CSR, Who is liable to spend on CSR, How to spend on CSR, How much to spend on CSR, Penalties for not spending CSR, Reporting requirements for CSR, Penalty for not reporting CSR, Penalty for not spending CSR,</cp:keywords>
  <dc:description>This presentation was used at a Conclave on CSR organized by Confederation of Indian Industry (CII). It discusses the legal provisions related to Corporate Social Responsibility under Companies Act 2013. It is of interest to corporate houses as well as legal professionals.</dc:description>
  <cp:lastModifiedBy>ANIL</cp:lastModifiedBy>
  <cp:revision>390</cp:revision>
  <dcterms:created xsi:type="dcterms:W3CDTF">2013-10-16T12:09:19Z</dcterms:created>
  <dcterms:modified xsi:type="dcterms:W3CDTF">2017-05-30T11:56:28Z</dcterms:modified>
  <cp:category>India Legal Help</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