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4"/>
  </p:notesMasterIdLst>
  <p:sldIdLst>
    <p:sldId id="256" r:id="rId2"/>
    <p:sldId id="261" r:id="rId3"/>
    <p:sldId id="257" r:id="rId4"/>
    <p:sldId id="286" r:id="rId5"/>
    <p:sldId id="258" r:id="rId6"/>
    <p:sldId id="259" r:id="rId7"/>
    <p:sldId id="262" r:id="rId8"/>
    <p:sldId id="260"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7" r:id="rId32"/>
    <p:sldId id="285" r:id="rId33"/>
  </p:sldIdLst>
  <p:sldSz cx="9144000" cy="6858000" type="screen4x3"/>
  <p:notesSz cx="6400800" cy="8686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3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680" cy="434340"/>
          </a:xfrm>
          <a:prstGeom prst="rect">
            <a:avLst/>
          </a:prstGeom>
        </p:spPr>
        <p:txBody>
          <a:bodyPr vert="horz" lIns="86202" tIns="43102" rIns="86202" bIns="43102" rtlCol="0"/>
          <a:lstStyle>
            <a:lvl1pPr algn="l">
              <a:defRPr sz="1200"/>
            </a:lvl1pPr>
          </a:lstStyle>
          <a:p>
            <a:endParaRPr lang="en-US"/>
          </a:p>
        </p:txBody>
      </p:sp>
      <p:sp>
        <p:nvSpPr>
          <p:cNvPr id="3" name="Date Placeholder 2"/>
          <p:cNvSpPr>
            <a:spLocks noGrp="1"/>
          </p:cNvSpPr>
          <p:nvPr>
            <p:ph type="dt" idx="1"/>
          </p:nvPr>
        </p:nvSpPr>
        <p:spPr>
          <a:xfrm>
            <a:off x="3625639" y="0"/>
            <a:ext cx="2773680" cy="434340"/>
          </a:xfrm>
          <a:prstGeom prst="rect">
            <a:avLst/>
          </a:prstGeom>
        </p:spPr>
        <p:txBody>
          <a:bodyPr vert="horz" lIns="86202" tIns="43102" rIns="86202" bIns="43102" rtlCol="0"/>
          <a:lstStyle>
            <a:lvl1pPr algn="r">
              <a:defRPr sz="1200"/>
            </a:lvl1pPr>
          </a:lstStyle>
          <a:p>
            <a:fld id="{FDB7D88C-CDFB-4444-8D2B-CCD1F19CBB5C}" type="datetimeFigureOut">
              <a:rPr lang="en-US" smtClean="0"/>
              <a:pPr/>
              <a:t>10/28/2013</a:t>
            </a:fld>
            <a:endParaRPr lang="en-US"/>
          </a:p>
        </p:txBody>
      </p:sp>
      <p:sp>
        <p:nvSpPr>
          <p:cNvPr id="4" name="Slide Image Placeholder 3"/>
          <p:cNvSpPr>
            <a:spLocks noGrp="1" noRot="1" noChangeAspect="1"/>
          </p:cNvSpPr>
          <p:nvPr>
            <p:ph type="sldImg" idx="2"/>
          </p:nvPr>
        </p:nvSpPr>
        <p:spPr>
          <a:xfrm>
            <a:off x="1028700" y="652463"/>
            <a:ext cx="4343400" cy="3257550"/>
          </a:xfrm>
          <a:prstGeom prst="rect">
            <a:avLst/>
          </a:prstGeom>
          <a:noFill/>
          <a:ln w="12700">
            <a:solidFill>
              <a:prstClr val="black"/>
            </a:solidFill>
          </a:ln>
        </p:spPr>
        <p:txBody>
          <a:bodyPr vert="horz" lIns="86202" tIns="43102" rIns="86202" bIns="43102" rtlCol="0" anchor="ctr"/>
          <a:lstStyle/>
          <a:p>
            <a:endParaRPr lang="en-US"/>
          </a:p>
        </p:txBody>
      </p:sp>
      <p:sp>
        <p:nvSpPr>
          <p:cNvPr id="5" name="Notes Placeholder 4"/>
          <p:cNvSpPr>
            <a:spLocks noGrp="1"/>
          </p:cNvSpPr>
          <p:nvPr>
            <p:ph type="body" sz="quarter" idx="3"/>
          </p:nvPr>
        </p:nvSpPr>
        <p:spPr>
          <a:xfrm>
            <a:off x="640080" y="4126230"/>
            <a:ext cx="5120640" cy="3909060"/>
          </a:xfrm>
          <a:prstGeom prst="rect">
            <a:avLst/>
          </a:prstGeom>
        </p:spPr>
        <p:txBody>
          <a:bodyPr vert="horz" lIns="86202" tIns="43102" rIns="86202" bIns="4310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250953"/>
            <a:ext cx="2773680" cy="434340"/>
          </a:xfrm>
          <a:prstGeom prst="rect">
            <a:avLst/>
          </a:prstGeom>
        </p:spPr>
        <p:txBody>
          <a:bodyPr vert="horz" lIns="86202" tIns="43102" rIns="86202" bIns="43102" rtlCol="0" anchor="b"/>
          <a:lstStyle>
            <a:lvl1pPr algn="l">
              <a:defRPr sz="1200"/>
            </a:lvl1pPr>
          </a:lstStyle>
          <a:p>
            <a:endParaRPr lang="en-US"/>
          </a:p>
        </p:txBody>
      </p:sp>
      <p:sp>
        <p:nvSpPr>
          <p:cNvPr id="7" name="Slide Number Placeholder 6"/>
          <p:cNvSpPr>
            <a:spLocks noGrp="1"/>
          </p:cNvSpPr>
          <p:nvPr>
            <p:ph type="sldNum" sz="quarter" idx="5"/>
          </p:nvPr>
        </p:nvSpPr>
        <p:spPr>
          <a:xfrm>
            <a:off x="3625639" y="8250953"/>
            <a:ext cx="2773680" cy="434340"/>
          </a:xfrm>
          <a:prstGeom prst="rect">
            <a:avLst/>
          </a:prstGeom>
        </p:spPr>
        <p:txBody>
          <a:bodyPr vert="horz" lIns="86202" tIns="43102" rIns="86202" bIns="43102" rtlCol="0" anchor="b"/>
          <a:lstStyle>
            <a:lvl1pPr algn="r">
              <a:defRPr sz="1200"/>
            </a:lvl1pPr>
          </a:lstStyle>
          <a:p>
            <a:fld id="{B77F9F3A-20E2-4CE8-8C37-34D35A043D2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4721F37-47B4-452C-8FDE-E6796F2E89CC}" type="datetime1">
              <a:rPr lang="en-US" smtClean="0"/>
              <a:pPr/>
              <a:t>10/28/2013</a:t>
            </a:fld>
            <a:endParaRPr lang="en-US"/>
          </a:p>
        </p:txBody>
      </p:sp>
      <p:sp>
        <p:nvSpPr>
          <p:cNvPr id="19" name="Footer Placeholder 18"/>
          <p:cNvSpPr>
            <a:spLocks noGrp="1"/>
          </p:cNvSpPr>
          <p:nvPr>
            <p:ph type="ftr" sz="quarter" idx="11"/>
          </p:nvPr>
        </p:nvSpPr>
        <p:spPr/>
        <p:txBody>
          <a:bodyPr/>
          <a:lstStyle/>
          <a:p>
            <a:r>
              <a:rPr lang="en-US" smtClean="0"/>
              <a:t>Copyright - Anil Chawla Law Associates LLP</a:t>
            </a:r>
            <a:endParaRPr lang="en-US"/>
          </a:p>
        </p:txBody>
      </p:sp>
      <p:sp>
        <p:nvSpPr>
          <p:cNvPr id="27" name="Slide Number Placeholder 26"/>
          <p:cNvSpPr>
            <a:spLocks noGrp="1"/>
          </p:cNvSpPr>
          <p:nvPr>
            <p:ph type="sldNum" sz="quarter" idx="12"/>
          </p:nvPr>
        </p:nvSpPr>
        <p:spPr/>
        <p:txBody>
          <a:bodyPr/>
          <a:lstStyle/>
          <a:p>
            <a:fld id="{745FCA8B-64D5-4E68-8E87-ACB5321CAB1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4DE0A9-7121-44C1-A878-7CCEE5FAD2AB}" type="datetime1">
              <a:rPr lang="en-US" smtClean="0"/>
              <a:pPr/>
              <a:t>10/28/2013</a:t>
            </a:fld>
            <a:endParaRPr lang="en-US"/>
          </a:p>
        </p:txBody>
      </p:sp>
      <p:sp>
        <p:nvSpPr>
          <p:cNvPr id="5" name="Footer Placeholder 4"/>
          <p:cNvSpPr>
            <a:spLocks noGrp="1"/>
          </p:cNvSpPr>
          <p:nvPr>
            <p:ph type="ftr" sz="quarter" idx="11"/>
          </p:nvPr>
        </p:nvSpPr>
        <p:spPr/>
        <p:txBody>
          <a:bodyPr/>
          <a:lstStyle/>
          <a:p>
            <a:r>
              <a:rPr lang="en-US" smtClean="0"/>
              <a:t>Copyright - Anil Chawla Law Associates LLP</a:t>
            </a:r>
            <a:endParaRPr lang="en-US"/>
          </a:p>
        </p:txBody>
      </p:sp>
      <p:sp>
        <p:nvSpPr>
          <p:cNvPr id="6" name="Slide Number Placeholder 5"/>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33E8F0-98A3-4EE4-BC73-00DEDCF35605}" type="datetime1">
              <a:rPr lang="en-US" smtClean="0"/>
              <a:pPr/>
              <a:t>10/28/2013</a:t>
            </a:fld>
            <a:endParaRPr lang="en-US"/>
          </a:p>
        </p:txBody>
      </p:sp>
      <p:sp>
        <p:nvSpPr>
          <p:cNvPr id="5" name="Footer Placeholder 4"/>
          <p:cNvSpPr>
            <a:spLocks noGrp="1"/>
          </p:cNvSpPr>
          <p:nvPr>
            <p:ph type="ftr" sz="quarter" idx="11"/>
          </p:nvPr>
        </p:nvSpPr>
        <p:spPr/>
        <p:txBody>
          <a:bodyPr/>
          <a:lstStyle/>
          <a:p>
            <a:r>
              <a:rPr lang="en-US" smtClean="0"/>
              <a:t>Copyright - Anil Chawla Law Associates LLP</a:t>
            </a:r>
            <a:endParaRPr lang="en-US"/>
          </a:p>
        </p:txBody>
      </p:sp>
      <p:sp>
        <p:nvSpPr>
          <p:cNvPr id="6" name="Slide Number Placeholder 5"/>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377D5D8-5794-48C5-8F91-7349C67DF1A1}" type="datetime1">
              <a:rPr lang="en-US" smtClean="0"/>
              <a:pPr/>
              <a:t>10/28/2013</a:t>
            </a:fld>
            <a:endParaRPr lang="en-US"/>
          </a:p>
        </p:txBody>
      </p:sp>
      <p:sp>
        <p:nvSpPr>
          <p:cNvPr id="5" name="Footer Placeholder 4"/>
          <p:cNvSpPr>
            <a:spLocks noGrp="1"/>
          </p:cNvSpPr>
          <p:nvPr>
            <p:ph type="ftr" sz="quarter" idx="11"/>
          </p:nvPr>
        </p:nvSpPr>
        <p:spPr/>
        <p:txBody>
          <a:bodyPr/>
          <a:lstStyle/>
          <a:p>
            <a:r>
              <a:rPr lang="en-US" smtClean="0"/>
              <a:t>Copyright - Anil Chawla Law Associates LLP</a:t>
            </a:r>
            <a:endParaRPr lang="en-US"/>
          </a:p>
        </p:txBody>
      </p:sp>
      <p:sp>
        <p:nvSpPr>
          <p:cNvPr id="6" name="Slide Number Placeholder 5"/>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6076A70-5775-498C-8C23-D6B5A3DD01E3}" type="datetime1">
              <a:rPr lang="en-US" smtClean="0"/>
              <a:pPr/>
              <a:t>10/28/2013</a:t>
            </a:fld>
            <a:endParaRPr lang="en-US"/>
          </a:p>
        </p:txBody>
      </p:sp>
      <p:sp>
        <p:nvSpPr>
          <p:cNvPr id="5" name="Footer Placeholder 4"/>
          <p:cNvSpPr>
            <a:spLocks noGrp="1"/>
          </p:cNvSpPr>
          <p:nvPr>
            <p:ph type="ftr" sz="quarter" idx="11"/>
          </p:nvPr>
        </p:nvSpPr>
        <p:spPr/>
        <p:txBody>
          <a:bodyPr/>
          <a:lstStyle/>
          <a:p>
            <a:r>
              <a:rPr lang="en-US" smtClean="0"/>
              <a:t>Copyright - Anil Chawla Law Associates LLP</a:t>
            </a:r>
            <a:endParaRPr lang="en-US"/>
          </a:p>
        </p:txBody>
      </p:sp>
      <p:sp>
        <p:nvSpPr>
          <p:cNvPr id="6" name="Slide Number Placeholder 5"/>
          <p:cNvSpPr>
            <a:spLocks noGrp="1"/>
          </p:cNvSpPr>
          <p:nvPr>
            <p:ph type="sldNum" sz="quarter" idx="12"/>
          </p:nvPr>
        </p:nvSpPr>
        <p:spPr/>
        <p:txBody>
          <a:bodyPr/>
          <a:lstStyle/>
          <a:p>
            <a:fld id="{745FCA8B-64D5-4E68-8E87-ACB5321CAB1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500DE39-E9BF-4DD4-A6AA-B77F1486FB45}" type="datetime1">
              <a:rPr lang="en-US" smtClean="0"/>
              <a:pPr/>
              <a:t>10/28/2013</a:t>
            </a:fld>
            <a:endParaRPr lang="en-US"/>
          </a:p>
        </p:txBody>
      </p:sp>
      <p:sp>
        <p:nvSpPr>
          <p:cNvPr id="6" name="Footer Placeholder 5"/>
          <p:cNvSpPr>
            <a:spLocks noGrp="1"/>
          </p:cNvSpPr>
          <p:nvPr>
            <p:ph type="ftr" sz="quarter" idx="11"/>
          </p:nvPr>
        </p:nvSpPr>
        <p:spPr/>
        <p:txBody>
          <a:bodyPr/>
          <a:lstStyle/>
          <a:p>
            <a:r>
              <a:rPr lang="en-US" smtClean="0"/>
              <a:t>Copyright - Anil Chawla Law Associates LLP</a:t>
            </a:r>
            <a:endParaRPr lang="en-US"/>
          </a:p>
        </p:txBody>
      </p:sp>
      <p:sp>
        <p:nvSpPr>
          <p:cNvPr id="7" name="Slide Number Placeholder 6"/>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6E396E6-82E6-4129-8C44-ACAA34744911}" type="datetime1">
              <a:rPr lang="en-US" smtClean="0"/>
              <a:pPr/>
              <a:t>10/28/2013</a:t>
            </a:fld>
            <a:endParaRPr lang="en-US"/>
          </a:p>
        </p:txBody>
      </p:sp>
      <p:sp>
        <p:nvSpPr>
          <p:cNvPr id="8" name="Footer Placeholder 7"/>
          <p:cNvSpPr>
            <a:spLocks noGrp="1"/>
          </p:cNvSpPr>
          <p:nvPr>
            <p:ph type="ftr" sz="quarter" idx="11"/>
          </p:nvPr>
        </p:nvSpPr>
        <p:spPr/>
        <p:txBody>
          <a:bodyPr/>
          <a:lstStyle/>
          <a:p>
            <a:r>
              <a:rPr lang="en-US" smtClean="0"/>
              <a:t>Copyright - Anil Chawla Law Associates LLP</a:t>
            </a:r>
            <a:endParaRPr lang="en-US"/>
          </a:p>
        </p:txBody>
      </p:sp>
      <p:sp>
        <p:nvSpPr>
          <p:cNvPr id="9" name="Slide Number Placeholder 8"/>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DF0E8F8-4FC2-4B21-A849-0AB5576EB599}" type="datetime1">
              <a:rPr lang="en-US" smtClean="0"/>
              <a:pPr/>
              <a:t>10/28/2013</a:t>
            </a:fld>
            <a:endParaRPr lang="en-US"/>
          </a:p>
        </p:txBody>
      </p:sp>
      <p:sp>
        <p:nvSpPr>
          <p:cNvPr id="4" name="Footer Placeholder 3"/>
          <p:cNvSpPr>
            <a:spLocks noGrp="1"/>
          </p:cNvSpPr>
          <p:nvPr>
            <p:ph type="ftr" sz="quarter" idx="11"/>
          </p:nvPr>
        </p:nvSpPr>
        <p:spPr/>
        <p:txBody>
          <a:bodyPr/>
          <a:lstStyle/>
          <a:p>
            <a:r>
              <a:rPr lang="en-US" smtClean="0"/>
              <a:t>Copyright - Anil Chawla Law Associates LLP</a:t>
            </a:r>
            <a:endParaRPr lang="en-US"/>
          </a:p>
        </p:txBody>
      </p:sp>
      <p:sp>
        <p:nvSpPr>
          <p:cNvPr id="5" name="Slide Number Placeholder 4"/>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D8DCCF-7D6B-4EA3-BBD4-434372E9C594}" type="datetime1">
              <a:rPr lang="en-US" smtClean="0"/>
              <a:pPr/>
              <a:t>10/28/2013</a:t>
            </a:fld>
            <a:endParaRPr lang="en-US"/>
          </a:p>
        </p:txBody>
      </p:sp>
      <p:sp>
        <p:nvSpPr>
          <p:cNvPr id="3" name="Footer Placeholder 2"/>
          <p:cNvSpPr>
            <a:spLocks noGrp="1"/>
          </p:cNvSpPr>
          <p:nvPr>
            <p:ph type="ftr" sz="quarter" idx="11"/>
          </p:nvPr>
        </p:nvSpPr>
        <p:spPr/>
        <p:txBody>
          <a:bodyPr/>
          <a:lstStyle/>
          <a:p>
            <a:r>
              <a:rPr lang="en-US" smtClean="0"/>
              <a:t>Copyright - Anil Chawla Law Associates LLP</a:t>
            </a:r>
            <a:endParaRPr lang="en-US"/>
          </a:p>
        </p:txBody>
      </p:sp>
      <p:sp>
        <p:nvSpPr>
          <p:cNvPr id="4" name="Slide Number Placeholder 3"/>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8F600D8-A341-4D7F-83DC-D1735867FFA6}" type="datetime1">
              <a:rPr lang="en-US" smtClean="0"/>
              <a:pPr/>
              <a:t>10/28/2013</a:t>
            </a:fld>
            <a:endParaRPr lang="en-US"/>
          </a:p>
        </p:txBody>
      </p:sp>
      <p:sp>
        <p:nvSpPr>
          <p:cNvPr id="6" name="Footer Placeholder 5"/>
          <p:cNvSpPr>
            <a:spLocks noGrp="1"/>
          </p:cNvSpPr>
          <p:nvPr>
            <p:ph type="ftr" sz="quarter" idx="11"/>
          </p:nvPr>
        </p:nvSpPr>
        <p:spPr/>
        <p:txBody>
          <a:bodyPr/>
          <a:lstStyle/>
          <a:p>
            <a:r>
              <a:rPr lang="en-US" smtClean="0"/>
              <a:t>Copyright - Anil Chawla Law Associates LLP</a:t>
            </a:r>
            <a:endParaRPr lang="en-US"/>
          </a:p>
        </p:txBody>
      </p:sp>
      <p:sp>
        <p:nvSpPr>
          <p:cNvPr id="7" name="Slide Number Placeholder 6"/>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51663EC-2456-4BE1-8268-D9BEC65E92DC}" type="datetime1">
              <a:rPr lang="en-US" smtClean="0"/>
              <a:pPr/>
              <a:t>10/28/2013</a:t>
            </a:fld>
            <a:endParaRPr lang="en-US"/>
          </a:p>
        </p:txBody>
      </p:sp>
      <p:sp>
        <p:nvSpPr>
          <p:cNvPr id="6" name="Footer Placeholder 5"/>
          <p:cNvSpPr>
            <a:spLocks noGrp="1"/>
          </p:cNvSpPr>
          <p:nvPr>
            <p:ph type="ftr" sz="quarter" idx="11"/>
          </p:nvPr>
        </p:nvSpPr>
        <p:spPr/>
        <p:txBody>
          <a:bodyPr/>
          <a:lstStyle/>
          <a:p>
            <a:r>
              <a:rPr lang="en-US" smtClean="0"/>
              <a:t>Copyright - Anil Chawla Law Associates LLP</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45FCA8B-64D5-4E68-8E87-ACB5321CAB1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AD0ECA7-1EA5-4CF2-A16A-FC7AAEC65ECB}" type="datetime1">
              <a:rPr lang="en-US" smtClean="0"/>
              <a:pPr/>
              <a:t>10/28/2013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Copyright - Anil Chawla Law Associates LLP</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45FCA8B-64D5-4E68-8E87-ACB5321CAB1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info@indialegalhelp.com" TargetMode="External"/><Relationship Id="rId2" Type="http://schemas.openxmlformats.org/officeDocument/2006/relationships/hyperlink" Target="http://www.indialegalhelp.com/"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219200"/>
            <a:ext cx="7851648" cy="1828800"/>
          </a:xfrm>
        </p:spPr>
        <p:txBody>
          <a:bodyPr>
            <a:normAutofit/>
          </a:bodyPr>
          <a:lstStyle/>
          <a:p>
            <a:r>
              <a:rPr lang="en-US" sz="2800" b="1" dirty="0" smtClean="0">
                <a:solidFill>
                  <a:schemeClr val="tx2"/>
                </a:solidFill>
                <a:latin typeface="Arial" pitchFamily="34" charset="0"/>
                <a:cs typeface="Arial" pitchFamily="34" charset="0"/>
              </a:rPr>
              <a:t>Constitutional Aspects of Indirect Taxes</a:t>
            </a:r>
            <a:endParaRPr lang="en-US" sz="2800" b="1" dirty="0">
              <a:solidFill>
                <a:schemeClr val="tx2"/>
              </a:solidFill>
              <a:latin typeface="Arial" pitchFamily="34" charset="0"/>
              <a:cs typeface="Arial" pitchFamily="34" charset="0"/>
            </a:endParaRPr>
          </a:p>
        </p:txBody>
      </p:sp>
      <p:sp>
        <p:nvSpPr>
          <p:cNvPr id="3" name="Subtitle 2"/>
          <p:cNvSpPr>
            <a:spLocks noGrp="1"/>
          </p:cNvSpPr>
          <p:nvPr>
            <p:ph type="subTitle" idx="1"/>
          </p:nvPr>
        </p:nvSpPr>
        <p:spPr>
          <a:xfrm>
            <a:off x="533400" y="3124200"/>
            <a:ext cx="7854696" cy="2715064"/>
          </a:xfrm>
        </p:spPr>
        <p:txBody>
          <a:bodyPr>
            <a:normAutofit/>
          </a:bodyPr>
          <a:lstStyle/>
          <a:p>
            <a:r>
              <a:rPr lang="en-US" sz="1600" dirty="0" smtClean="0">
                <a:solidFill>
                  <a:schemeClr val="tx1"/>
                </a:solidFill>
                <a:latin typeface="Arial" pitchFamily="34" charset="0"/>
                <a:cs typeface="Arial" pitchFamily="34" charset="0"/>
              </a:rPr>
              <a:t>Session at Certificate Course on Indirect Taxes organized by </a:t>
            </a:r>
            <a:br>
              <a:rPr lang="en-US" sz="1600" dirty="0" smtClean="0">
                <a:solidFill>
                  <a:schemeClr val="tx1"/>
                </a:solidFill>
                <a:latin typeface="Arial" pitchFamily="34" charset="0"/>
                <a:cs typeface="Arial" pitchFamily="34" charset="0"/>
              </a:rPr>
            </a:br>
            <a:r>
              <a:rPr lang="en-US" sz="1600" dirty="0" smtClean="0">
                <a:solidFill>
                  <a:schemeClr val="tx1"/>
                </a:solidFill>
                <a:latin typeface="Arial" pitchFamily="34" charset="0"/>
                <a:cs typeface="Arial" pitchFamily="34" charset="0"/>
              </a:rPr>
              <a:t>The Indirect Taxes Committee,</a:t>
            </a:r>
            <a:br>
              <a:rPr lang="en-US" sz="1600" dirty="0" smtClean="0">
                <a:solidFill>
                  <a:schemeClr val="tx1"/>
                </a:solidFill>
                <a:latin typeface="Arial" pitchFamily="34" charset="0"/>
                <a:cs typeface="Arial" pitchFamily="34" charset="0"/>
              </a:rPr>
            </a:br>
            <a:r>
              <a:rPr lang="en-US" sz="1600" dirty="0" smtClean="0">
                <a:solidFill>
                  <a:schemeClr val="tx1"/>
                </a:solidFill>
                <a:latin typeface="Arial" pitchFamily="34" charset="0"/>
                <a:cs typeface="Arial" pitchFamily="34" charset="0"/>
              </a:rPr>
              <a:t>The Institute of Chartered Accountants of India</a:t>
            </a:r>
            <a:br>
              <a:rPr lang="en-US" sz="1600" dirty="0" smtClean="0">
                <a:solidFill>
                  <a:schemeClr val="tx1"/>
                </a:solidFill>
                <a:latin typeface="Arial" pitchFamily="34" charset="0"/>
                <a:cs typeface="Arial" pitchFamily="34" charset="0"/>
              </a:rPr>
            </a:br>
            <a:r>
              <a:rPr lang="en-US" sz="1600" dirty="0" smtClean="0">
                <a:solidFill>
                  <a:schemeClr val="tx1"/>
                </a:solidFill>
                <a:latin typeface="Arial" pitchFamily="34" charset="0"/>
                <a:cs typeface="Arial" pitchFamily="34" charset="0"/>
              </a:rPr>
              <a:t>Bhopal</a:t>
            </a:r>
          </a:p>
          <a:p>
            <a:r>
              <a:rPr lang="en-US" sz="1600" dirty="0" smtClean="0">
                <a:solidFill>
                  <a:schemeClr val="tx1"/>
                </a:solidFill>
                <a:latin typeface="Arial" pitchFamily="34" charset="0"/>
                <a:cs typeface="Arial" pitchFamily="34" charset="0"/>
              </a:rPr>
              <a:t>19 October 2013</a:t>
            </a:r>
          </a:p>
          <a:p>
            <a:endParaRPr lang="en-US" sz="1600" dirty="0">
              <a:solidFill>
                <a:schemeClr val="tx1"/>
              </a:solidFill>
              <a:latin typeface="Arial" pitchFamily="34" charset="0"/>
              <a:cs typeface="Arial" pitchFamily="34" charset="0"/>
            </a:endParaRPr>
          </a:p>
          <a:p>
            <a:r>
              <a:rPr lang="en-US" sz="1600" dirty="0" smtClean="0">
                <a:solidFill>
                  <a:schemeClr val="tx1"/>
                </a:solidFill>
                <a:latin typeface="Arial" pitchFamily="34" charset="0"/>
                <a:cs typeface="Arial" pitchFamily="34" charset="0"/>
              </a:rPr>
              <a:t>By Advocate Anil </a:t>
            </a:r>
            <a:r>
              <a:rPr lang="en-US" sz="1600" dirty="0" err="1" smtClean="0">
                <a:solidFill>
                  <a:schemeClr val="tx1"/>
                </a:solidFill>
                <a:latin typeface="Arial" pitchFamily="34" charset="0"/>
                <a:cs typeface="Arial" pitchFamily="34" charset="0"/>
              </a:rPr>
              <a:t>Chawla</a:t>
            </a:r>
            <a:r>
              <a:rPr lang="en-US" sz="1600" dirty="0" smtClean="0">
                <a:solidFill>
                  <a:schemeClr val="tx1"/>
                </a:solidFill>
                <a:latin typeface="Arial" pitchFamily="34" charset="0"/>
                <a:cs typeface="Arial" pitchFamily="34" charset="0"/>
              </a:rPr>
              <a:t/>
            </a:r>
            <a:br>
              <a:rPr lang="en-US" sz="1600" dirty="0" smtClean="0">
                <a:solidFill>
                  <a:schemeClr val="tx1"/>
                </a:solidFill>
                <a:latin typeface="Arial" pitchFamily="34" charset="0"/>
                <a:cs typeface="Arial" pitchFamily="34" charset="0"/>
              </a:rPr>
            </a:br>
            <a:r>
              <a:rPr lang="en-US" sz="1200" dirty="0" smtClean="0">
                <a:solidFill>
                  <a:schemeClr val="tx1"/>
                </a:solidFill>
                <a:latin typeface="Arial" pitchFamily="34" charset="0"/>
                <a:cs typeface="Arial" pitchFamily="34" charset="0"/>
              </a:rPr>
              <a:t>(</a:t>
            </a:r>
            <a:r>
              <a:rPr lang="en-US" sz="1200" dirty="0" err="1" smtClean="0">
                <a:solidFill>
                  <a:schemeClr val="tx1"/>
                </a:solidFill>
                <a:latin typeface="Arial" pitchFamily="34" charset="0"/>
                <a:cs typeface="Arial" pitchFamily="34" charset="0"/>
              </a:rPr>
              <a:t>B.Tech</a:t>
            </a:r>
            <a:r>
              <a:rPr lang="en-US" sz="1200" dirty="0" smtClean="0">
                <a:solidFill>
                  <a:schemeClr val="tx1"/>
                </a:solidFill>
                <a:latin typeface="Arial" pitchFamily="34" charset="0"/>
                <a:cs typeface="Arial" pitchFamily="34" charset="0"/>
              </a:rPr>
              <a:t>. </a:t>
            </a:r>
            <a:r>
              <a:rPr lang="en-US" sz="1200" dirty="0" smtClean="0">
                <a:latin typeface="Arial" pitchFamily="34" charset="0"/>
                <a:cs typeface="Arial" pitchFamily="34" charset="0"/>
              </a:rPr>
              <a:t>LL.B.)</a:t>
            </a:r>
            <a:br>
              <a:rPr lang="en-US" sz="1200" dirty="0" smtClean="0">
                <a:latin typeface="Arial" pitchFamily="34" charset="0"/>
                <a:cs typeface="Arial" pitchFamily="34" charset="0"/>
              </a:rPr>
            </a:br>
            <a:r>
              <a:rPr lang="en-US" sz="1200" dirty="0" smtClean="0">
                <a:latin typeface="Arial" pitchFamily="34" charset="0"/>
                <a:cs typeface="Arial" pitchFamily="34" charset="0"/>
              </a:rPr>
              <a:t>Senior Partner,</a:t>
            </a:r>
            <a:br>
              <a:rPr lang="en-US" sz="1200" dirty="0" smtClean="0">
                <a:latin typeface="Arial" pitchFamily="34" charset="0"/>
                <a:cs typeface="Arial" pitchFamily="34" charset="0"/>
              </a:rPr>
            </a:br>
            <a:r>
              <a:rPr lang="en-US" sz="1200" dirty="0" smtClean="0">
                <a:latin typeface="Arial" pitchFamily="34" charset="0"/>
                <a:cs typeface="Arial" pitchFamily="34" charset="0"/>
              </a:rPr>
              <a:t>Anil </a:t>
            </a:r>
            <a:r>
              <a:rPr lang="en-US" sz="1200" dirty="0" err="1" smtClean="0">
                <a:latin typeface="Arial" pitchFamily="34" charset="0"/>
                <a:cs typeface="Arial" pitchFamily="34" charset="0"/>
              </a:rPr>
              <a:t>Chawla</a:t>
            </a:r>
            <a:r>
              <a:rPr lang="en-US" sz="1200" dirty="0" smtClean="0">
                <a:latin typeface="Arial" pitchFamily="34" charset="0"/>
                <a:cs typeface="Arial" pitchFamily="34" charset="0"/>
              </a:rPr>
              <a:t> Law Associates LLP</a:t>
            </a:r>
            <a:br>
              <a:rPr lang="en-US" sz="1200" dirty="0" smtClean="0">
                <a:latin typeface="Arial" pitchFamily="34" charset="0"/>
                <a:cs typeface="Arial" pitchFamily="34" charset="0"/>
              </a:rPr>
            </a:br>
            <a:r>
              <a:rPr lang="en-US" sz="1200" dirty="0" smtClean="0">
                <a:latin typeface="Arial" pitchFamily="34" charset="0"/>
                <a:cs typeface="Arial" pitchFamily="34" charset="0"/>
              </a:rPr>
              <a:t>www.indialegalhelp.com</a:t>
            </a:r>
            <a:endParaRPr lang="en-US" sz="16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Arial" pitchFamily="34" charset="0"/>
                <a:cs typeface="Arial" pitchFamily="34" charset="0"/>
              </a:rPr>
              <a:t>Union List Items of Indirect Taxation (Continued)</a:t>
            </a:r>
            <a:endParaRPr lang="en-US" sz="2800" b="1" dirty="0">
              <a:latin typeface="Arial" pitchFamily="34" charset="0"/>
              <a:cs typeface="Arial" pitchFamily="34" charset="0"/>
            </a:endParaRPr>
          </a:p>
        </p:txBody>
      </p:sp>
      <p:pic>
        <p:nvPicPr>
          <p:cNvPr id="4098" name="Picture 2"/>
          <p:cNvPicPr>
            <a:picLocks noGrp="1" noChangeAspect="1" noChangeArrowheads="1"/>
          </p:cNvPicPr>
          <p:nvPr>
            <p:ph idx="1"/>
          </p:nvPr>
        </p:nvPicPr>
        <p:blipFill>
          <a:blip r:embed="rId2"/>
          <a:srcRect/>
          <a:stretch>
            <a:fillRect/>
          </a:stretch>
        </p:blipFill>
        <p:spPr bwMode="auto">
          <a:xfrm>
            <a:off x="457200" y="2971800"/>
            <a:ext cx="8110208" cy="3467895"/>
          </a:xfrm>
          <a:prstGeom prst="rect">
            <a:avLst/>
          </a:prstGeom>
          <a:noFill/>
          <a:ln w="9525">
            <a:noFill/>
            <a:miter lim="800000"/>
            <a:headEnd/>
            <a:tailEnd/>
          </a:ln>
          <a:effectLst/>
        </p:spPr>
      </p:pic>
      <p:pic>
        <p:nvPicPr>
          <p:cNvPr id="5" name="Picture 5"/>
          <p:cNvPicPr>
            <a:picLocks noChangeAspect="1" noChangeArrowheads="1"/>
          </p:cNvPicPr>
          <p:nvPr/>
        </p:nvPicPr>
        <p:blipFill>
          <a:blip r:embed="rId3"/>
          <a:srcRect/>
          <a:stretch>
            <a:fillRect/>
          </a:stretch>
        </p:blipFill>
        <p:spPr bwMode="auto">
          <a:xfrm>
            <a:off x="381000" y="2286000"/>
            <a:ext cx="7581900" cy="600075"/>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10</a:t>
            </a:fld>
            <a:endParaRPr lang="en-US" dirty="0">
              <a:latin typeface="Times New Roman" pitchFamily="18" charset="0"/>
              <a:cs typeface="Times New Roman" pitchFamily="18" charset="0"/>
            </a:endParaRPr>
          </a:p>
        </p:txBody>
      </p:sp>
      <p:sp>
        <p:nvSpPr>
          <p:cNvPr id="7" name="Footer Placeholder 6"/>
          <p:cNvSpPr>
            <a:spLocks noGrp="1"/>
          </p:cNvSpPr>
          <p:nvPr>
            <p:ph type="ftr" sz="quarter" idx="11"/>
          </p:nvPr>
        </p:nvSpPr>
        <p:spPr/>
        <p:txBody>
          <a:bodyPr/>
          <a:lstStyle/>
          <a:p>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Arial" pitchFamily="34" charset="0"/>
                <a:cs typeface="Arial" pitchFamily="34" charset="0"/>
              </a:rPr>
              <a:t>Union List Items of Indirect Taxation (Continued)</a:t>
            </a:r>
            <a:endParaRPr lang="en-US" sz="2800" b="1" dirty="0">
              <a:latin typeface="Arial" pitchFamily="34" charset="0"/>
              <a:cs typeface="Arial" pitchFamily="34" charset="0"/>
            </a:endParaRPr>
          </a:p>
        </p:txBody>
      </p:sp>
      <p:pic>
        <p:nvPicPr>
          <p:cNvPr id="5122" name="Picture 2"/>
          <p:cNvPicPr>
            <a:picLocks noGrp="1" noChangeAspect="1" noChangeArrowheads="1"/>
          </p:cNvPicPr>
          <p:nvPr>
            <p:ph idx="1"/>
          </p:nvPr>
        </p:nvPicPr>
        <p:blipFill>
          <a:blip r:embed="rId2"/>
          <a:srcRect/>
          <a:stretch>
            <a:fillRect/>
          </a:stretch>
        </p:blipFill>
        <p:spPr bwMode="auto">
          <a:xfrm>
            <a:off x="762000" y="2362200"/>
            <a:ext cx="7600950" cy="2695575"/>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914400" y="6172200"/>
            <a:ext cx="7505700" cy="390525"/>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838200" y="5105400"/>
            <a:ext cx="7543800" cy="542925"/>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11</a:t>
            </a:fld>
            <a:endParaRPr lang="en-US" dirty="0">
              <a:latin typeface="Times New Roman" pitchFamily="18" charset="0"/>
              <a:cs typeface="Times New Roman" pitchFamily="18" charset="0"/>
            </a:endParaRPr>
          </a:p>
        </p:txBody>
      </p:sp>
      <p:sp>
        <p:nvSpPr>
          <p:cNvPr id="7" name="Footer Placeholder 6"/>
          <p:cNvSpPr>
            <a:spLocks noGrp="1"/>
          </p:cNvSpPr>
          <p:nvPr>
            <p:ph type="ftr" sz="quarter" idx="11"/>
          </p:nvPr>
        </p:nvSpPr>
        <p:spPr/>
        <p:txBody>
          <a:bodyPr/>
          <a:lstStyle/>
          <a:p>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Arial" pitchFamily="34" charset="0"/>
                <a:cs typeface="Arial" pitchFamily="34" charset="0"/>
              </a:rPr>
              <a:t>State List Items of Indirect Taxation</a:t>
            </a:r>
            <a:endParaRPr lang="en-US" sz="2800" b="1" dirty="0">
              <a:latin typeface="Arial" pitchFamily="34" charset="0"/>
              <a:cs typeface="Arial" pitchFamily="34" charset="0"/>
            </a:endParaRPr>
          </a:p>
        </p:txBody>
      </p:sp>
      <p:pic>
        <p:nvPicPr>
          <p:cNvPr id="6146" name="Picture 2"/>
          <p:cNvPicPr>
            <a:picLocks noGrp="1" noChangeAspect="1" noChangeArrowheads="1"/>
          </p:cNvPicPr>
          <p:nvPr>
            <p:ph idx="1"/>
          </p:nvPr>
        </p:nvPicPr>
        <p:blipFill>
          <a:blip r:embed="rId2"/>
          <a:srcRect/>
          <a:stretch>
            <a:fillRect/>
          </a:stretch>
        </p:blipFill>
        <p:spPr bwMode="auto">
          <a:xfrm>
            <a:off x="381000" y="2057400"/>
            <a:ext cx="7629525" cy="542925"/>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381000" y="2590800"/>
            <a:ext cx="7572375" cy="1314450"/>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a:srcRect/>
          <a:stretch>
            <a:fillRect/>
          </a:stretch>
        </p:blipFill>
        <p:spPr bwMode="auto">
          <a:xfrm>
            <a:off x="533400" y="3962400"/>
            <a:ext cx="7591425" cy="2019300"/>
          </a:xfrm>
          <a:prstGeom prst="rect">
            <a:avLst/>
          </a:prstGeom>
          <a:noFill/>
          <a:ln w="9525">
            <a:noFill/>
            <a:miter lim="800000"/>
            <a:headEnd/>
            <a:tailEnd/>
          </a:ln>
          <a:effectLst/>
        </p:spPr>
      </p:pic>
      <p:pic>
        <p:nvPicPr>
          <p:cNvPr id="6149" name="Picture 5"/>
          <p:cNvPicPr>
            <a:picLocks noChangeAspect="1" noChangeArrowheads="1"/>
          </p:cNvPicPr>
          <p:nvPr/>
        </p:nvPicPr>
        <p:blipFill>
          <a:blip r:embed="rId5"/>
          <a:srcRect/>
          <a:stretch>
            <a:fillRect/>
          </a:stretch>
        </p:blipFill>
        <p:spPr bwMode="auto">
          <a:xfrm>
            <a:off x="914400" y="6019800"/>
            <a:ext cx="2733675" cy="323850"/>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12</a:t>
            </a:fld>
            <a:endParaRPr lang="en-US" dirty="0">
              <a:latin typeface="Times New Roman" pitchFamily="18" charset="0"/>
              <a:cs typeface="Times New Roman" pitchFamily="18" charset="0"/>
            </a:endParaRPr>
          </a:p>
        </p:txBody>
      </p:sp>
      <p:sp>
        <p:nvSpPr>
          <p:cNvPr id="8" name="Footer Placeholder 7"/>
          <p:cNvSpPr>
            <a:spLocks noGrp="1"/>
          </p:cNvSpPr>
          <p:nvPr>
            <p:ph type="ftr" sz="quarter" idx="11"/>
          </p:nvPr>
        </p:nvSpPr>
        <p:spPr/>
        <p:txBody>
          <a:bodyPr/>
          <a:lstStyle/>
          <a:p>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Arial" pitchFamily="34" charset="0"/>
                <a:cs typeface="Arial" pitchFamily="34" charset="0"/>
              </a:rPr>
              <a:t>State List Items of Indirect Taxation (Continued)</a:t>
            </a:r>
            <a:endParaRPr lang="en-US" sz="2800" b="1" dirty="0">
              <a:latin typeface="Arial" pitchFamily="34" charset="0"/>
              <a:cs typeface="Arial" pitchFamily="34" charset="0"/>
            </a:endParaRPr>
          </a:p>
        </p:txBody>
      </p:sp>
      <p:pic>
        <p:nvPicPr>
          <p:cNvPr id="7170" name="Picture 2"/>
          <p:cNvPicPr>
            <a:picLocks noChangeAspect="1" noChangeArrowheads="1"/>
          </p:cNvPicPr>
          <p:nvPr/>
        </p:nvPicPr>
        <p:blipFill>
          <a:blip r:embed="rId2"/>
          <a:srcRect/>
          <a:stretch>
            <a:fillRect/>
          </a:stretch>
        </p:blipFill>
        <p:spPr bwMode="auto">
          <a:xfrm>
            <a:off x="838200" y="2133600"/>
            <a:ext cx="7562850" cy="4105275"/>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13</a:t>
            </a:fld>
            <a:endParaRPr lang="en-US" dirty="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Arial" pitchFamily="34" charset="0"/>
                <a:cs typeface="Arial" pitchFamily="34" charset="0"/>
              </a:rPr>
              <a:t>State List Items of Indirect Taxation (Continued)</a:t>
            </a:r>
            <a:endParaRPr lang="en-US" sz="2800" b="1" dirty="0">
              <a:latin typeface="Arial" pitchFamily="34" charset="0"/>
              <a:cs typeface="Arial" pitchFamily="34" charset="0"/>
            </a:endParaRPr>
          </a:p>
        </p:txBody>
      </p:sp>
      <p:pic>
        <p:nvPicPr>
          <p:cNvPr id="8194" name="Picture 2"/>
          <p:cNvPicPr>
            <a:picLocks noChangeAspect="1" noChangeArrowheads="1"/>
          </p:cNvPicPr>
          <p:nvPr/>
        </p:nvPicPr>
        <p:blipFill>
          <a:blip r:embed="rId2"/>
          <a:srcRect/>
          <a:stretch>
            <a:fillRect/>
          </a:stretch>
        </p:blipFill>
        <p:spPr bwMode="auto">
          <a:xfrm>
            <a:off x="609600" y="2133600"/>
            <a:ext cx="8166170" cy="38862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14</a:t>
            </a:fld>
            <a:endParaRPr lang="en-US" dirty="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Arial" pitchFamily="34" charset="0"/>
                <a:cs typeface="Arial" pitchFamily="34" charset="0"/>
              </a:rPr>
              <a:t>State List Items of Indirect Taxation (Continued)</a:t>
            </a:r>
            <a:endParaRPr lang="en-US" sz="2800" b="1" dirty="0">
              <a:latin typeface="Arial" pitchFamily="34" charset="0"/>
              <a:cs typeface="Arial" pitchFamily="34" charset="0"/>
            </a:endParaRPr>
          </a:p>
        </p:txBody>
      </p:sp>
      <p:pic>
        <p:nvPicPr>
          <p:cNvPr id="9218" name="Picture 2"/>
          <p:cNvPicPr>
            <a:picLocks noChangeAspect="1" noChangeArrowheads="1"/>
          </p:cNvPicPr>
          <p:nvPr/>
        </p:nvPicPr>
        <p:blipFill>
          <a:blip r:embed="rId2"/>
          <a:srcRect/>
          <a:stretch>
            <a:fillRect/>
          </a:stretch>
        </p:blipFill>
        <p:spPr bwMode="auto">
          <a:xfrm>
            <a:off x="533400" y="2133600"/>
            <a:ext cx="8001000" cy="4257675"/>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15</a:t>
            </a:fld>
            <a:endParaRPr lang="en-US" dirty="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Arial" pitchFamily="34" charset="0"/>
                <a:cs typeface="Arial" pitchFamily="34" charset="0"/>
              </a:rPr>
              <a:t>Illustrative Case </a:t>
            </a:r>
            <a:endParaRPr lang="en-US" sz="2800" dirty="0">
              <a:latin typeface="Arial" pitchFamily="34" charset="0"/>
              <a:cs typeface="Arial" pitchFamily="34" charset="0"/>
            </a:endParaRPr>
          </a:p>
        </p:txBody>
      </p:sp>
      <p:pic>
        <p:nvPicPr>
          <p:cNvPr id="1026" name="Picture 2"/>
          <p:cNvPicPr>
            <a:picLocks noGrp="1" noChangeAspect="1" noChangeArrowheads="1"/>
          </p:cNvPicPr>
          <p:nvPr>
            <p:ph idx="1"/>
          </p:nvPr>
        </p:nvPicPr>
        <p:blipFill>
          <a:blip r:embed="rId2"/>
          <a:srcRect/>
          <a:stretch>
            <a:fillRect/>
          </a:stretch>
        </p:blipFill>
        <p:spPr bwMode="auto">
          <a:xfrm>
            <a:off x="2438400" y="2057400"/>
            <a:ext cx="3895725" cy="5715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609600" y="2667000"/>
            <a:ext cx="3333750" cy="219075"/>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609600" y="2895600"/>
            <a:ext cx="7924800" cy="3352800"/>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16</a:t>
            </a:fld>
            <a:endParaRPr lang="en-US" dirty="0">
              <a:latin typeface="Times New Roman" pitchFamily="18" charset="0"/>
              <a:cs typeface="Times New Roman" pitchFamily="18" charset="0"/>
            </a:endParaRPr>
          </a:p>
        </p:txBody>
      </p:sp>
      <p:sp>
        <p:nvSpPr>
          <p:cNvPr id="8" name="Footer Placeholder 7"/>
          <p:cNvSpPr>
            <a:spLocks noGrp="1"/>
          </p:cNvSpPr>
          <p:nvPr>
            <p:ph type="ftr" sz="quarter" idx="11"/>
          </p:nvPr>
        </p:nvSpPr>
        <p:spPr/>
        <p:txBody>
          <a:bodyPr/>
          <a:lstStyle/>
          <a:p>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Arial" pitchFamily="34" charset="0"/>
                <a:cs typeface="Arial" pitchFamily="34" charset="0"/>
              </a:rPr>
              <a:t>Illustrative Case (Continued)</a:t>
            </a:r>
            <a:endParaRPr lang="en-US" sz="2800" dirty="0">
              <a:latin typeface="Arial" pitchFamily="34" charset="0"/>
              <a:cs typeface="Arial" pitchFamily="34" charset="0"/>
            </a:endParaRPr>
          </a:p>
        </p:txBody>
      </p:sp>
      <p:pic>
        <p:nvPicPr>
          <p:cNvPr id="2050" name="Picture 2"/>
          <p:cNvPicPr>
            <a:picLocks noChangeAspect="1" noChangeArrowheads="1"/>
          </p:cNvPicPr>
          <p:nvPr/>
        </p:nvPicPr>
        <p:blipFill>
          <a:blip r:embed="rId2"/>
          <a:srcRect/>
          <a:stretch>
            <a:fillRect/>
          </a:stretch>
        </p:blipFill>
        <p:spPr bwMode="auto">
          <a:xfrm>
            <a:off x="381000" y="1981200"/>
            <a:ext cx="8534400" cy="4343400"/>
          </a:xfrm>
          <a:prstGeom prst="rect">
            <a:avLst/>
          </a:prstGeom>
          <a:noFill/>
          <a:ln w="9525">
            <a:noFill/>
            <a:miter lim="800000"/>
            <a:headEnd/>
            <a:tailEnd/>
          </a:ln>
          <a:effectLst/>
        </p:spPr>
      </p:pic>
      <p:sp>
        <p:nvSpPr>
          <p:cNvPr id="8" name="Slide Number Placeholder 7"/>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17</a:t>
            </a:fld>
            <a:endParaRPr lang="en-US" dirty="0">
              <a:latin typeface="Times New Roman" pitchFamily="18" charset="0"/>
              <a:cs typeface="Times New Roman" pitchFamily="18" charset="0"/>
            </a:endParaRPr>
          </a:p>
        </p:txBody>
      </p:sp>
      <p:sp>
        <p:nvSpPr>
          <p:cNvPr id="9" name="Footer Placeholder 8"/>
          <p:cNvSpPr>
            <a:spLocks noGrp="1"/>
          </p:cNvSpPr>
          <p:nvPr>
            <p:ph type="ftr" sz="quarter" idx="11"/>
          </p:nvPr>
        </p:nvSpPr>
        <p:spPr/>
        <p:txBody>
          <a:bodyPr/>
          <a:lstStyle/>
          <a:p>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Arial" pitchFamily="34" charset="0"/>
                <a:cs typeface="Arial" pitchFamily="34" charset="0"/>
              </a:rPr>
              <a:t>Illustrative Case (Continued)</a:t>
            </a:r>
            <a:endParaRPr lang="en-US" sz="28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18</a:t>
            </a:fld>
            <a:endParaRPr lang="en-US" dirty="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pPr algn="ctr"/>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609600" y="1905000"/>
            <a:ext cx="8001000" cy="381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Arial" pitchFamily="34" charset="0"/>
                <a:cs typeface="Arial" pitchFamily="34" charset="0"/>
              </a:rPr>
              <a:t>Illustrative Case (Continued)</a:t>
            </a:r>
            <a:endParaRPr lang="en-US" sz="28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19</a:t>
            </a:fld>
            <a:endParaRPr lang="en-US" dirty="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pPr algn="ctr"/>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609600" y="2057400"/>
            <a:ext cx="8077200" cy="166687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609600" y="3810000"/>
            <a:ext cx="8153400" cy="228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Arial" pitchFamily="34" charset="0"/>
                <a:cs typeface="Arial" pitchFamily="34" charset="0"/>
              </a:rPr>
              <a:t>A Problem to Ponder</a:t>
            </a:r>
            <a:endParaRPr lang="en-US" sz="2800" b="1" dirty="0">
              <a:latin typeface="Arial" pitchFamily="34" charset="0"/>
              <a:cs typeface="Arial" pitchFamily="34" charset="0"/>
            </a:endParaRPr>
          </a:p>
        </p:txBody>
      </p:sp>
      <p:pic>
        <p:nvPicPr>
          <p:cNvPr id="4" name="Content Placeholder 3" descr="doc1.JPG"/>
          <p:cNvPicPr>
            <a:picLocks noGrp="1" noChangeAspect="1"/>
          </p:cNvPicPr>
          <p:nvPr>
            <p:ph idx="1"/>
          </p:nvPr>
        </p:nvPicPr>
        <p:blipFill>
          <a:blip r:embed="rId2"/>
          <a:stretch>
            <a:fillRect/>
          </a:stretch>
        </p:blipFill>
        <p:spPr>
          <a:xfrm>
            <a:off x="1694278" y="1935163"/>
            <a:ext cx="5755444" cy="4389437"/>
          </a:xfrm>
        </p:spPr>
      </p:pic>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Arial" pitchFamily="34" charset="0"/>
                <a:cs typeface="Arial" pitchFamily="34" charset="0"/>
              </a:rPr>
              <a:t>Illustrative Case (Continued)</a:t>
            </a:r>
            <a:endParaRPr lang="en-US" sz="28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20</a:t>
            </a:fld>
            <a:endParaRPr lang="en-US" dirty="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pPr algn="ctr"/>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srcRect/>
          <a:stretch>
            <a:fillRect/>
          </a:stretch>
        </p:blipFill>
        <p:spPr bwMode="auto">
          <a:xfrm>
            <a:off x="533400" y="1905000"/>
            <a:ext cx="8153400" cy="581025"/>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609600" y="2590800"/>
            <a:ext cx="8153400" cy="320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Arial" pitchFamily="34" charset="0"/>
                <a:cs typeface="Arial" pitchFamily="34" charset="0"/>
              </a:rPr>
              <a:t>Illustrative Case (Continued)</a:t>
            </a:r>
            <a:endParaRPr lang="en-US" sz="28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21</a:t>
            </a:fld>
            <a:endParaRPr lang="en-US" dirty="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pPr algn="ctr"/>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srcRect/>
          <a:stretch>
            <a:fillRect/>
          </a:stretch>
        </p:blipFill>
        <p:spPr bwMode="auto">
          <a:xfrm>
            <a:off x="457200" y="2057400"/>
            <a:ext cx="8229600" cy="14478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457200" y="4038600"/>
            <a:ext cx="8153400" cy="167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Arial" pitchFamily="34" charset="0"/>
                <a:cs typeface="Arial" pitchFamily="34" charset="0"/>
              </a:rPr>
              <a:t>Illustrative Case (Continued)</a:t>
            </a:r>
            <a:endParaRPr lang="en-US" sz="28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22</a:t>
            </a:fld>
            <a:endParaRPr lang="en-US" dirty="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pPr algn="ctr"/>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srcRect/>
          <a:stretch>
            <a:fillRect/>
          </a:stretch>
        </p:blipFill>
        <p:spPr bwMode="auto">
          <a:xfrm>
            <a:off x="533400" y="1981200"/>
            <a:ext cx="8001000" cy="3886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Arial" pitchFamily="34" charset="0"/>
                <a:cs typeface="Arial" pitchFamily="34" charset="0"/>
              </a:rPr>
              <a:t>Illustrative Case (Continued)</a:t>
            </a:r>
            <a:endParaRPr lang="en-US" sz="28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23</a:t>
            </a:fld>
            <a:endParaRPr lang="en-US" dirty="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pPr algn="ctr"/>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srcRect/>
          <a:stretch>
            <a:fillRect/>
          </a:stretch>
        </p:blipFill>
        <p:spPr bwMode="auto">
          <a:xfrm>
            <a:off x="381000" y="2133600"/>
            <a:ext cx="8458200" cy="1524000"/>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381000" y="3733800"/>
            <a:ext cx="8458200" cy="251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Arial" pitchFamily="34" charset="0"/>
                <a:cs typeface="Arial" pitchFamily="34" charset="0"/>
              </a:rPr>
              <a:t>Illustrative Case (Continued)</a:t>
            </a:r>
            <a:endParaRPr lang="en-US" sz="28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24</a:t>
            </a:fld>
            <a:endParaRPr lang="en-US" dirty="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pPr algn="ctr"/>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srcRect/>
          <a:stretch>
            <a:fillRect/>
          </a:stretch>
        </p:blipFill>
        <p:spPr bwMode="auto">
          <a:xfrm>
            <a:off x="609600" y="2057400"/>
            <a:ext cx="7924800" cy="2247900"/>
          </a:xfrm>
          <a:prstGeom prst="rect">
            <a:avLst/>
          </a:prstGeom>
          <a:noFill/>
          <a:ln w="9525">
            <a:noFill/>
            <a:miter lim="800000"/>
            <a:headEnd/>
            <a:tailEnd/>
          </a:ln>
          <a:effectLst/>
        </p:spPr>
      </p:pic>
      <p:sp>
        <p:nvSpPr>
          <p:cNvPr id="8" name="TextBox 7"/>
          <p:cNvSpPr txBox="1"/>
          <p:nvPr/>
        </p:nvSpPr>
        <p:spPr>
          <a:xfrm>
            <a:off x="685800" y="5029200"/>
            <a:ext cx="6096000" cy="461665"/>
          </a:xfrm>
          <a:prstGeom prst="rect">
            <a:avLst/>
          </a:prstGeom>
          <a:noFill/>
        </p:spPr>
        <p:txBody>
          <a:bodyPr wrap="square" rtlCol="0">
            <a:spAutoFit/>
          </a:bodyPr>
          <a:lstStyle/>
          <a:p>
            <a:r>
              <a:rPr lang="en-US" sz="2400" dirty="0" err="1" smtClean="0">
                <a:latin typeface="Arial" pitchFamily="34" charset="0"/>
                <a:cs typeface="Arial" pitchFamily="34" charset="0"/>
              </a:rPr>
              <a:t>Noscitur</a:t>
            </a:r>
            <a:r>
              <a:rPr lang="en-US" sz="2400" dirty="0" smtClean="0">
                <a:latin typeface="Arial" pitchFamily="34" charset="0"/>
                <a:cs typeface="Arial" pitchFamily="34" charset="0"/>
              </a:rPr>
              <a:t> A </a:t>
            </a:r>
            <a:r>
              <a:rPr lang="en-US" sz="2400" dirty="0" err="1" smtClean="0">
                <a:latin typeface="Arial" pitchFamily="34" charset="0"/>
                <a:cs typeface="Arial" pitchFamily="34" charset="0"/>
              </a:rPr>
              <a:t>Sociis</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Arial" pitchFamily="34" charset="0"/>
                <a:cs typeface="Arial" pitchFamily="34" charset="0"/>
              </a:rPr>
              <a:t>Illustrative Case (Continued)</a:t>
            </a:r>
            <a:endParaRPr lang="en-US" sz="28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25</a:t>
            </a:fld>
            <a:endParaRPr lang="en-US" dirty="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pPr algn="ctr"/>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2"/>
          <a:srcRect/>
          <a:stretch>
            <a:fillRect/>
          </a:stretch>
        </p:blipFill>
        <p:spPr bwMode="auto">
          <a:xfrm>
            <a:off x="838200" y="1981200"/>
            <a:ext cx="7543800" cy="1952625"/>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838200" y="3810000"/>
            <a:ext cx="7391400" cy="504825"/>
          </a:xfrm>
          <a:prstGeom prst="rect">
            <a:avLst/>
          </a:prstGeom>
          <a:noFill/>
          <a:ln w="9525">
            <a:noFill/>
            <a:miter lim="800000"/>
            <a:headEnd/>
            <a:tailEnd/>
          </a:ln>
          <a:effectLst/>
        </p:spPr>
      </p:pic>
      <p:pic>
        <p:nvPicPr>
          <p:cNvPr id="10244" name="Picture 4"/>
          <p:cNvPicPr>
            <a:picLocks noChangeAspect="1" noChangeArrowheads="1"/>
          </p:cNvPicPr>
          <p:nvPr/>
        </p:nvPicPr>
        <p:blipFill>
          <a:blip r:embed="rId4"/>
          <a:srcRect/>
          <a:stretch>
            <a:fillRect/>
          </a:stretch>
        </p:blipFill>
        <p:spPr bwMode="auto">
          <a:xfrm>
            <a:off x="838200" y="4267200"/>
            <a:ext cx="7467600" cy="182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Arial" pitchFamily="34" charset="0"/>
                <a:cs typeface="Arial" pitchFamily="34" charset="0"/>
              </a:rPr>
              <a:t>Entertainment Tax on Value Added Services</a:t>
            </a:r>
            <a:endParaRPr lang="en-US" sz="2800" b="1"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26</a:t>
            </a:fld>
            <a:endParaRPr lang="en-US" dirty="0">
              <a:latin typeface="Times New Roman" pitchFamily="18" charset="0"/>
              <a:cs typeface="Times New Roman" pitchFamily="18" charset="0"/>
            </a:endParaRPr>
          </a:p>
        </p:txBody>
      </p:sp>
      <p:sp>
        <p:nvSpPr>
          <p:cNvPr id="9" name="TextBox 8"/>
          <p:cNvSpPr txBox="1"/>
          <p:nvPr/>
        </p:nvSpPr>
        <p:spPr>
          <a:xfrm>
            <a:off x="533400" y="2209800"/>
            <a:ext cx="7620000" cy="2434641"/>
          </a:xfrm>
          <a:prstGeom prst="rect">
            <a:avLst/>
          </a:prstGeom>
          <a:noFill/>
        </p:spPr>
        <p:txBody>
          <a:bodyPr wrap="square" rtlCol="0">
            <a:spAutoFit/>
          </a:bodyPr>
          <a:lstStyle/>
          <a:p>
            <a:pPr indent="-457200">
              <a:lnSpc>
                <a:spcPct val="150000"/>
              </a:lnSpc>
              <a:spcBef>
                <a:spcPts val="1200"/>
              </a:spcBef>
              <a:spcAft>
                <a:spcPts val="1200"/>
              </a:spcAft>
              <a:buFont typeface="Wingdings" pitchFamily="2" charset="2"/>
              <a:buChar char="§"/>
              <a:tabLst>
                <a:tab pos="457200" algn="l"/>
              </a:tabLst>
            </a:pPr>
            <a:r>
              <a:rPr lang="en-US" dirty="0" smtClean="0"/>
              <a:t>Value Added Services provided as part of mobile telephone services are exclusively covered by Entry 31 of List I Union List of Seventh Schedule.</a:t>
            </a:r>
          </a:p>
          <a:p>
            <a:pPr indent="-457200">
              <a:lnSpc>
                <a:spcPct val="150000"/>
              </a:lnSpc>
              <a:spcBef>
                <a:spcPts val="1200"/>
              </a:spcBef>
              <a:spcAft>
                <a:spcPts val="1200"/>
              </a:spcAft>
              <a:buFont typeface="Wingdings" pitchFamily="2" charset="2"/>
              <a:buChar char="§"/>
              <a:tabLst>
                <a:tab pos="457200" algn="l"/>
              </a:tabLst>
            </a:pPr>
            <a:r>
              <a:rPr lang="en-US" dirty="0" smtClean="0"/>
              <a:t>Taxation of services is under exclusive power of the Union of India under Entry No. 97 of List I Union List of Seventh Schedule of the Constitution</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04617B"/>
                </a:solidFill>
                <a:latin typeface="Arial" pitchFamily="34" charset="0"/>
                <a:cs typeface="Arial" pitchFamily="34" charset="0"/>
              </a:rPr>
              <a:t>Entertainment Tax on Value Added Services</a:t>
            </a:r>
            <a:endParaRPr lang="en-US" dirty="0"/>
          </a:p>
        </p:txBody>
      </p:sp>
      <p:sp>
        <p:nvSpPr>
          <p:cNvPr id="3" name="Content Placeholder 2"/>
          <p:cNvSpPr>
            <a:spLocks noGrp="1"/>
          </p:cNvSpPr>
          <p:nvPr>
            <p:ph idx="1"/>
          </p:nvPr>
        </p:nvSpPr>
        <p:spPr/>
        <p:txBody>
          <a:bodyPr>
            <a:normAutofit/>
          </a:bodyPr>
          <a:lstStyle/>
          <a:p>
            <a:pPr>
              <a:lnSpc>
                <a:spcPct val="150000"/>
              </a:lnSpc>
              <a:spcBef>
                <a:spcPts val="600"/>
              </a:spcBef>
              <a:spcAft>
                <a:spcPts val="600"/>
              </a:spcAft>
            </a:pPr>
            <a:r>
              <a:rPr lang="en-US" sz="1800" dirty="0" smtClean="0">
                <a:latin typeface="Arial" pitchFamily="34" charset="0"/>
                <a:cs typeface="Arial" pitchFamily="34" charset="0"/>
              </a:rPr>
              <a:t>Value Added Services provided as part of mobile telephone services are exclusively covered by Entry 31 of List I Union List of Seventh Schedule.</a:t>
            </a:r>
          </a:p>
          <a:p>
            <a:pPr>
              <a:lnSpc>
                <a:spcPct val="150000"/>
              </a:lnSpc>
              <a:spcBef>
                <a:spcPts val="600"/>
              </a:spcBef>
              <a:spcAft>
                <a:spcPts val="600"/>
              </a:spcAft>
            </a:pPr>
            <a:r>
              <a:rPr lang="en-US" sz="1800" dirty="0" smtClean="0">
                <a:latin typeface="Arial" pitchFamily="34" charset="0"/>
                <a:cs typeface="Arial" pitchFamily="34" charset="0"/>
              </a:rPr>
              <a:t>Taxation of services is under exclusive power of the Union of India under Entry No. 97 of List I Union List of Seventh Schedule of the Constitution</a:t>
            </a:r>
          </a:p>
          <a:p>
            <a:pPr>
              <a:lnSpc>
                <a:spcPct val="150000"/>
              </a:lnSpc>
              <a:spcBef>
                <a:spcPts val="600"/>
              </a:spcBef>
              <a:spcAft>
                <a:spcPts val="600"/>
              </a:spcAft>
            </a:pPr>
            <a:r>
              <a:rPr lang="en-US" sz="1800" dirty="0" smtClean="0">
                <a:latin typeface="Arial" pitchFamily="34" charset="0"/>
                <a:cs typeface="Arial" pitchFamily="34" charset="0"/>
              </a:rPr>
              <a:t>There can be no justification for treating them under Entry 62 of List II State List of Seventh Schedule (Taxes on luxuries, including taxes on entertainments, amusements, betting and gambling). Hence, the Legislature of state of Madhya Pradesh has no power under the Constitution to legislate in the matter of Value Added Services</a:t>
            </a:r>
            <a:endParaRPr lang="en-US" sz="18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27</a:t>
            </a:fld>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04617B"/>
                </a:solidFill>
                <a:latin typeface="Arial" pitchFamily="34" charset="0"/>
                <a:cs typeface="Arial" pitchFamily="34" charset="0"/>
              </a:rPr>
              <a:t>Entertainment Tax (Continued)</a:t>
            </a:r>
            <a:endParaRPr lang="en-US" dirty="0"/>
          </a:p>
        </p:txBody>
      </p:sp>
      <p:sp>
        <p:nvSpPr>
          <p:cNvPr id="3" name="Content Placeholder 2"/>
          <p:cNvSpPr>
            <a:spLocks noGrp="1"/>
          </p:cNvSpPr>
          <p:nvPr>
            <p:ph idx="1"/>
          </p:nvPr>
        </p:nvSpPr>
        <p:spPr/>
        <p:txBody>
          <a:bodyPr>
            <a:noAutofit/>
          </a:bodyPr>
          <a:lstStyle/>
          <a:p>
            <a:pPr>
              <a:lnSpc>
                <a:spcPct val="120000"/>
              </a:lnSpc>
              <a:spcBef>
                <a:spcPts val="600"/>
              </a:spcBef>
              <a:spcAft>
                <a:spcPts val="600"/>
              </a:spcAft>
            </a:pPr>
            <a:r>
              <a:rPr lang="en-US" sz="1600" dirty="0" smtClean="0">
                <a:latin typeface="Arial" pitchFamily="34" charset="0"/>
                <a:cs typeface="Arial" pitchFamily="34" charset="0"/>
              </a:rPr>
              <a:t>Petitioner is supported in his contention by the judgment of Honourable Supreme Court in the matter of Godfrey Phillips (I) Ltd.&amp; </a:t>
            </a:r>
            <a:r>
              <a:rPr lang="en-US" sz="1600" dirty="0" err="1" smtClean="0">
                <a:latin typeface="Arial" pitchFamily="34" charset="0"/>
                <a:cs typeface="Arial" pitchFamily="34" charset="0"/>
              </a:rPr>
              <a:t>Anr</a:t>
            </a:r>
            <a:r>
              <a:rPr lang="en-US" sz="1600" dirty="0" smtClean="0">
                <a:latin typeface="Arial" pitchFamily="34" charset="0"/>
                <a:cs typeface="Arial" pitchFamily="34" charset="0"/>
              </a:rPr>
              <a:t>. vs. State of U.P.&amp; Ors. (2005 AIR 1103, 2005 (1   ) SCR 732).</a:t>
            </a:r>
          </a:p>
          <a:p>
            <a:pPr>
              <a:lnSpc>
                <a:spcPct val="120000"/>
              </a:lnSpc>
              <a:spcBef>
                <a:spcPts val="600"/>
              </a:spcBef>
              <a:spcAft>
                <a:spcPts val="600"/>
              </a:spcAft>
            </a:pPr>
            <a:r>
              <a:rPr lang="en-US" sz="1600" dirty="0" smtClean="0">
                <a:latin typeface="Arial" pitchFamily="34" charset="0"/>
                <a:cs typeface="Arial" pitchFamily="34" charset="0"/>
              </a:rPr>
              <a:t>The well-established principle of law is that “pith and substance” or true nature (and not any one attribute or quality) of an activity or goods or service has to be seen before deciding the legal category to which it belongs. For example, the Honourable Supreme Court has opined that a luxury vehicle is to be taxed as a vehicle and not as a luxury. A state legislature cannot levy luxury tax on a luxury vehicle. Similarly, when children go to school, the primary and essential activity is education. It will be beyond the legal competence of a state legislature to levy entertainment / luxury tax on children going to school irrespective of the facts that the children have great fun in school or that the school is a very expensive one where only the super-rich can afford to send their children.</a:t>
            </a:r>
            <a:endParaRPr lang="en-US" sz="1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28</a:t>
            </a:fld>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04617B"/>
                </a:solidFill>
                <a:latin typeface="Arial" pitchFamily="34" charset="0"/>
                <a:cs typeface="Arial" pitchFamily="34" charset="0"/>
              </a:rPr>
              <a:t>Entertainment Tax (Continued)</a:t>
            </a:r>
            <a:endParaRPr lang="en-US" dirty="0"/>
          </a:p>
        </p:txBody>
      </p:sp>
      <p:sp>
        <p:nvSpPr>
          <p:cNvPr id="3" name="Content Placeholder 2"/>
          <p:cNvSpPr>
            <a:spLocks noGrp="1"/>
          </p:cNvSpPr>
          <p:nvPr>
            <p:ph idx="1"/>
          </p:nvPr>
        </p:nvSpPr>
        <p:spPr/>
        <p:txBody>
          <a:bodyPr>
            <a:noAutofit/>
          </a:bodyPr>
          <a:lstStyle/>
          <a:p>
            <a:pPr>
              <a:lnSpc>
                <a:spcPct val="120000"/>
              </a:lnSpc>
              <a:spcBef>
                <a:spcPts val="600"/>
              </a:spcBef>
              <a:spcAft>
                <a:spcPts val="600"/>
              </a:spcAft>
            </a:pPr>
            <a:r>
              <a:rPr lang="en-US" sz="1600" dirty="0" smtClean="0">
                <a:latin typeface="Arial" pitchFamily="34" charset="0"/>
                <a:cs typeface="Arial" pitchFamily="34" charset="0"/>
              </a:rPr>
              <a:t>In case of value added services on mobile phones, the true nature / pith and substance is communication, while entertainment, if any, is purely incidental and non-essential. Hence, the state legislature has no legal competence to impose any tax on value added services.</a:t>
            </a:r>
          </a:p>
          <a:p>
            <a:pPr>
              <a:lnSpc>
                <a:spcPct val="120000"/>
              </a:lnSpc>
              <a:spcBef>
                <a:spcPts val="600"/>
              </a:spcBef>
              <a:spcAft>
                <a:spcPts val="600"/>
              </a:spcAft>
            </a:pPr>
            <a:r>
              <a:rPr lang="en-US" sz="1600" dirty="0" smtClean="0">
                <a:latin typeface="Arial" pitchFamily="34" charset="0"/>
                <a:cs typeface="Arial" pitchFamily="34" charset="0"/>
              </a:rPr>
              <a:t>The principle of pith and substance has been accepted by courts even when interpreting with reference to The M.P. Entertainments Duty and Advertisements Tax Act, 1936. In the matter of Calico Mill Limited vs. State of M.P. (AIR 1961 MP 275: 1961 MP LJ 474: 1961 JLJ 376) the Honourable High Court faced a question whether a fashion show (where the admission was for Rs. 2 each) organized for promoting sale of clothes of the petitioner was an entertainment. The Honourable High Court held that the primary and essential purpose of the show was sale of goods and any entertainment that happened there was incidental; therefore the fashion show could not be labeled as an entertainment and no entertainment tax was </a:t>
            </a:r>
            <a:r>
              <a:rPr lang="en-US" sz="1600" dirty="0" err="1" smtClean="0">
                <a:latin typeface="Arial" pitchFamily="34" charset="0"/>
                <a:cs typeface="Arial" pitchFamily="34" charset="0"/>
              </a:rPr>
              <a:t>leviable</a:t>
            </a:r>
            <a:r>
              <a:rPr lang="en-US" sz="1600" dirty="0" smtClean="0">
                <a:latin typeface="Arial" pitchFamily="34" charset="0"/>
                <a:cs typeface="Arial" pitchFamily="34" charset="0"/>
              </a:rPr>
              <a:t> on the same.</a:t>
            </a:r>
            <a:endParaRPr lang="en-US" sz="1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29</a:t>
            </a:fld>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Arial" pitchFamily="34" charset="0"/>
                <a:cs typeface="Arial" pitchFamily="34" charset="0"/>
              </a:rPr>
              <a:t>Right to Impose Taxes</a:t>
            </a:r>
            <a:endParaRPr lang="en-US" sz="4800" b="1" dirty="0">
              <a:latin typeface="Arial" pitchFamily="34" charset="0"/>
              <a:cs typeface="Arial" pitchFamily="34" charset="0"/>
            </a:endParaRPr>
          </a:p>
        </p:txBody>
      </p:sp>
      <p:pic>
        <p:nvPicPr>
          <p:cNvPr id="1026" name="Picture 2"/>
          <p:cNvPicPr>
            <a:picLocks noGrp="1" noChangeAspect="1" noChangeArrowheads="1"/>
          </p:cNvPicPr>
          <p:nvPr>
            <p:ph idx="1"/>
          </p:nvPr>
        </p:nvPicPr>
        <p:blipFill>
          <a:blip r:embed="rId2"/>
          <a:srcRect/>
          <a:stretch>
            <a:fillRect/>
          </a:stretch>
        </p:blipFill>
        <p:spPr bwMode="auto">
          <a:xfrm>
            <a:off x="228600" y="2286000"/>
            <a:ext cx="8229600" cy="861646"/>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3</a:t>
            </a:fld>
            <a:endParaRPr lang="en-US" dirty="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pic>
        <p:nvPicPr>
          <p:cNvPr id="3" name="Picture 2"/>
          <p:cNvPicPr>
            <a:picLocks noChangeAspect="1" noChangeArrowheads="1"/>
          </p:cNvPicPr>
          <p:nvPr/>
        </p:nvPicPr>
        <p:blipFill>
          <a:blip r:embed="rId3"/>
          <a:srcRect/>
          <a:stretch>
            <a:fillRect/>
          </a:stretch>
        </p:blipFill>
        <p:spPr bwMode="auto">
          <a:xfrm>
            <a:off x="381000" y="3733800"/>
            <a:ext cx="8034770" cy="1143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533400" y="5105400"/>
            <a:ext cx="8095284" cy="962025"/>
          </a:xfrm>
          <a:prstGeom prst="rect">
            <a:avLst/>
          </a:prstGeom>
          <a:noFill/>
          <a:ln w="9525">
            <a:noFill/>
            <a:miter lim="800000"/>
            <a:headEnd/>
            <a:tailEnd/>
          </a:ln>
          <a:effectLst/>
        </p:spPr>
      </p:pic>
      <p:sp>
        <p:nvSpPr>
          <p:cNvPr id="8" name="TextBox 7"/>
          <p:cNvSpPr txBox="1"/>
          <p:nvPr/>
        </p:nvSpPr>
        <p:spPr>
          <a:xfrm>
            <a:off x="533400" y="3200400"/>
            <a:ext cx="7772400" cy="338554"/>
          </a:xfrm>
          <a:prstGeom prst="rect">
            <a:avLst/>
          </a:prstGeom>
          <a:noFill/>
        </p:spPr>
        <p:txBody>
          <a:bodyPr wrap="square" rtlCol="0">
            <a:spAutoFit/>
          </a:bodyPr>
          <a:lstStyle/>
          <a:p>
            <a:r>
              <a:rPr lang="en-US" sz="1600" dirty="0" smtClean="0">
                <a:latin typeface="Arial" pitchFamily="34" charset="0"/>
                <a:cs typeface="Arial" pitchFamily="34" charset="0"/>
              </a:rPr>
              <a:t>Note:  Article 265 applies only to tax and not fees.</a:t>
            </a:r>
            <a:endParaRPr lang="en-US"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04617B"/>
                </a:solidFill>
                <a:latin typeface="Arial" pitchFamily="34" charset="0"/>
                <a:cs typeface="Arial" pitchFamily="34" charset="0"/>
              </a:rPr>
              <a:t>Entertainment Tax (Continued)</a:t>
            </a:r>
            <a:endParaRPr lang="en-US" dirty="0"/>
          </a:p>
        </p:txBody>
      </p:sp>
      <p:sp>
        <p:nvSpPr>
          <p:cNvPr id="3" name="Content Placeholder 2"/>
          <p:cNvSpPr>
            <a:spLocks noGrp="1"/>
          </p:cNvSpPr>
          <p:nvPr>
            <p:ph idx="1"/>
          </p:nvPr>
        </p:nvSpPr>
        <p:spPr/>
        <p:txBody>
          <a:bodyPr>
            <a:noAutofit/>
          </a:bodyPr>
          <a:lstStyle/>
          <a:p>
            <a:pPr>
              <a:lnSpc>
                <a:spcPct val="120000"/>
              </a:lnSpc>
              <a:spcBef>
                <a:spcPts val="600"/>
              </a:spcBef>
              <a:spcAft>
                <a:spcPts val="600"/>
              </a:spcAft>
            </a:pPr>
            <a:r>
              <a:rPr lang="en-US" sz="1600" dirty="0" smtClean="0">
                <a:latin typeface="Arial" pitchFamily="34" charset="0"/>
                <a:cs typeface="Arial" pitchFamily="34" charset="0"/>
              </a:rPr>
              <a:t>It has been held that the primary purpose of a museum is enhancement of knowledge and not entertainment; and hence no entertainment tax can be levied on museum entry fees.</a:t>
            </a:r>
          </a:p>
          <a:p>
            <a:pPr>
              <a:lnSpc>
                <a:spcPct val="120000"/>
              </a:lnSpc>
              <a:spcBef>
                <a:spcPts val="600"/>
              </a:spcBef>
              <a:spcAft>
                <a:spcPts val="600"/>
              </a:spcAft>
            </a:pPr>
            <a:r>
              <a:rPr lang="en-US" sz="1600" dirty="0" smtClean="0">
                <a:latin typeface="Arial" pitchFamily="34" charset="0"/>
                <a:cs typeface="Arial" pitchFamily="34" charset="0"/>
              </a:rPr>
              <a:t>If the logic of taxing on the basis of effect on the minds of customers is extended to its extreme limit, a day may come when customers may be charged entertainment tax on their telephone conversations based on the content of the talk that they had on the phone - if a caller tells a joke to his friend on the other end he will be charged entertainment tax on the conversation.</a:t>
            </a:r>
          </a:p>
          <a:p>
            <a:pPr>
              <a:lnSpc>
                <a:spcPct val="120000"/>
              </a:lnSpc>
              <a:spcBef>
                <a:spcPts val="600"/>
              </a:spcBef>
              <a:spcAft>
                <a:spcPts val="600"/>
              </a:spcAft>
            </a:pPr>
            <a:r>
              <a:rPr lang="en-US" sz="1600" dirty="0" smtClean="0">
                <a:latin typeface="Arial" pitchFamily="34" charset="0"/>
                <a:cs typeface="Arial" pitchFamily="34" charset="0"/>
              </a:rPr>
              <a:t>Section 2(b) of M.P. Entertainments Duty and Advertisements Tax Act, 1936 does not mention being entertained or not being entertained as a criterion for levy of tax. Just as a film that is extremely boring cannot be exempted from payment of entertainment tax on ground of absence of entertainment, there can be no justification for levy of entertainment tax on any service or activity on the ground that the service or activity caused entertainment.  </a:t>
            </a:r>
            <a:endParaRPr lang="en-US" sz="1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30</a:t>
            </a:fld>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Arial" pitchFamily="34" charset="0"/>
                <a:cs typeface="Arial" pitchFamily="34" charset="0"/>
              </a:rPr>
              <a:t>Concluding Remarks</a:t>
            </a:r>
            <a:endParaRPr lang="en-US" sz="2800"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spcBef>
                <a:spcPts val="1200"/>
              </a:spcBef>
              <a:spcAft>
                <a:spcPts val="1200"/>
              </a:spcAft>
            </a:pPr>
            <a:r>
              <a:rPr lang="en-US" sz="2000" dirty="0" smtClean="0">
                <a:latin typeface="Arial" pitchFamily="34" charset="0"/>
                <a:cs typeface="Arial" pitchFamily="34" charset="0"/>
              </a:rPr>
              <a:t>Never assume that just because a tax is imposed by Parliament, State Legislature or Municipal body, it is constitutionally valid.</a:t>
            </a:r>
          </a:p>
          <a:p>
            <a:pPr>
              <a:spcBef>
                <a:spcPts val="1200"/>
              </a:spcBef>
              <a:spcAft>
                <a:spcPts val="1200"/>
              </a:spcAft>
            </a:pPr>
            <a:r>
              <a:rPr lang="en-US" sz="2000" dirty="0" smtClean="0">
                <a:latin typeface="Arial" pitchFamily="34" charset="0"/>
                <a:cs typeface="Arial" pitchFamily="34" charset="0"/>
              </a:rPr>
              <a:t>Governments have an ever-increasing appetite. So they keep thinking of innovative ways to remove money from common man’s pocket. In their enthusiasm, they often make mistakes.</a:t>
            </a:r>
          </a:p>
          <a:p>
            <a:pPr>
              <a:spcBef>
                <a:spcPts val="1200"/>
              </a:spcBef>
              <a:spcAft>
                <a:spcPts val="1200"/>
              </a:spcAft>
            </a:pPr>
            <a:r>
              <a:rPr lang="en-US" sz="2000" dirty="0" smtClean="0">
                <a:latin typeface="Arial" pitchFamily="34" charset="0"/>
                <a:cs typeface="Arial" pitchFamily="34" charset="0"/>
              </a:rPr>
              <a:t>Constitution of India has many safeguards to limit the powers of various governments with regard to imposition of taxes.</a:t>
            </a:r>
          </a:p>
          <a:p>
            <a:pPr>
              <a:spcBef>
                <a:spcPts val="1200"/>
              </a:spcBef>
              <a:spcAft>
                <a:spcPts val="1200"/>
              </a:spcAft>
            </a:pPr>
            <a:r>
              <a:rPr lang="en-US" sz="2000" dirty="0" smtClean="0">
                <a:latin typeface="Arial" pitchFamily="34" charset="0"/>
                <a:cs typeface="Arial" pitchFamily="34" charset="0"/>
              </a:rPr>
              <a:t>It is the duty of chartered accountants, tax professionals, advocates and vigilant citizens to keep check on governments.</a:t>
            </a:r>
          </a:p>
        </p:txBody>
      </p:sp>
      <p:sp>
        <p:nvSpPr>
          <p:cNvPr id="4" name="Footer Placeholder 3"/>
          <p:cNvSpPr>
            <a:spLocks noGrp="1"/>
          </p:cNvSpPr>
          <p:nvPr>
            <p:ph type="ftr" sz="quarter" idx="11"/>
          </p:nvPr>
        </p:nvSpPr>
        <p:spPr/>
        <p:txBody>
          <a:bodyPr/>
          <a:lstStyle/>
          <a:p>
            <a:r>
              <a:rPr lang="en-US" smtClean="0"/>
              <a:t>Copyright - Anil Chawla Law Associates LLP</a:t>
            </a:r>
            <a:endParaRPr lang="en-US"/>
          </a:p>
        </p:txBody>
      </p:sp>
      <p:sp>
        <p:nvSpPr>
          <p:cNvPr id="5" name="Slide Number Placeholder 4"/>
          <p:cNvSpPr>
            <a:spLocks noGrp="1"/>
          </p:cNvSpPr>
          <p:nvPr>
            <p:ph type="sldNum" sz="quarter" idx="12"/>
          </p:nvPr>
        </p:nvSpPr>
        <p:spPr/>
        <p:txBody>
          <a:bodyPr/>
          <a:lstStyle/>
          <a:p>
            <a:fld id="{745FCA8B-64D5-4E68-8E87-ACB5321CAB17}"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Thanks!</a:t>
            </a:r>
            <a:endParaRPr lang="en-US" dirty="0"/>
          </a:p>
        </p:txBody>
      </p:sp>
      <p:sp>
        <p:nvSpPr>
          <p:cNvPr id="3" name="Text Placeholder 2"/>
          <p:cNvSpPr>
            <a:spLocks noGrp="1"/>
          </p:cNvSpPr>
          <p:nvPr>
            <p:ph type="body" idx="1"/>
          </p:nvPr>
        </p:nvSpPr>
        <p:spPr/>
        <p:txBody>
          <a:bodyPr/>
          <a:lstStyle/>
          <a:p>
            <a:pPr>
              <a:spcBef>
                <a:spcPts val="1800"/>
              </a:spcBef>
              <a:spcAft>
                <a:spcPts val="1800"/>
              </a:spcAft>
            </a:pPr>
            <a:r>
              <a:rPr lang="en-US" dirty="0" smtClean="0"/>
              <a:t>Hope that you did not get bored</a:t>
            </a:r>
            <a:br>
              <a:rPr lang="en-US" dirty="0" smtClean="0"/>
            </a:br>
            <a:r>
              <a:rPr lang="en-US" dirty="0" smtClean="0"/>
              <a:t>and that it was useful!</a:t>
            </a:r>
            <a:endParaRPr lang="en-US" dirty="0"/>
          </a:p>
        </p:txBody>
      </p:sp>
      <p:sp>
        <p:nvSpPr>
          <p:cNvPr id="4" name="Footer Placeholder 3"/>
          <p:cNvSpPr>
            <a:spLocks noGrp="1"/>
          </p:cNvSpPr>
          <p:nvPr>
            <p:ph type="ftr" sz="quarter" idx="11"/>
          </p:nvPr>
        </p:nvSpPr>
        <p:spPr/>
        <p:txBody>
          <a:bodyPr/>
          <a:lstStyle/>
          <a:p>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32</a:t>
            </a:fld>
            <a:endParaRPr lang="en-US" dirty="0">
              <a:latin typeface="Times New Roman" pitchFamily="18" charset="0"/>
              <a:cs typeface="Times New Roman" pitchFamily="18" charset="0"/>
            </a:endParaRPr>
          </a:p>
        </p:txBody>
      </p:sp>
      <p:sp>
        <p:nvSpPr>
          <p:cNvPr id="7" name="TextBox 6"/>
          <p:cNvSpPr txBox="1"/>
          <p:nvPr/>
        </p:nvSpPr>
        <p:spPr>
          <a:xfrm>
            <a:off x="609600" y="4724400"/>
            <a:ext cx="6400800" cy="1415772"/>
          </a:xfrm>
          <a:prstGeom prst="rect">
            <a:avLst/>
          </a:prstGeom>
          <a:noFill/>
        </p:spPr>
        <p:txBody>
          <a:bodyPr wrap="square" rtlCol="0">
            <a:spAutoFit/>
          </a:bodyPr>
          <a:lstStyle/>
          <a:p>
            <a:r>
              <a:rPr lang="en-US" sz="3200" b="1" spc="200" dirty="0" smtClean="0">
                <a:latin typeface="Monotype Corsiva" pitchFamily="66" charset="0"/>
                <a:cs typeface="Arial" pitchFamily="34" charset="0"/>
              </a:rPr>
              <a:t>Anil </a:t>
            </a:r>
            <a:r>
              <a:rPr lang="en-US" sz="3200" b="1" spc="200" dirty="0" err="1" smtClean="0">
                <a:latin typeface="Monotype Corsiva" pitchFamily="66" charset="0"/>
                <a:cs typeface="Arial" pitchFamily="34" charset="0"/>
              </a:rPr>
              <a:t>Chawla</a:t>
            </a:r>
            <a:r>
              <a:rPr lang="en-US" sz="3200" b="1" spc="200" dirty="0" smtClean="0">
                <a:latin typeface="Monotype Corsiva" pitchFamily="66" charset="0"/>
                <a:cs typeface="Arial" pitchFamily="34" charset="0"/>
              </a:rPr>
              <a:t> Law Associates LLP</a:t>
            </a:r>
          </a:p>
          <a:p>
            <a:r>
              <a:rPr lang="en-US" dirty="0" smtClean="0">
                <a:latin typeface="Arial" pitchFamily="34" charset="0"/>
                <a:cs typeface="Arial" pitchFamily="34" charset="0"/>
                <a:hlinkClick r:id="rId2"/>
              </a:rPr>
              <a:t>www.indialegalhelp.com</a:t>
            </a:r>
            <a:endParaRPr lang="en-US" dirty="0" smtClean="0">
              <a:latin typeface="Arial" pitchFamily="34" charset="0"/>
              <a:cs typeface="Arial" pitchFamily="34" charset="0"/>
            </a:endParaRPr>
          </a:p>
          <a:p>
            <a:r>
              <a:rPr lang="en-US" dirty="0" smtClean="0">
                <a:latin typeface="Arial" pitchFamily="34" charset="0"/>
                <a:cs typeface="Arial" pitchFamily="34" charset="0"/>
                <a:hlinkClick r:id="rId3"/>
              </a:rPr>
              <a:t>info@indialegalhelp.com</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Tel. – </a:t>
            </a:r>
            <a:r>
              <a:rPr lang="en-US" dirty="0" smtClean="0">
                <a:latin typeface="Arial" pitchFamily="34" charset="0"/>
                <a:cs typeface="Arial" pitchFamily="34" charset="0"/>
              </a:rPr>
              <a:t>09425009280</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r>
              <a:rPr lang="en-US" sz="2800" b="1" dirty="0" smtClean="0">
                <a:latin typeface="Arial" pitchFamily="34" charset="0"/>
                <a:cs typeface="Arial" pitchFamily="34" charset="0"/>
              </a:rPr>
              <a:t>Tax vs. Fees</a:t>
            </a:r>
            <a:endParaRPr lang="en-US" sz="2800" b="1"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4</a:t>
            </a:fld>
            <a:endParaRPr lang="en-US" dirty="0">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a:srcRect/>
          <a:stretch>
            <a:fillRect/>
          </a:stretch>
        </p:blipFill>
        <p:spPr bwMode="auto">
          <a:xfrm>
            <a:off x="762000" y="2133600"/>
            <a:ext cx="7467600" cy="21145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762000" y="4267200"/>
            <a:ext cx="7315200" cy="1704975"/>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a:srcRect/>
          <a:stretch>
            <a:fillRect/>
          </a:stretch>
        </p:blipFill>
        <p:spPr bwMode="auto">
          <a:xfrm>
            <a:off x="762000" y="1524000"/>
            <a:ext cx="7315200" cy="542925"/>
          </a:xfrm>
          <a:prstGeom prst="rect">
            <a:avLst/>
          </a:prstGeom>
          <a:noFill/>
          <a:ln w="9525">
            <a:noFill/>
            <a:miter lim="800000"/>
            <a:headEnd/>
            <a:tailEnd/>
          </a:ln>
          <a:effectLst/>
        </p:spPr>
      </p:pic>
      <p:sp>
        <p:nvSpPr>
          <p:cNvPr id="11" name="TextBox 10"/>
          <p:cNvSpPr txBox="1"/>
          <p:nvPr/>
        </p:nvSpPr>
        <p:spPr>
          <a:xfrm>
            <a:off x="609600" y="6096000"/>
            <a:ext cx="7772400" cy="577081"/>
          </a:xfrm>
          <a:prstGeom prst="rect">
            <a:avLst/>
          </a:prstGeom>
          <a:noFill/>
        </p:spPr>
        <p:txBody>
          <a:bodyPr wrap="square" rtlCol="0">
            <a:spAutoFit/>
          </a:bodyPr>
          <a:lstStyle/>
          <a:p>
            <a:r>
              <a:rPr lang="en-US" sz="1050" dirty="0" smtClean="0">
                <a:latin typeface="Arial" pitchFamily="34" charset="0"/>
                <a:cs typeface="Arial" pitchFamily="34" charset="0"/>
              </a:rPr>
              <a:t>Southern Pharmaceuticals and Chemicals, </a:t>
            </a:r>
            <a:r>
              <a:rPr lang="en-US" sz="1050" dirty="0" err="1" smtClean="0">
                <a:latin typeface="Arial" pitchFamily="34" charset="0"/>
                <a:cs typeface="Arial" pitchFamily="34" charset="0"/>
              </a:rPr>
              <a:t>Trichur</a:t>
            </a:r>
            <a:r>
              <a:rPr lang="en-US" sz="1050" dirty="0" smtClean="0">
                <a:latin typeface="Arial" pitchFamily="34" charset="0"/>
                <a:cs typeface="Arial" pitchFamily="34" charset="0"/>
              </a:rPr>
              <a:t> and  Ors. (1981) SCC 391 and I.T.C. Ltd. v. State of Karnataka (1985) SCC 476 quoted by SC in Bangalore  Development Authority vs. The Air Craft Employees Cooperative Society Ltd. and Ors. MANU/SC/0053/2012</a:t>
            </a:r>
            <a:endParaRPr lang="en-US"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Arial" pitchFamily="34" charset="0"/>
                <a:cs typeface="Arial" pitchFamily="34" charset="0"/>
              </a:rPr>
              <a:t>Division of Powers</a:t>
            </a:r>
            <a:endParaRPr lang="en-US" sz="2800" b="1" dirty="0">
              <a:latin typeface="Arial" pitchFamily="34" charset="0"/>
              <a:cs typeface="Arial" pitchFamily="34" charset="0"/>
            </a:endParaRPr>
          </a:p>
        </p:txBody>
      </p:sp>
      <p:pic>
        <p:nvPicPr>
          <p:cNvPr id="2050" name="Picture 2"/>
          <p:cNvPicPr>
            <a:picLocks noGrp="1" noChangeAspect="1" noChangeArrowheads="1"/>
          </p:cNvPicPr>
          <p:nvPr>
            <p:ph idx="1"/>
          </p:nvPr>
        </p:nvPicPr>
        <p:blipFill>
          <a:blip r:embed="rId2"/>
          <a:srcRect/>
          <a:stretch>
            <a:fillRect/>
          </a:stretch>
        </p:blipFill>
        <p:spPr bwMode="auto">
          <a:xfrm>
            <a:off x="4267200" y="1066800"/>
            <a:ext cx="4581525" cy="4158668"/>
          </a:xfrm>
          <a:prstGeom prst="rect">
            <a:avLst/>
          </a:prstGeom>
          <a:noFill/>
          <a:ln w="9525">
            <a:noFill/>
            <a:miter lim="800000"/>
            <a:headEnd/>
            <a:tailEnd/>
          </a:ln>
          <a:effectLst/>
        </p:spPr>
      </p:pic>
      <p:pic>
        <p:nvPicPr>
          <p:cNvPr id="3" name="Picture 2"/>
          <p:cNvPicPr>
            <a:picLocks noChangeAspect="1" noChangeArrowheads="1"/>
          </p:cNvPicPr>
          <p:nvPr/>
        </p:nvPicPr>
        <p:blipFill>
          <a:blip r:embed="rId3"/>
          <a:srcRect/>
          <a:stretch>
            <a:fillRect/>
          </a:stretch>
        </p:blipFill>
        <p:spPr bwMode="auto">
          <a:xfrm>
            <a:off x="304800" y="5233282"/>
            <a:ext cx="8610600" cy="1542799"/>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5</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Arial" pitchFamily="34" charset="0"/>
                <a:cs typeface="Arial" pitchFamily="34" charset="0"/>
              </a:rPr>
              <a:t>Residuary Powers</a:t>
            </a:r>
            <a:endParaRPr lang="en-US" sz="2800" b="1" dirty="0">
              <a:latin typeface="Arial" pitchFamily="34" charset="0"/>
              <a:cs typeface="Arial" pitchFamily="34" charset="0"/>
            </a:endParaRPr>
          </a:p>
        </p:txBody>
      </p:sp>
      <p:pic>
        <p:nvPicPr>
          <p:cNvPr id="3074" name="Picture 2"/>
          <p:cNvPicPr>
            <a:picLocks noGrp="1" noChangeAspect="1" noChangeArrowheads="1"/>
          </p:cNvPicPr>
          <p:nvPr>
            <p:ph idx="1"/>
          </p:nvPr>
        </p:nvPicPr>
        <p:blipFill>
          <a:blip r:embed="rId2"/>
          <a:srcRect/>
          <a:stretch>
            <a:fillRect/>
          </a:stretch>
        </p:blipFill>
        <p:spPr bwMode="auto">
          <a:xfrm>
            <a:off x="1219200" y="2286000"/>
            <a:ext cx="6299711" cy="2115344"/>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1219200" y="4800600"/>
            <a:ext cx="6992015" cy="11430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6</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Arial" pitchFamily="34" charset="0"/>
                <a:cs typeface="Arial" pitchFamily="34" charset="0"/>
              </a:rPr>
              <a:t>No Overlap between Union and State</a:t>
            </a:r>
            <a:endParaRPr lang="en-US" sz="2800" b="1" dirty="0">
              <a:latin typeface="Arial" pitchFamily="34" charset="0"/>
              <a:cs typeface="Arial" pitchFamily="34" charset="0"/>
            </a:endParaRPr>
          </a:p>
        </p:txBody>
      </p:sp>
      <p:pic>
        <p:nvPicPr>
          <p:cNvPr id="1026" name="Picture 2"/>
          <p:cNvPicPr>
            <a:picLocks noGrp="1" noChangeAspect="1" noChangeArrowheads="1"/>
          </p:cNvPicPr>
          <p:nvPr>
            <p:ph idx="1"/>
          </p:nvPr>
        </p:nvPicPr>
        <p:blipFill>
          <a:blip r:embed="rId2"/>
          <a:srcRect/>
          <a:stretch>
            <a:fillRect/>
          </a:stretch>
        </p:blipFill>
        <p:spPr bwMode="auto">
          <a:xfrm>
            <a:off x="457200" y="2514600"/>
            <a:ext cx="8229600" cy="3048000"/>
          </a:xfrm>
          <a:prstGeom prst="rect">
            <a:avLst/>
          </a:prstGeom>
          <a:noFill/>
          <a:ln w="9525">
            <a:noFill/>
            <a:miter lim="800000"/>
            <a:headEnd/>
            <a:tailEnd/>
          </a:ln>
          <a:effectLst/>
        </p:spPr>
      </p:pic>
      <p:sp>
        <p:nvSpPr>
          <p:cNvPr id="5" name="TextBox 4"/>
          <p:cNvSpPr txBox="1"/>
          <p:nvPr/>
        </p:nvSpPr>
        <p:spPr>
          <a:xfrm>
            <a:off x="609600" y="5562600"/>
            <a:ext cx="7543800" cy="369332"/>
          </a:xfrm>
          <a:prstGeom prst="rect">
            <a:avLst/>
          </a:prstGeom>
          <a:noFill/>
        </p:spPr>
        <p:txBody>
          <a:bodyPr wrap="square" rtlCol="0">
            <a:spAutoFit/>
          </a:bodyPr>
          <a:lstStyle/>
          <a:p>
            <a:r>
              <a:rPr lang="en-US" dirty="0" smtClean="0">
                <a:latin typeface="Arial" pitchFamily="34" charset="0"/>
                <a:cs typeface="Arial" pitchFamily="34" charset="0"/>
              </a:rPr>
              <a:t>No taxation powers are in Concurrent List.</a:t>
            </a:r>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7</a:t>
            </a:fld>
            <a:endParaRPr lang="en-US" dirty="0">
              <a:latin typeface="Times New Roman" pitchFamily="18" charset="0"/>
              <a:cs typeface="Times New Roman" pitchFamily="18" charset="0"/>
            </a:endParaRPr>
          </a:p>
        </p:txBody>
      </p:sp>
      <p:sp>
        <p:nvSpPr>
          <p:cNvPr id="7" name="Footer Placeholder 6"/>
          <p:cNvSpPr>
            <a:spLocks noGrp="1"/>
          </p:cNvSpPr>
          <p:nvPr>
            <p:ph type="ftr" sz="quarter" idx="11"/>
          </p:nvPr>
        </p:nvSpPr>
        <p:spPr/>
        <p:txBody>
          <a:bodyPr/>
          <a:lstStyle/>
          <a:p>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Arial" pitchFamily="34" charset="0"/>
                <a:cs typeface="Arial" pitchFamily="34" charset="0"/>
              </a:rPr>
              <a:t>Limit of Professional Tax</a:t>
            </a:r>
            <a:endParaRPr lang="en-US" sz="2800" b="1" dirty="0">
              <a:latin typeface="Arial" pitchFamily="34" charset="0"/>
              <a:cs typeface="Arial" pitchFamily="34" charset="0"/>
            </a:endParaRPr>
          </a:p>
        </p:txBody>
      </p:sp>
      <p:pic>
        <p:nvPicPr>
          <p:cNvPr id="4098" name="Picture 2"/>
          <p:cNvPicPr>
            <a:picLocks noGrp="1" noChangeAspect="1" noChangeArrowheads="1"/>
          </p:cNvPicPr>
          <p:nvPr>
            <p:ph idx="1"/>
          </p:nvPr>
        </p:nvPicPr>
        <p:blipFill>
          <a:blip r:embed="rId2"/>
          <a:srcRect/>
          <a:stretch>
            <a:fillRect/>
          </a:stretch>
        </p:blipFill>
        <p:spPr bwMode="auto">
          <a:xfrm>
            <a:off x="2398490" y="2312686"/>
            <a:ext cx="4916710" cy="3783314"/>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8</a:t>
            </a:fld>
            <a:endParaRPr lang="en-US" dirty="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Arial" pitchFamily="34" charset="0"/>
                <a:cs typeface="Arial" pitchFamily="34" charset="0"/>
              </a:rPr>
              <a:t>Union List Items of Indirect Taxation</a:t>
            </a:r>
            <a:endParaRPr lang="en-US" sz="2800" b="1" dirty="0">
              <a:latin typeface="Arial" pitchFamily="34" charset="0"/>
              <a:cs typeface="Arial" pitchFamily="34" charset="0"/>
            </a:endParaRPr>
          </a:p>
        </p:txBody>
      </p:sp>
      <p:pic>
        <p:nvPicPr>
          <p:cNvPr id="3075" name="Picture 3"/>
          <p:cNvPicPr>
            <a:picLocks noChangeAspect="1" noChangeArrowheads="1"/>
          </p:cNvPicPr>
          <p:nvPr/>
        </p:nvPicPr>
        <p:blipFill>
          <a:blip r:embed="rId2"/>
          <a:srcRect/>
          <a:stretch>
            <a:fillRect/>
          </a:stretch>
        </p:blipFill>
        <p:spPr bwMode="auto">
          <a:xfrm>
            <a:off x="685800" y="3048000"/>
            <a:ext cx="3657600" cy="295275"/>
          </a:xfrm>
          <a:prstGeom prst="rect">
            <a:avLst/>
          </a:prstGeom>
          <a:noFill/>
          <a:ln w="9525">
            <a:noFill/>
            <a:miter lim="800000"/>
            <a:headEnd/>
            <a:tailEnd/>
          </a:ln>
          <a:effectLst/>
        </p:spPr>
      </p:pic>
      <p:pic>
        <p:nvPicPr>
          <p:cNvPr id="3076" name="Picture 4"/>
          <p:cNvPicPr>
            <a:picLocks noGrp="1" noChangeAspect="1" noChangeArrowheads="1"/>
          </p:cNvPicPr>
          <p:nvPr>
            <p:ph idx="1"/>
          </p:nvPr>
        </p:nvPicPr>
        <p:blipFill>
          <a:blip r:embed="rId3"/>
          <a:srcRect/>
          <a:stretch>
            <a:fillRect/>
          </a:stretch>
        </p:blipFill>
        <p:spPr bwMode="auto">
          <a:xfrm>
            <a:off x="457200" y="3505200"/>
            <a:ext cx="7648575" cy="3019425"/>
          </a:xfrm>
          <a:prstGeom prst="rect">
            <a:avLst/>
          </a:prstGeom>
          <a:noFill/>
          <a:ln w="9525">
            <a:noFill/>
            <a:miter lim="800000"/>
            <a:headEnd/>
            <a:tailEnd/>
          </a:ln>
          <a:effectLst/>
        </p:spPr>
      </p:pic>
      <p:pic>
        <p:nvPicPr>
          <p:cNvPr id="3078" name="Picture 6"/>
          <p:cNvPicPr>
            <a:picLocks noChangeAspect="1" noChangeArrowheads="1"/>
          </p:cNvPicPr>
          <p:nvPr/>
        </p:nvPicPr>
        <p:blipFill>
          <a:blip r:embed="rId4"/>
          <a:srcRect/>
          <a:stretch>
            <a:fillRect/>
          </a:stretch>
        </p:blipFill>
        <p:spPr bwMode="auto">
          <a:xfrm>
            <a:off x="609600" y="2133600"/>
            <a:ext cx="7534275" cy="93345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9</a:t>
            </a:fld>
            <a:endParaRPr lang="en-US" dirty="0">
              <a:latin typeface="Times New Roman" pitchFamily="18" charset="0"/>
              <a:cs typeface="Times New Roman" pitchFamily="18" charset="0"/>
            </a:endParaRPr>
          </a:p>
        </p:txBody>
      </p:sp>
      <p:sp>
        <p:nvSpPr>
          <p:cNvPr id="7" name="Footer Placeholder 6"/>
          <p:cNvSpPr>
            <a:spLocks noGrp="1"/>
          </p:cNvSpPr>
          <p:nvPr>
            <p:ph type="ftr" sz="quarter" idx="11"/>
          </p:nvPr>
        </p:nvSpPr>
        <p:spPr/>
        <p:txBody>
          <a:bodyPr/>
          <a:lstStyle/>
          <a:p>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337</TotalTime>
  <Words>1345</Words>
  <Application>Microsoft Office PowerPoint</Application>
  <PresentationFormat>On-screen Show (4:3)</PresentationFormat>
  <Paragraphs>122</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Flow</vt:lpstr>
      <vt:lpstr>Constitutional Aspects of Indirect Taxes</vt:lpstr>
      <vt:lpstr>A Problem to Ponder</vt:lpstr>
      <vt:lpstr>Right to Impose Taxes</vt:lpstr>
      <vt:lpstr>Tax vs. Fees</vt:lpstr>
      <vt:lpstr>Division of Powers</vt:lpstr>
      <vt:lpstr>Residuary Powers</vt:lpstr>
      <vt:lpstr>No Overlap between Union and State</vt:lpstr>
      <vt:lpstr>Limit of Professional Tax</vt:lpstr>
      <vt:lpstr>Union List Items of Indirect Taxation</vt:lpstr>
      <vt:lpstr>Union List Items of Indirect Taxation (Continued)</vt:lpstr>
      <vt:lpstr>Union List Items of Indirect Taxation (Continued)</vt:lpstr>
      <vt:lpstr>State List Items of Indirect Taxation</vt:lpstr>
      <vt:lpstr>State List Items of Indirect Taxation (Continued)</vt:lpstr>
      <vt:lpstr>State List Items of Indirect Taxation (Continued)</vt:lpstr>
      <vt:lpstr>State List Items of Indirect Taxation (Continued)</vt:lpstr>
      <vt:lpstr>Illustrative Case </vt:lpstr>
      <vt:lpstr>Illustrative Case (Continued)</vt:lpstr>
      <vt:lpstr>Illustrative Case (Continued)</vt:lpstr>
      <vt:lpstr>Illustrative Case (Continued)</vt:lpstr>
      <vt:lpstr>Illustrative Case (Continued)</vt:lpstr>
      <vt:lpstr>Illustrative Case (Continued)</vt:lpstr>
      <vt:lpstr>Illustrative Case (Continued)</vt:lpstr>
      <vt:lpstr>Illustrative Case (Continued)</vt:lpstr>
      <vt:lpstr>Illustrative Case (Continued)</vt:lpstr>
      <vt:lpstr>Illustrative Case (Continued)</vt:lpstr>
      <vt:lpstr>Entertainment Tax on Value Added Services</vt:lpstr>
      <vt:lpstr>Entertainment Tax on Value Added Services</vt:lpstr>
      <vt:lpstr>Entertainment Tax (Continued)</vt:lpstr>
      <vt:lpstr>Entertainment Tax (Continued)</vt:lpstr>
      <vt:lpstr>Entertainment Tax (Continued)</vt:lpstr>
      <vt:lpstr>Concluding Remarks</vt:lpstr>
      <vt:lpstr>Thanks!</vt:lpstr>
    </vt:vector>
  </TitlesOfParts>
  <Manager>Yogita Pant</Manager>
  <Company>Anil Chawla Law Associates LLP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Constitutional Aspects of Indirect Taxes</dc:title>
  <dc:subject>Indian Constitution and Indirect Taxes</dc:subject>
  <dc:creator>Anil Chawla</dc:creator>
  <cp:keywords>India constitution, Indirect Taxes in India, Constitutionality of taxes, constitutional law, taxation law, taxability of citizens, entertainment tax on value added services on mobile, validity of taxes, tobacco as luxury good, definition of luxury under Indian law, </cp:keywords>
  <dc:description>This presentation was used for teaching Practicing Chartered Accountants about constitutional provisions related to indirect taxes. Begins with some extracts from Constitution of India and discusses a case related to taxation of tobacco as a luxury good.</dc:description>
  <cp:lastModifiedBy>ANIL</cp:lastModifiedBy>
  <cp:revision>67</cp:revision>
  <dcterms:created xsi:type="dcterms:W3CDTF">2013-10-16T12:09:19Z</dcterms:created>
  <dcterms:modified xsi:type="dcterms:W3CDTF">2013-10-28T05:43:15Z</dcterms:modified>
  <cp:category>Legal education</cp:category>
  <cp:contentStatus>Public Document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completed">
    <vt:filetime>2013-10-18T18:30:00Z</vt:filetime>
  </property>
  <property fmtid="{D5CDD505-2E9C-101B-9397-08002B2CF9AE}" pid="3" name="Editor">
    <vt:lpwstr>Yogita Pant</vt:lpwstr>
  </property>
  <property fmtid="{D5CDD505-2E9C-101B-9397-08002B2CF9AE}" pid="4" name="Language">
    <vt:lpwstr>English</vt:lpwstr>
  </property>
  <property fmtid="{D5CDD505-2E9C-101B-9397-08002B2CF9AE}" pid="5" name="Owner">
    <vt:lpwstr>Anil Chawla Law Associates LLP</vt:lpwstr>
  </property>
  <property fmtid="{D5CDD505-2E9C-101B-9397-08002B2CF9AE}" pid="6" name="Publisher">
    <vt:lpwstr>Anil Chawla Law Associates LLP</vt:lpwstr>
  </property>
</Properties>
</file>