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47"/>
  </p:notesMasterIdLst>
  <p:handoutMasterIdLst>
    <p:handoutMasterId r:id="rId48"/>
  </p:handoutMasterIdLst>
  <p:sldIdLst>
    <p:sldId id="256" r:id="rId2"/>
    <p:sldId id="330" r:id="rId3"/>
    <p:sldId id="331" r:id="rId4"/>
    <p:sldId id="332" r:id="rId5"/>
    <p:sldId id="333" r:id="rId6"/>
    <p:sldId id="315" r:id="rId7"/>
    <p:sldId id="297" r:id="rId8"/>
    <p:sldId id="319" r:id="rId9"/>
    <p:sldId id="301" r:id="rId10"/>
    <p:sldId id="318" r:id="rId11"/>
    <p:sldId id="329" r:id="rId12"/>
    <p:sldId id="300" r:id="rId13"/>
    <p:sldId id="359" r:id="rId14"/>
    <p:sldId id="361" r:id="rId15"/>
    <p:sldId id="334" r:id="rId16"/>
    <p:sldId id="310" r:id="rId17"/>
    <p:sldId id="292" r:id="rId18"/>
    <p:sldId id="307" r:id="rId19"/>
    <p:sldId id="289" r:id="rId20"/>
    <p:sldId id="311" r:id="rId21"/>
    <p:sldId id="293" r:id="rId22"/>
    <p:sldId id="309" r:id="rId23"/>
    <p:sldId id="291" r:id="rId24"/>
    <p:sldId id="362" r:id="rId25"/>
    <p:sldId id="306" r:id="rId26"/>
    <p:sldId id="288" r:id="rId27"/>
    <p:sldId id="317" r:id="rId28"/>
    <p:sldId id="299" r:id="rId29"/>
    <p:sldId id="305" r:id="rId30"/>
    <p:sldId id="261" r:id="rId31"/>
    <p:sldId id="313" r:id="rId32"/>
    <p:sldId id="295" r:id="rId33"/>
    <p:sldId id="358" r:id="rId34"/>
    <p:sldId id="312" r:id="rId35"/>
    <p:sldId id="294" r:id="rId36"/>
    <p:sldId id="335" r:id="rId37"/>
    <p:sldId id="336" r:id="rId38"/>
    <p:sldId id="337" r:id="rId39"/>
    <p:sldId id="314" r:id="rId40"/>
    <p:sldId id="296" r:id="rId41"/>
    <p:sldId id="326" r:id="rId42"/>
    <p:sldId id="327" r:id="rId43"/>
    <p:sldId id="356" r:id="rId44"/>
    <p:sldId id="363" r:id="rId45"/>
    <p:sldId id="285" r:id="rId46"/>
  </p:sldIdLst>
  <p:sldSz cx="9144000" cy="6858000" type="screen4x3"/>
  <p:notesSz cx="6400800" cy="86868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736" userDrawn="1">
          <p15:clr>
            <a:srgbClr val="A4A3A4"/>
          </p15:clr>
        </p15:guide>
        <p15:guide id="2" pos="201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617B"/>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0" autoAdjust="0"/>
    <p:restoredTop sz="94660"/>
  </p:normalViewPr>
  <p:slideViewPr>
    <p:cSldViewPr>
      <p:cViewPr varScale="1">
        <p:scale>
          <a:sx n="108" d="100"/>
          <a:sy n="108" d="100"/>
        </p:scale>
        <p:origin x="1710"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0"/>
    </p:cViewPr>
  </p:sorterViewPr>
  <p:notesViewPr>
    <p:cSldViewPr>
      <p:cViewPr varScale="1">
        <p:scale>
          <a:sx n="58" d="100"/>
          <a:sy n="58" d="100"/>
        </p:scale>
        <p:origin x="-2856" y="-96"/>
      </p:cViewPr>
      <p:guideLst>
        <p:guide orient="horz" pos="2736"/>
        <p:guide pos="2016"/>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773362" cy="434975"/>
          </a:xfrm>
          <a:prstGeom prst="rect">
            <a:avLst/>
          </a:prstGeom>
        </p:spPr>
        <p:txBody>
          <a:bodyPr vert="horz" lIns="91456" tIns="45728" rIns="91456" bIns="45728" rtlCol="0"/>
          <a:lstStyle>
            <a:lvl1pPr algn="l">
              <a:defRPr sz="1200"/>
            </a:lvl1pPr>
          </a:lstStyle>
          <a:p>
            <a:endParaRPr lang="en-US"/>
          </a:p>
        </p:txBody>
      </p:sp>
      <p:sp>
        <p:nvSpPr>
          <p:cNvPr id="3" name="Date Placeholder 2"/>
          <p:cNvSpPr>
            <a:spLocks noGrp="1"/>
          </p:cNvSpPr>
          <p:nvPr>
            <p:ph type="dt" sz="quarter" idx="1"/>
          </p:nvPr>
        </p:nvSpPr>
        <p:spPr>
          <a:xfrm>
            <a:off x="3625852" y="2"/>
            <a:ext cx="2773362" cy="434975"/>
          </a:xfrm>
          <a:prstGeom prst="rect">
            <a:avLst/>
          </a:prstGeom>
        </p:spPr>
        <p:txBody>
          <a:bodyPr vert="horz" lIns="91456" tIns="45728" rIns="91456" bIns="45728" rtlCol="0"/>
          <a:lstStyle>
            <a:lvl1pPr algn="r">
              <a:defRPr sz="1200"/>
            </a:lvl1pPr>
          </a:lstStyle>
          <a:p>
            <a:fld id="{47633117-0598-4F66-B2F6-5CE00622B6A9}" type="datetimeFigureOut">
              <a:rPr lang="en-US" smtClean="0"/>
              <a:pPr/>
              <a:t>6/12/2021</a:t>
            </a:fld>
            <a:endParaRPr lang="en-US"/>
          </a:p>
        </p:txBody>
      </p:sp>
      <p:sp>
        <p:nvSpPr>
          <p:cNvPr id="4" name="Footer Placeholder 3"/>
          <p:cNvSpPr>
            <a:spLocks noGrp="1"/>
          </p:cNvSpPr>
          <p:nvPr>
            <p:ph type="ftr" sz="quarter" idx="2"/>
          </p:nvPr>
        </p:nvSpPr>
        <p:spPr>
          <a:xfrm>
            <a:off x="2" y="8250241"/>
            <a:ext cx="2773362" cy="434975"/>
          </a:xfrm>
          <a:prstGeom prst="rect">
            <a:avLst/>
          </a:prstGeom>
        </p:spPr>
        <p:txBody>
          <a:bodyPr vert="horz" lIns="91456" tIns="45728" rIns="91456" bIns="45728" rtlCol="0" anchor="b"/>
          <a:lstStyle>
            <a:lvl1pPr algn="l">
              <a:defRPr sz="1200"/>
            </a:lvl1pPr>
          </a:lstStyle>
          <a:p>
            <a:endParaRPr lang="en-US"/>
          </a:p>
        </p:txBody>
      </p:sp>
      <p:sp>
        <p:nvSpPr>
          <p:cNvPr id="5" name="Slide Number Placeholder 4"/>
          <p:cNvSpPr>
            <a:spLocks noGrp="1"/>
          </p:cNvSpPr>
          <p:nvPr>
            <p:ph type="sldNum" sz="quarter" idx="3"/>
          </p:nvPr>
        </p:nvSpPr>
        <p:spPr>
          <a:xfrm>
            <a:off x="3625852" y="8250241"/>
            <a:ext cx="2773362" cy="434975"/>
          </a:xfrm>
          <a:prstGeom prst="rect">
            <a:avLst/>
          </a:prstGeom>
        </p:spPr>
        <p:txBody>
          <a:bodyPr vert="horz" lIns="91456" tIns="45728" rIns="91456" bIns="45728" rtlCol="0" anchor="b"/>
          <a:lstStyle>
            <a:lvl1pPr algn="r">
              <a:defRPr sz="1200"/>
            </a:lvl1pPr>
          </a:lstStyle>
          <a:p>
            <a:fld id="{7FFD2BEB-09B3-4500-BDB8-13FD8EAC062F}" type="slidenum">
              <a:rPr lang="en-US" smtClean="0"/>
              <a:pPr/>
              <a:t>‹#›</a:t>
            </a:fld>
            <a:endParaRPr lang="en-US"/>
          </a:p>
        </p:txBody>
      </p:sp>
    </p:spTree>
    <p:extLst>
      <p:ext uri="{BB962C8B-B14F-4D97-AF65-F5344CB8AC3E}">
        <p14:creationId xmlns:p14="http://schemas.microsoft.com/office/powerpoint/2010/main" val="2265912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773680" cy="434340"/>
          </a:xfrm>
          <a:prstGeom prst="rect">
            <a:avLst/>
          </a:prstGeom>
        </p:spPr>
        <p:txBody>
          <a:bodyPr vert="horz" lIns="86217" tIns="43110" rIns="86217" bIns="43110" rtlCol="0"/>
          <a:lstStyle>
            <a:lvl1pPr algn="l">
              <a:defRPr sz="1200"/>
            </a:lvl1pPr>
          </a:lstStyle>
          <a:p>
            <a:endParaRPr lang="en-US"/>
          </a:p>
        </p:txBody>
      </p:sp>
      <p:sp>
        <p:nvSpPr>
          <p:cNvPr id="3" name="Date Placeholder 2"/>
          <p:cNvSpPr>
            <a:spLocks noGrp="1"/>
          </p:cNvSpPr>
          <p:nvPr>
            <p:ph type="dt" idx="1"/>
          </p:nvPr>
        </p:nvSpPr>
        <p:spPr>
          <a:xfrm>
            <a:off x="3625640" y="1"/>
            <a:ext cx="2773680" cy="434340"/>
          </a:xfrm>
          <a:prstGeom prst="rect">
            <a:avLst/>
          </a:prstGeom>
        </p:spPr>
        <p:txBody>
          <a:bodyPr vert="horz" lIns="86217" tIns="43110" rIns="86217" bIns="43110" rtlCol="0"/>
          <a:lstStyle>
            <a:lvl1pPr algn="r">
              <a:defRPr sz="1200"/>
            </a:lvl1pPr>
          </a:lstStyle>
          <a:p>
            <a:fld id="{FDB7D88C-CDFB-4444-8D2B-CCD1F19CBB5C}" type="datetimeFigureOut">
              <a:rPr lang="en-US" smtClean="0"/>
              <a:pPr/>
              <a:t>6/12/2021</a:t>
            </a:fld>
            <a:endParaRPr lang="en-US"/>
          </a:p>
        </p:txBody>
      </p:sp>
      <p:sp>
        <p:nvSpPr>
          <p:cNvPr id="4" name="Slide Image Placeholder 3"/>
          <p:cNvSpPr>
            <a:spLocks noGrp="1" noRot="1" noChangeAspect="1"/>
          </p:cNvSpPr>
          <p:nvPr>
            <p:ph type="sldImg" idx="2"/>
          </p:nvPr>
        </p:nvSpPr>
        <p:spPr>
          <a:xfrm>
            <a:off x="1028700" y="652463"/>
            <a:ext cx="4343400" cy="3257550"/>
          </a:xfrm>
          <a:prstGeom prst="rect">
            <a:avLst/>
          </a:prstGeom>
          <a:noFill/>
          <a:ln w="12700">
            <a:solidFill>
              <a:prstClr val="black"/>
            </a:solidFill>
          </a:ln>
        </p:spPr>
        <p:txBody>
          <a:bodyPr vert="horz" lIns="86217" tIns="43110" rIns="86217" bIns="43110" rtlCol="0" anchor="ctr"/>
          <a:lstStyle/>
          <a:p>
            <a:endParaRPr lang="en-US"/>
          </a:p>
        </p:txBody>
      </p:sp>
      <p:sp>
        <p:nvSpPr>
          <p:cNvPr id="5" name="Notes Placeholder 4"/>
          <p:cNvSpPr>
            <a:spLocks noGrp="1"/>
          </p:cNvSpPr>
          <p:nvPr>
            <p:ph type="body" sz="quarter" idx="3"/>
          </p:nvPr>
        </p:nvSpPr>
        <p:spPr>
          <a:xfrm>
            <a:off x="640080" y="4126230"/>
            <a:ext cx="5120640" cy="3909060"/>
          </a:xfrm>
          <a:prstGeom prst="rect">
            <a:avLst/>
          </a:prstGeom>
        </p:spPr>
        <p:txBody>
          <a:bodyPr vert="horz" lIns="86217" tIns="43110" rIns="86217" bIns="4311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250955"/>
            <a:ext cx="2773680" cy="434340"/>
          </a:xfrm>
          <a:prstGeom prst="rect">
            <a:avLst/>
          </a:prstGeom>
        </p:spPr>
        <p:txBody>
          <a:bodyPr vert="horz" lIns="86217" tIns="43110" rIns="86217" bIns="43110" rtlCol="0" anchor="b"/>
          <a:lstStyle>
            <a:lvl1pPr algn="l">
              <a:defRPr sz="1200"/>
            </a:lvl1pPr>
          </a:lstStyle>
          <a:p>
            <a:endParaRPr lang="en-US"/>
          </a:p>
        </p:txBody>
      </p:sp>
      <p:sp>
        <p:nvSpPr>
          <p:cNvPr id="7" name="Slide Number Placeholder 6"/>
          <p:cNvSpPr>
            <a:spLocks noGrp="1"/>
          </p:cNvSpPr>
          <p:nvPr>
            <p:ph type="sldNum" sz="quarter" idx="5"/>
          </p:nvPr>
        </p:nvSpPr>
        <p:spPr>
          <a:xfrm>
            <a:off x="3625640" y="8250955"/>
            <a:ext cx="2773680" cy="434340"/>
          </a:xfrm>
          <a:prstGeom prst="rect">
            <a:avLst/>
          </a:prstGeom>
        </p:spPr>
        <p:txBody>
          <a:bodyPr vert="horz" lIns="86217" tIns="43110" rIns="86217" bIns="43110" rtlCol="0" anchor="b"/>
          <a:lstStyle>
            <a:lvl1pPr algn="r">
              <a:defRPr sz="1200"/>
            </a:lvl1pPr>
          </a:lstStyle>
          <a:p>
            <a:fld id="{B77F9F3A-20E2-4CE8-8C37-34D35A043D2E}" type="slidenum">
              <a:rPr lang="en-US" smtClean="0"/>
              <a:pPr/>
              <a:t>‹#›</a:t>
            </a:fld>
            <a:endParaRPr lang="en-US"/>
          </a:p>
        </p:txBody>
      </p:sp>
    </p:spTree>
    <p:extLst>
      <p:ext uri="{BB962C8B-B14F-4D97-AF65-F5344CB8AC3E}">
        <p14:creationId xmlns:p14="http://schemas.microsoft.com/office/powerpoint/2010/main" val="214767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77F9F3A-20E2-4CE8-8C37-34D35A043D2E}"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B77F9F3A-20E2-4CE8-8C37-34D35A043D2E}" type="slidenum">
              <a:rPr lang="en-US" smtClean="0"/>
              <a:pPr/>
              <a:t>35</a:t>
            </a:fld>
            <a:endParaRPr lang="en-US"/>
          </a:p>
        </p:txBody>
      </p:sp>
    </p:spTree>
    <p:extLst>
      <p:ext uri="{BB962C8B-B14F-4D97-AF65-F5344CB8AC3E}">
        <p14:creationId xmlns:p14="http://schemas.microsoft.com/office/powerpoint/2010/main" val="3214536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r>
              <a:rPr lang="en-US"/>
              <a:t>June 2021</a:t>
            </a:r>
          </a:p>
        </p:txBody>
      </p:sp>
      <p:sp>
        <p:nvSpPr>
          <p:cNvPr id="19" name="Footer Placeholder 18"/>
          <p:cNvSpPr>
            <a:spLocks noGrp="1"/>
          </p:cNvSpPr>
          <p:nvPr>
            <p:ph type="ftr" sz="quarter" idx="11"/>
          </p:nvPr>
        </p:nvSpPr>
        <p:spPr/>
        <p:txBody>
          <a:bodyPr/>
          <a:lstStyle/>
          <a:p>
            <a:r>
              <a:rPr lang="en-US"/>
              <a:t>www.indialegalhelp.com</a:t>
            </a:r>
          </a:p>
        </p:txBody>
      </p:sp>
      <p:sp>
        <p:nvSpPr>
          <p:cNvPr id="27" name="Slide Number Placeholder 26"/>
          <p:cNvSpPr>
            <a:spLocks noGrp="1"/>
          </p:cNvSpPr>
          <p:nvPr>
            <p:ph type="sldNum" sz="quarter" idx="12"/>
          </p:nvPr>
        </p:nvSpPr>
        <p:spPr/>
        <p:txBody>
          <a:bodyPr/>
          <a:lstStyle/>
          <a:p>
            <a:fld id="{745FCA8B-64D5-4E68-8E87-ACB5321CAB1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June 2021</a:t>
            </a:r>
          </a:p>
        </p:txBody>
      </p:sp>
      <p:sp>
        <p:nvSpPr>
          <p:cNvPr id="5" name="Footer Placeholder 4"/>
          <p:cNvSpPr>
            <a:spLocks noGrp="1"/>
          </p:cNvSpPr>
          <p:nvPr>
            <p:ph type="ftr" sz="quarter" idx="11"/>
          </p:nvPr>
        </p:nvSpPr>
        <p:spPr/>
        <p:txBody>
          <a:bodyPr/>
          <a:lstStyle/>
          <a:p>
            <a:r>
              <a:rPr lang="en-US"/>
              <a:t>www.indialegalhelp.com</a:t>
            </a:r>
          </a:p>
        </p:txBody>
      </p:sp>
      <p:sp>
        <p:nvSpPr>
          <p:cNvPr id="6" name="Slide Number Placeholder 5"/>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June 2021</a:t>
            </a:r>
          </a:p>
        </p:txBody>
      </p:sp>
      <p:sp>
        <p:nvSpPr>
          <p:cNvPr id="5" name="Footer Placeholder 4"/>
          <p:cNvSpPr>
            <a:spLocks noGrp="1"/>
          </p:cNvSpPr>
          <p:nvPr>
            <p:ph type="ftr" sz="quarter" idx="11"/>
          </p:nvPr>
        </p:nvSpPr>
        <p:spPr/>
        <p:txBody>
          <a:bodyPr/>
          <a:lstStyle/>
          <a:p>
            <a:r>
              <a:rPr lang="en-US"/>
              <a:t>www.indialegalhelp.com</a:t>
            </a:r>
          </a:p>
        </p:txBody>
      </p:sp>
      <p:sp>
        <p:nvSpPr>
          <p:cNvPr id="6" name="Slide Number Placeholder 5"/>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June 2021</a:t>
            </a:r>
          </a:p>
        </p:txBody>
      </p:sp>
      <p:sp>
        <p:nvSpPr>
          <p:cNvPr id="5" name="Footer Placeholder 4"/>
          <p:cNvSpPr>
            <a:spLocks noGrp="1"/>
          </p:cNvSpPr>
          <p:nvPr>
            <p:ph type="ftr" sz="quarter" idx="11"/>
          </p:nvPr>
        </p:nvSpPr>
        <p:spPr/>
        <p:txBody>
          <a:bodyPr/>
          <a:lstStyle/>
          <a:p>
            <a:r>
              <a:rPr lang="en-US"/>
              <a:t>www.indialegalhelp.com</a:t>
            </a:r>
          </a:p>
        </p:txBody>
      </p:sp>
      <p:sp>
        <p:nvSpPr>
          <p:cNvPr id="6" name="Slide Number Placeholder 5"/>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r>
              <a:rPr lang="en-US"/>
              <a:t>June 2021</a:t>
            </a:r>
          </a:p>
        </p:txBody>
      </p:sp>
      <p:sp>
        <p:nvSpPr>
          <p:cNvPr id="5" name="Footer Placeholder 4"/>
          <p:cNvSpPr>
            <a:spLocks noGrp="1"/>
          </p:cNvSpPr>
          <p:nvPr>
            <p:ph type="ftr" sz="quarter" idx="11"/>
          </p:nvPr>
        </p:nvSpPr>
        <p:spPr/>
        <p:txBody>
          <a:bodyPr/>
          <a:lstStyle/>
          <a:p>
            <a:r>
              <a:rPr lang="en-US"/>
              <a:t>www.indialegalhelp.com</a:t>
            </a:r>
          </a:p>
        </p:txBody>
      </p:sp>
      <p:sp>
        <p:nvSpPr>
          <p:cNvPr id="6" name="Slide Number Placeholder 5"/>
          <p:cNvSpPr>
            <a:spLocks noGrp="1"/>
          </p:cNvSpPr>
          <p:nvPr>
            <p:ph type="sldNum" sz="quarter" idx="12"/>
          </p:nvPr>
        </p:nvSpPr>
        <p:spPr/>
        <p:txBody>
          <a:bodyPr/>
          <a:lstStyle/>
          <a:p>
            <a:fld id="{745FCA8B-64D5-4E68-8E87-ACB5321CAB17}"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r>
              <a:rPr lang="en-US"/>
              <a:t>June 2021</a:t>
            </a:r>
          </a:p>
        </p:txBody>
      </p:sp>
      <p:sp>
        <p:nvSpPr>
          <p:cNvPr id="6" name="Footer Placeholder 5"/>
          <p:cNvSpPr>
            <a:spLocks noGrp="1"/>
          </p:cNvSpPr>
          <p:nvPr>
            <p:ph type="ftr" sz="quarter" idx="11"/>
          </p:nvPr>
        </p:nvSpPr>
        <p:spPr/>
        <p:txBody>
          <a:bodyPr/>
          <a:lstStyle/>
          <a:p>
            <a:r>
              <a:rPr lang="en-US"/>
              <a:t>www.indialegalhelp.com</a:t>
            </a:r>
          </a:p>
        </p:txBody>
      </p:sp>
      <p:sp>
        <p:nvSpPr>
          <p:cNvPr id="7" name="Slide Number Placeholder 6"/>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r>
              <a:rPr lang="en-US"/>
              <a:t>June 2021</a:t>
            </a:r>
          </a:p>
        </p:txBody>
      </p:sp>
      <p:sp>
        <p:nvSpPr>
          <p:cNvPr id="8" name="Footer Placeholder 7"/>
          <p:cNvSpPr>
            <a:spLocks noGrp="1"/>
          </p:cNvSpPr>
          <p:nvPr>
            <p:ph type="ftr" sz="quarter" idx="11"/>
          </p:nvPr>
        </p:nvSpPr>
        <p:spPr/>
        <p:txBody>
          <a:bodyPr/>
          <a:lstStyle/>
          <a:p>
            <a:r>
              <a:rPr lang="en-US"/>
              <a:t>www.indialegalhelp.com</a:t>
            </a:r>
          </a:p>
        </p:txBody>
      </p:sp>
      <p:sp>
        <p:nvSpPr>
          <p:cNvPr id="9" name="Slide Number Placeholder 8"/>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r>
              <a:rPr lang="en-US"/>
              <a:t>June 2021</a:t>
            </a:r>
          </a:p>
        </p:txBody>
      </p:sp>
      <p:sp>
        <p:nvSpPr>
          <p:cNvPr id="4" name="Footer Placeholder 3"/>
          <p:cNvSpPr>
            <a:spLocks noGrp="1"/>
          </p:cNvSpPr>
          <p:nvPr>
            <p:ph type="ftr" sz="quarter" idx="11"/>
          </p:nvPr>
        </p:nvSpPr>
        <p:spPr/>
        <p:txBody>
          <a:bodyPr/>
          <a:lstStyle/>
          <a:p>
            <a:r>
              <a:rPr lang="en-US"/>
              <a:t>www.indialegalhelp.com</a:t>
            </a:r>
          </a:p>
        </p:txBody>
      </p:sp>
      <p:sp>
        <p:nvSpPr>
          <p:cNvPr id="5" name="Slide Number Placeholder 4"/>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June 2021</a:t>
            </a:r>
          </a:p>
        </p:txBody>
      </p:sp>
      <p:sp>
        <p:nvSpPr>
          <p:cNvPr id="3" name="Footer Placeholder 2"/>
          <p:cNvSpPr>
            <a:spLocks noGrp="1"/>
          </p:cNvSpPr>
          <p:nvPr>
            <p:ph type="ftr" sz="quarter" idx="11"/>
          </p:nvPr>
        </p:nvSpPr>
        <p:spPr/>
        <p:txBody>
          <a:bodyPr/>
          <a:lstStyle/>
          <a:p>
            <a:r>
              <a:rPr lang="en-US"/>
              <a:t>www.indialegalhelp.com</a:t>
            </a:r>
          </a:p>
        </p:txBody>
      </p:sp>
      <p:sp>
        <p:nvSpPr>
          <p:cNvPr id="4" name="Slide Number Placeholder 3"/>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r>
              <a:rPr lang="en-US"/>
              <a:t>June 2021</a:t>
            </a:r>
          </a:p>
        </p:txBody>
      </p:sp>
      <p:sp>
        <p:nvSpPr>
          <p:cNvPr id="6" name="Footer Placeholder 5"/>
          <p:cNvSpPr>
            <a:spLocks noGrp="1"/>
          </p:cNvSpPr>
          <p:nvPr>
            <p:ph type="ftr" sz="quarter" idx="11"/>
          </p:nvPr>
        </p:nvSpPr>
        <p:spPr/>
        <p:txBody>
          <a:bodyPr/>
          <a:lstStyle/>
          <a:p>
            <a:r>
              <a:rPr lang="en-US"/>
              <a:t>www.indialegalhelp.com</a:t>
            </a:r>
          </a:p>
        </p:txBody>
      </p:sp>
      <p:sp>
        <p:nvSpPr>
          <p:cNvPr id="7" name="Slide Number Placeholder 6"/>
          <p:cNvSpPr>
            <a:spLocks noGrp="1"/>
          </p:cNvSpPr>
          <p:nvPr>
            <p:ph type="sldNum" sz="quarter" idx="12"/>
          </p:nvPr>
        </p:nvSpPr>
        <p:spPr/>
        <p:txBody>
          <a:bodyPr/>
          <a:lstStyle/>
          <a:p>
            <a:fld id="{745FCA8B-64D5-4E68-8E87-ACB5321CAB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r>
              <a:rPr lang="en-US"/>
              <a:t>June 2021</a:t>
            </a:r>
          </a:p>
        </p:txBody>
      </p:sp>
      <p:sp>
        <p:nvSpPr>
          <p:cNvPr id="6" name="Footer Placeholder 5"/>
          <p:cNvSpPr>
            <a:spLocks noGrp="1"/>
          </p:cNvSpPr>
          <p:nvPr>
            <p:ph type="ftr" sz="quarter" idx="11"/>
          </p:nvPr>
        </p:nvSpPr>
        <p:spPr/>
        <p:txBody>
          <a:bodyPr/>
          <a:lstStyle/>
          <a:p>
            <a:r>
              <a:rPr lang="en-US"/>
              <a:t>www.indialegalhelp.com</a:t>
            </a:r>
          </a:p>
        </p:txBody>
      </p:sp>
      <p:sp>
        <p:nvSpPr>
          <p:cNvPr id="7" name="Slide Number Placeholder 6"/>
          <p:cNvSpPr>
            <a:spLocks noGrp="1"/>
          </p:cNvSpPr>
          <p:nvPr>
            <p:ph type="sldNum" sz="quarter" idx="12"/>
          </p:nvPr>
        </p:nvSpPr>
        <p:spPr>
          <a:xfrm>
            <a:off x="8077200" y="6356350"/>
            <a:ext cx="609600" cy="365125"/>
          </a:xfrm>
        </p:spPr>
        <p:txBody>
          <a:bodyPr/>
          <a:lstStyle/>
          <a:p>
            <a:fld id="{745FCA8B-64D5-4E68-8E87-ACB5321CAB17}"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t>June 2021</a:t>
            </a: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t>www.indialegalhelp.com</a:t>
            </a: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45FCA8B-64D5-4E68-8E87-ACB5321CAB17}"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ebook.mca.gov.in/Actpagedisplay.aspx?PAGENAME=17517" TargetMode="External"/><Relationship Id="rId2" Type="http://schemas.openxmlformats.org/officeDocument/2006/relationships/hyperlink" Target="http://ebook.mca.gov.in/Childwindow1.aspx?pageid=18094&amp;type=RU&amp;ChildTitle=Chapter+XII+The+Companies+(Meetings+of+Board+and+its+Powers)+Rules%2C+2014#829"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 Id="rId4" Type="http://schemas.openxmlformats.org/officeDocument/2006/relationships/image" Target="../media/image38.emf"/></Relationships>
</file>

<file path=ppt/slides/_rels/slide44.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mailto:info@indialegalhelp.com" TargetMode="External"/><Relationship Id="rId2" Type="http://schemas.openxmlformats.org/officeDocument/2006/relationships/hyperlink" Target="http://www.indialegalhelp.com/" TargetMode="External"/><Relationship Id="rId1" Type="http://schemas.openxmlformats.org/officeDocument/2006/relationships/slideLayout" Target="../slideLayouts/slideLayout3.xml"/><Relationship Id="rId5" Type="http://schemas.openxmlformats.org/officeDocument/2006/relationships/image" Target="../media/image40.jpg"/><Relationship Id="rId4" Type="http://schemas.openxmlformats.org/officeDocument/2006/relationships/hyperlink" Target="http://www.indialegalhelp.com/files/indicativerates.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219200"/>
            <a:ext cx="7851648" cy="1524000"/>
          </a:xfrm>
        </p:spPr>
        <p:txBody>
          <a:bodyPr>
            <a:normAutofit/>
          </a:bodyPr>
          <a:lstStyle/>
          <a:p>
            <a:r>
              <a:rPr lang="en-US" sz="2800" b="1" dirty="0">
                <a:solidFill>
                  <a:schemeClr val="tx2"/>
                </a:solidFill>
                <a:latin typeface="Arial" pitchFamily="34" charset="0"/>
                <a:cs typeface="Arial" pitchFamily="34" charset="0"/>
              </a:rPr>
              <a:t>India’s Companies Act 2013</a:t>
            </a:r>
            <a:br>
              <a:rPr lang="en-US" sz="2800" b="1" dirty="0">
                <a:solidFill>
                  <a:schemeClr val="tx2"/>
                </a:solidFill>
                <a:latin typeface="Arial" pitchFamily="34" charset="0"/>
                <a:cs typeface="Arial" pitchFamily="34" charset="0"/>
              </a:rPr>
            </a:br>
            <a:r>
              <a:rPr lang="en-US" sz="2800" b="1" dirty="0">
                <a:solidFill>
                  <a:schemeClr val="tx2"/>
                </a:solidFill>
                <a:latin typeface="Arial" pitchFamily="34" charset="0"/>
                <a:cs typeface="Arial" pitchFamily="34" charset="0"/>
              </a:rPr>
              <a:t>Key Aspects for Foreigners</a:t>
            </a:r>
          </a:p>
        </p:txBody>
      </p:sp>
      <p:sp>
        <p:nvSpPr>
          <p:cNvPr id="3" name="Subtitle 2"/>
          <p:cNvSpPr>
            <a:spLocks noGrp="1"/>
          </p:cNvSpPr>
          <p:nvPr>
            <p:ph type="subTitle" idx="1"/>
          </p:nvPr>
        </p:nvSpPr>
        <p:spPr>
          <a:xfrm>
            <a:off x="533400" y="3505200"/>
            <a:ext cx="7854696" cy="1447800"/>
          </a:xfrm>
        </p:spPr>
        <p:txBody>
          <a:bodyPr>
            <a:normAutofit/>
          </a:bodyPr>
          <a:lstStyle/>
          <a:p>
            <a:r>
              <a:rPr lang="en-US" sz="1600" dirty="0">
                <a:latin typeface="Arial" pitchFamily="34" charset="0"/>
                <a:cs typeface="Arial" pitchFamily="34" charset="0"/>
              </a:rPr>
              <a:t>Fourth Edition – June 2021</a:t>
            </a:r>
          </a:p>
          <a:p>
            <a:r>
              <a:rPr lang="en-US" sz="1100" dirty="0">
                <a:solidFill>
                  <a:schemeClr val="tx1"/>
                </a:solidFill>
                <a:latin typeface="Arial" pitchFamily="34" charset="0"/>
                <a:cs typeface="Arial" pitchFamily="34" charset="0"/>
              </a:rPr>
              <a:t>First Edition – March 2014</a:t>
            </a:r>
          </a:p>
          <a:p>
            <a:endParaRPr lang="en-US" sz="1600" dirty="0">
              <a:solidFill>
                <a:schemeClr val="tx1"/>
              </a:solidFill>
              <a:latin typeface="Arial" pitchFamily="34" charset="0"/>
              <a:cs typeface="Arial" pitchFamily="34" charset="0"/>
            </a:endParaRPr>
          </a:p>
          <a:p>
            <a:r>
              <a:rPr lang="en-US" sz="1800" dirty="0">
                <a:latin typeface="Arial" pitchFamily="34" charset="0"/>
                <a:cs typeface="Arial" pitchFamily="34" charset="0"/>
              </a:rPr>
              <a:t>Anil Chawla Law Associates LLP</a:t>
            </a:r>
            <a:br>
              <a:rPr lang="en-US" sz="1200" dirty="0">
                <a:latin typeface="Arial" pitchFamily="34" charset="0"/>
                <a:cs typeface="Arial" pitchFamily="34" charset="0"/>
              </a:rPr>
            </a:br>
            <a:r>
              <a:rPr lang="en-US" sz="1200" dirty="0">
                <a:latin typeface="Arial" pitchFamily="34" charset="0"/>
                <a:cs typeface="Arial" pitchFamily="34" charset="0"/>
              </a:rPr>
              <a:t>www.indialegalhelp.com</a:t>
            </a:r>
            <a:endParaRPr lang="en-US" sz="1600" dirty="0">
              <a:solidFill>
                <a:schemeClr val="tx1"/>
              </a:solidFill>
              <a:latin typeface="Arial" pitchFamily="34" charset="0"/>
              <a:cs typeface="Arial" pitchFamily="34" charset="0"/>
            </a:endParaRPr>
          </a:p>
        </p:txBody>
      </p:sp>
      <p:sp>
        <p:nvSpPr>
          <p:cNvPr id="4" name="TextBox 3"/>
          <p:cNvSpPr txBox="1"/>
          <p:nvPr/>
        </p:nvSpPr>
        <p:spPr>
          <a:xfrm>
            <a:off x="533400" y="5105400"/>
            <a:ext cx="7924800" cy="1477328"/>
          </a:xfrm>
          <a:prstGeom prst="rect">
            <a:avLst/>
          </a:prstGeom>
          <a:noFill/>
        </p:spPr>
        <p:txBody>
          <a:bodyPr wrap="square" rtlCol="0">
            <a:spAutoFit/>
          </a:bodyPr>
          <a:lstStyle/>
          <a:p>
            <a:pPr algn="just">
              <a:spcBef>
                <a:spcPts val="600"/>
              </a:spcBef>
              <a:spcAft>
                <a:spcPts val="600"/>
              </a:spcAft>
            </a:pPr>
            <a:r>
              <a:rPr lang="en-US" sz="1000" dirty="0">
                <a:solidFill>
                  <a:schemeClr val="tx1">
                    <a:lumMod val="75000"/>
                  </a:schemeClr>
                </a:solidFill>
                <a:latin typeface="Arial" pitchFamily="34" charset="0"/>
                <a:cs typeface="Arial" pitchFamily="34" charset="0"/>
              </a:rPr>
              <a:t>Anil </a:t>
            </a:r>
            <a:r>
              <a:rPr lang="en-US" sz="1000" dirty="0" err="1">
                <a:solidFill>
                  <a:schemeClr val="tx1">
                    <a:lumMod val="75000"/>
                  </a:schemeClr>
                </a:solidFill>
                <a:latin typeface="Arial" pitchFamily="34" charset="0"/>
                <a:cs typeface="Arial" pitchFamily="34" charset="0"/>
              </a:rPr>
              <a:t>Chawla</a:t>
            </a:r>
            <a:r>
              <a:rPr lang="en-US" sz="1000" dirty="0">
                <a:solidFill>
                  <a:schemeClr val="tx1">
                    <a:lumMod val="75000"/>
                  </a:schemeClr>
                </a:solidFill>
                <a:latin typeface="Arial" pitchFamily="34" charset="0"/>
                <a:cs typeface="Arial" pitchFamily="34" charset="0"/>
              </a:rPr>
              <a:t> Law Associates LLP is registered with limited liability and bears LLPIN AAA‑8450.</a:t>
            </a:r>
          </a:p>
          <a:p>
            <a:pPr algn="just">
              <a:spcBef>
                <a:spcPts val="600"/>
              </a:spcBef>
              <a:spcAft>
                <a:spcPts val="600"/>
              </a:spcAft>
            </a:pPr>
            <a:r>
              <a:rPr lang="en-US" sz="1000" dirty="0">
                <a:solidFill>
                  <a:schemeClr val="tx1">
                    <a:lumMod val="75000"/>
                  </a:schemeClr>
                </a:solidFill>
                <a:latin typeface="Arial" pitchFamily="34" charset="0"/>
                <a:cs typeface="Arial" pitchFamily="34" charset="0"/>
              </a:rPr>
              <a:t>This Presentation is an academic exercise. It does not offer any advice or suggestion to any individual or firm or company. </a:t>
            </a:r>
            <a:r>
              <a:rPr lang="en-IN" sz="1000" dirty="0">
                <a:solidFill>
                  <a:schemeClr val="tx1">
                    <a:lumMod val="75000"/>
                  </a:schemeClr>
                </a:solidFill>
                <a:latin typeface="Arial" pitchFamily="34" charset="0"/>
                <a:cs typeface="Arial" pitchFamily="34" charset="0"/>
              </a:rPr>
              <a:t>While all efforts have been made to ensure accuracy and correctness of information provided, no warranties / assurances are provided or implied. Readers are advised to consult a Legal Professional / Company Secretary / Chartered Accountant before taking any business decisions. Anil Chawla Law Associates LLP does not accept any liability, either direct or indirect, with regard to any damages / consequences / results arising due to use of the information contained in this Presentation.</a:t>
            </a:r>
          </a:p>
          <a:p>
            <a:pPr algn="just">
              <a:spcBef>
                <a:spcPts val="600"/>
              </a:spcBef>
              <a:spcAft>
                <a:spcPts val="600"/>
              </a:spcAft>
            </a:pPr>
            <a:r>
              <a:rPr lang="en-IN" sz="1000" dirty="0">
                <a:solidFill>
                  <a:schemeClr val="tx1">
                    <a:lumMod val="75000"/>
                  </a:schemeClr>
                </a:solidFill>
                <a:latin typeface="Arial" pitchFamily="34" charset="0"/>
                <a:cs typeface="Arial" pitchFamily="34" charset="0"/>
              </a:rPr>
              <a:t>Copyright – Anil Chawla Law Associates LLP, 2021</a:t>
            </a:r>
            <a:endParaRPr lang="en-US" sz="1000" dirty="0">
              <a:solidFill>
                <a:schemeClr val="tx1">
                  <a:lumMod val="75000"/>
                </a:schemeClr>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sz="2800" b="1" dirty="0">
                <a:latin typeface="Arial" pitchFamily="34" charset="0"/>
                <a:cs typeface="Arial" pitchFamily="34" charset="0"/>
              </a:rPr>
              <a:t>A3.	Attending Meeting of Board of Directors</a:t>
            </a:r>
          </a:p>
        </p:txBody>
      </p:sp>
      <p:sp>
        <p:nvSpPr>
          <p:cNvPr id="3" name="Content Placeholder 2"/>
          <p:cNvSpPr>
            <a:spLocks noGrp="1"/>
          </p:cNvSpPr>
          <p:nvPr>
            <p:ph idx="1"/>
          </p:nvPr>
        </p:nvSpPr>
        <p:spPr>
          <a:xfrm>
            <a:off x="457200" y="1967230"/>
            <a:ext cx="8229600" cy="4186682"/>
          </a:xfrm>
        </p:spPr>
        <p:txBody>
          <a:bodyPr>
            <a:normAutofit/>
          </a:bodyPr>
          <a:lstStyle/>
          <a:p>
            <a:pPr algn="just">
              <a:lnSpc>
                <a:spcPct val="120000"/>
              </a:lnSpc>
              <a:spcBef>
                <a:spcPts val="600"/>
              </a:spcBef>
              <a:spcAft>
                <a:spcPts val="600"/>
              </a:spcAft>
            </a:pPr>
            <a:r>
              <a:rPr lang="en-US" sz="1400" dirty="0">
                <a:latin typeface="Arial" pitchFamily="34" charset="0"/>
                <a:cs typeface="Arial" pitchFamily="34" charset="0"/>
              </a:rPr>
              <a:t>Necessary for a Director to attend at least one meeting in a year.</a:t>
            </a:r>
          </a:p>
          <a:p>
            <a:pPr algn="just">
              <a:lnSpc>
                <a:spcPct val="120000"/>
              </a:lnSpc>
              <a:spcBef>
                <a:spcPts val="600"/>
              </a:spcBef>
              <a:spcAft>
                <a:spcPts val="600"/>
              </a:spcAft>
            </a:pPr>
            <a:r>
              <a:rPr lang="en-US" sz="1400" dirty="0">
                <a:latin typeface="Arial" pitchFamily="34" charset="0"/>
                <a:cs typeface="Arial" pitchFamily="34" charset="0"/>
              </a:rPr>
              <a:t>Participation may be in person or by video conference.</a:t>
            </a:r>
          </a:p>
          <a:p>
            <a:pPr algn="just">
              <a:lnSpc>
                <a:spcPct val="120000"/>
              </a:lnSpc>
              <a:spcBef>
                <a:spcPts val="600"/>
              </a:spcBef>
              <a:spcAft>
                <a:spcPts val="600"/>
              </a:spcAft>
            </a:pPr>
            <a:r>
              <a:rPr lang="en-US" sz="1400" dirty="0">
                <a:latin typeface="Arial" pitchFamily="34" charset="0"/>
                <a:cs typeface="Arial" pitchFamily="34" charset="0"/>
              </a:rPr>
              <a:t>Physical meetings can be held anywhere in the world.</a:t>
            </a:r>
          </a:p>
          <a:p>
            <a:pPr algn="just">
              <a:lnSpc>
                <a:spcPct val="120000"/>
              </a:lnSpc>
              <a:spcBef>
                <a:spcPts val="600"/>
              </a:spcBef>
              <a:spcAft>
                <a:spcPts val="600"/>
              </a:spcAft>
            </a:pPr>
            <a:r>
              <a:rPr lang="en-US" sz="1400" dirty="0">
                <a:latin typeface="Arial" pitchFamily="34" charset="0"/>
                <a:cs typeface="Arial" pitchFamily="34" charset="0"/>
              </a:rPr>
              <a:t>Video conference meetings will not be able to take up all issues. The issues that need physical meetings have been specified in Rule 4 of the Companies (Meetings of Board and its powers) Rules, 2014.</a:t>
            </a:r>
          </a:p>
          <a:p>
            <a:pPr algn="just">
              <a:lnSpc>
                <a:spcPct val="120000"/>
              </a:lnSpc>
              <a:spcBef>
                <a:spcPts val="600"/>
              </a:spcBef>
              <a:spcAft>
                <a:spcPts val="600"/>
              </a:spcAft>
            </a:pPr>
            <a:r>
              <a:rPr lang="en-US" sz="1400" dirty="0">
                <a:latin typeface="Arial" pitchFamily="34" charset="0"/>
                <a:cs typeface="Arial" pitchFamily="34" charset="0"/>
              </a:rPr>
              <a:t>In case quorum (usually two directors) is present physically, other directors can join using video conference. In such a case all matters including issues not allowed under Rule 4 can be taken up.</a:t>
            </a:r>
          </a:p>
          <a:p>
            <a:pPr algn="just">
              <a:lnSpc>
                <a:spcPct val="120000"/>
              </a:lnSpc>
              <a:spcBef>
                <a:spcPts val="600"/>
              </a:spcBef>
              <a:spcAft>
                <a:spcPts val="600"/>
              </a:spcAft>
            </a:pPr>
            <a:r>
              <a:rPr lang="en-US" sz="1400" dirty="0">
                <a:latin typeface="Arial" pitchFamily="34" charset="0"/>
                <a:cs typeface="Arial" pitchFamily="34" charset="0"/>
              </a:rPr>
              <a:t>Video meetings will need to be recorded </a:t>
            </a:r>
            <a:r>
              <a:rPr lang="en-US" sz="1100" dirty="0">
                <a:latin typeface="Arial" pitchFamily="34" charset="0"/>
                <a:cs typeface="Arial" pitchFamily="34" charset="0"/>
              </a:rPr>
              <a:t>(The requirement is not for physical meetings)</a:t>
            </a:r>
            <a:r>
              <a:rPr lang="en-US" sz="2000" dirty="0">
                <a:latin typeface="Arial" pitchFamily="34" charset="0"/>
                <a:cs typeface="Arial" pitchFamily="34" charset="0"/>
              </a:rPr>
              <a:t>.</a:t>
            </a:r>
          </a:p>
          <a:p>
            <a:pPr algn="just">
              <a:lnSpc>
                <a:spcPct val="120000"/>
              </a:lnSpc>
              <a:spcBef>
                <a:spcPts val="600"/>
              </a:spcBef>
              <a:spcAft>
                <a:spcPts val="600"/>
              </a:spcAft>
            </a:pPr>
            <a:r>
              <a:rPr lang="en-US" sz="1400" dirty="0">
                <a:latin typeface="Arial" pitchFamily="34" charset="0"/>
                <a:cs typeface="Arial" pitchFamily="34" charset="0"/>
              </a:rPr>
              <a:t>Telephonic conferences (audio only) not recognized.</a:t>
            </a:r>
          </a:p>
        </p:txBody>
      </p:sp>
      <p:sp>
        <p:nvSpPr>
          <p:cNvPr id="4" name="Footer Placeholder 3"/>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10</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a:t>June 2021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216" y="914400"/>
            <a:ext cx="8229600" cy="609600"/>
          </a:xfrm>
        </p:spPr>
        <p:txBody>
          <a:bodyPr>
            <a:normAutofit/>
          </a:bodyPr>
          <a:lstStyle/>
          <a:p>
            <a:r>
              <a:rPr lang="en-US" sz="2400" b="1" dirty="0">
                <a:latin typeface="Arial" pitchFamily="34" charset="0"/>
                <a:cs typeface="Arial" pitchFamily="34" charset="0"/>
              </a:rPr>
              <a:t>A3.	Attending Meeting of Board of Directors </a:t>
            </a:r>
            <a:r>
              <a:rPr lang="en-US" sz="2000" b="1" dirty="0">
                <a:latin typeface="Arial" pitchFamily="34" charset="0"/>
                <a:cs typeface="Arial" pitchFamily="34" charset="0"/>
              </a:rPr>
              <a:t>(</a:t>
            </a:r>
            <a:r>
              <a:rPr lang="en-US" sz="1800" b="1" dirty="0">
                <a:latin typeface="Arial" pitchFamily="34" charset="0"/>
                <a:cs typeface="Arial" pitchFamily="34" charset="0"/>
              </a:rPr>
              <a:t>Continued)</a:t>
            </a:r>
            <a:endParaRPr lang="en-US" sz="2000" b="1" dirty="0">
              <a:latin typeface="Arial" pitchFamily="34" charset="0"/>
              <a:cs typeface="Arial" pitchFamily="34" charset="0"/>
            </a:endParaRPr>
          </a:p>
        </p:txBody>
      </p:sp>
      <p:sp>
        <p:nvSpPr>
          <p:cNvPr id="3" name="Content Placeholder 2"/>
          <p:cNvSpPr>
            <a:spLocks noGrp="1"/>
          </p:cNvSpPr>
          <p:nvPr>
            <p:ph idx="1"/>
          </p:nvPr>
        </p:nvSpPr>
        <p:spPr>
          <a:xfrm>
            <a:off x="457200" y="2011680"/>
            <a:ext cx="8229600" cy="1417320"/>
          </a:xfrm>
        </p:spPr>
        <p:txBody>
          <a:bodyPr>
            <a:normAutofit/>
          </a:bodyPr>
          <a:lstStyle/>
          <a:p>
            <a:pPr algn="just">
              <a:lnSpc>
                <a:spcPct val="120000"/>
              </a:lnSpc>
              <a:spcBef>
                <a:spcPts val="600"/>
              </a:spcBef>
              <a:spcAft>
                <a:spcPts val="600"/>
              </a:spcAft>
            </a:pPr>
            <a:r>
              <a:rPr lang="en-US" sz="1400" dirty="0">
                <a:latin typeface="Arial" pitchFamily="34" charset="0"/>
                <a:cs typeface="Arial" pitchFamily="34" charset="0"/>
              </a:rPr>
              <a:t>A small company need to hold minimum two board meetings in a year.  </a:t>
            </a:r>
          </a:p>
          <a:p>
            <a:pPr algn="just">
              <a:lnSpc>
                <a:spcPct val="120000"/>
              </a:lnSpc>
              <a:spcBef>
                <a:spcPts val="600"/>
              </a:spcBef>
              <a:spcAft>
                <a:spcPts val="600"/>
              </a:spcAft>
            </a:pPr>
            <a:r>
              <a:rPr lang="en-US" sz="1400" dirty="0">
                <a:latin typeface="Arial" pitchFamily="34" charset="0"/>
                <a:cs typeface="Arial" pitchFamily="34" charset="0"/>
              </a:rPr>
              <a:t>Practically possible to own a company in India without ever coming to India. </a:t>
            </a:r>
          </a:p>
        </p:txBody>
      </p:sp>
      <p:sp>
        <p:nvSpPr>
          <p:cNvPr id="4" name="Footer Placeholder 3"/>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11</a:t>
            </a:fld>
            <a:endParaRPr lang="en-US"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r>
              <a:rPr lang="en-US"/>
              <a:t>June 2021</a:t>
            </a:r>
          </a:p>
        </p:txBody>
      </p:sp>
      <p:sp>
        <p:nvSpPr>
          <p:cNvPr id="6" name="TextBox 5">
            <a:extLst>
              <a:ext uri="{FF2B5EF4-FFF2-40B4-BE49-F238E27FC236}">
                <a16:creationId xmlns:a16="http://schemas.microsoft.com/office/drawing/2014/main" id="{D1A9FFFF-42E0-4C61-8910-BC6B2620A8EA}"/>
              </a:ext>
            </a:extLst>
          </p:cNvPr>
          <p:cNvSpPr txBox="1"/>
          <p:nvPr/>
        </p:nvSpPr>
        <p:spPr>
          <a:xfrm>
            <a:off x="688020" y="3657600"/>
            <a:ext cx="7642194" cy="2616101"/>
          </a:xfrm>
          <a:prstGeom prst="rect">
            <a:avLst/>
          </a:prstGeom>
          <a:noFill/>
          <a:ln w="19050">
            <a:solidFill>
              <a:srgbClr val="04617B"/>
            </a:solidFill>
          </a:ln>
        </p:spPr>
        <p:txBody>
          <a:bodyPr wrap="square" rtlCol="0">
            <a:spAutoFit/>
          </a:bodyPr>
          <a:lstStyle/>
          <a:p>
            <a:pPr algn="ctr">
              <a:spcBef>
                <a:spcPts val="600"/>
              </a:spcBef>
              <a:spcAft>
                <a:spcPts val="600"/>
              </a:spcAft>
            </a:pPr>
            <a:r>
              <a:rPr lang="en-GB" sz="1200" b="1" i="0" dirty="0">
                <a:solidFill>
                  <a:srgbClr val="04617B"/>
                </a:solidFill>
                <a:effectLst/>
                <a:latin typeface="Arial" panose="020B0604020202020204" pitchFamily="34" charset="0"/>
              </a:rPr>
              <a:t>Rule 4 </a:t>
            </a:r>
            <a:r>
              <a:rPr lang="en-US" sz="1200" b="1" dirty="0">
                <a:solidFill>
                  <a:srgbClr val="04617B"/>
                </a:solidFill>
                <a:latin typeface="Arial" pitchFamily="34" charset="0"/>
                <a:cs typeface="Arial" pitchFamily="34" charset="0"/>
              </a:rPr>
              <a:t>of the Companies (Meetings of Board and its powers) Rules, 2014</a:t>
            </a:r>
            <a:endParaRPr lang="en-GB" sz="1200" b="1" i="0" dirty="0">
              <a:solidFill>
                <a:srgbClr val="04617B"/>
              </a:solidFill>
              <a:effectLst/>
              <a:latin typeface="Arial" panose="020B0604020202020204" pitchFamily="34" charset="0"/>
            </a:endParaRPr>
          </a:p>
          <a:p>
            <a:pPr algn="l"/>
            <a:r>
              <a:rPr lang="en-GB" sz="1050" b="1" i="0" dirty="0">
                <a:effectLst/>
                <a:latin typeface="Arial" panose="020B0604020202020204" pitchFamily="34" charset="0"/>
              </a:rPr>
              <a:t>4 Matters Not to be Dealt With in a Meeting Through Video Conferencing or Other Audio Visual Means</a:t>
            </a:r>
            <a:endParaRPr lang="en-GB" sz="1050" b="0" i="0" dirty="0">
              <a:effectLst/>
              <a:latin typeface="Arial" panose="020B0604020202020204" pitchFamily="34" charset="0"/>
            </a:endParaRPr>
          </a:p>
          <a:p>
            <a:pPr algn="l"/>
            <a:r>
              <a:rPr lang="en-GB" sz="1050" b="0" i="0" dirty="0">
                <a:effectLst/>
                <a:latin typeface="Arial" panose="020B0604020202020204" pitchFamily="34" charset="0"/>
              </a:rPr>
              <a:t>(1) The following matters shall not be dealt with in any meeting held through video conferencing or other audio visual means.-</a:t>
            </a:r>
          </a:p>
          <a:p>
            <a:pPr algn="l"/>
            <a:r>
              <a:rPr lang="en-GB" sz="1050" b="0" i="0" dirty="0">
                <a:effectLst/>
                <a:latin typeface="Arial" panose="020B0604020202020204" pitchFamily="34" charset="0"/>
              </a:rPr>
              <a:t>(</a:t>
            </a:r>
            <a:r>
              <a:rPr lang="en-GB" sz="1050" b="0" i="0" dirty="0" err="1">
                <a:effectLst/>
                <a:latin typeface="Arial" panose="020B0604020202020204" pitchFamily="34" charset="0"/>
              </a:rPr>
              <a:t>i</a:t>
            </a:r>
            <a:r>
              <a:rPr lang="en-GB" sz="1050" b="0" i="0" dirty="0">
                <a:effectLst/>
                <a:latin typeface="Arial" panose="020B0604020202020204" pitchFamily="34" charset="0"/>
              </a:rPr>
              <a:t>) the approval of the annual financial statements;</a:t>
            </a:r>
          </a:p>
          <a:p>
            <a:pPr algn="l"/>
            <a:r>
              <a:rPr lang="en-GB" sz="1050" b="0" i="0" dirty="0">
                <a:effectLst/>
                <a:latin typeface="Arial" panose="020B0604020202020204" pitchFamily="34" charset="0"/>
              </a:rPr>
              <a:t>(ii) the approval of the Board’s report;</a:t>
            </a:r>
          </a:p>
          <a:p>
            <a:pPr algn="l"/>
            <a:r>
              <a:rPr lang="en-GB" sz="1050" b="0" i="0" dirty="0">
                <a:effectLst/>
                <a:latin typeface="Arial" panose="020B0604020202020204" pitchFamily="34" charset="0"/>
              </a:rPr>
              <a:t>(iii) the approval of the prospectus;</a:t>
            </a:r>
          </a:p>
          <a:p>
            <a:pPr algn="l"/>
            <a:r>
              <a:rPr lang="en-GB" sz="1050" b="0" i="0" dirty="0">
                <a:effectLst/>
                <a:latin typeface="Arial" panose="020B0604020202020204" pitchFamily="34" charset="0"/>
              </a:rPr>
              <a:t>(iv) the Audit Committee Meetings for </a:t>
            </a:r>
            <a:r>
              <a:rPr lang="en-GB" sz="1050" b="0" i="0" u="none" strike="noStrike" baseline="30000" dirty="0">
                <a:effectLst/>
                <a:latin typeface="Arial" panose="020B0604020202020204" pitchFamily="34" charset="0"/>
                <a:hlinkClick r:id="rId2">
                  <a:extLst>
                    <a:ext uri="{A12FA001-AC4F-418D-AE19-62706E023703}">
                      <ahyp:hlinkClr xmlns:ahyp="http://schemas.microsoft.com/office/drawing/2018/hyperlinkcolor" val="tx"/>
                    </a:ext>
                  </a:extLst>
                </a:hlinkClick>
              </a:rPr>
              <a:t>2</a:t>
            </a:r>
            <a:r>
              <a:rPr lang="en-GB" sz="1050" b="0" i="0" dirty="0">
                <a:effectLst/>
                <a:latin typeface="Arial" panose="020B0604020202020204" pitchFamily="34" charset="0"/>
              </a:rPr>
              <a:t>[consideration of financial statement including consolidated financial statement if any, to be approved by the board under sub-section (1) of </a:t>
            </a:r>
            <a:r>
              <a:rPr lang="en-GB" sz="1050" b="0" i="0" u="none" strike="noStrike" dirty="0">
                <a:effectLst/>
                <a:latin typeface="Arial" panose="020B0604020202020204" pitchFamily="34" charset="0"/>
                <a:hlinkClick r:id="rId3">
                  <a:extLst>
                    <a:ext uri="{A12FA001-AC4F-418D-AE19-62706E023703}">
                      <ahyp:hlinkClr xmlns:ahyp="http://schemas.microsoft.com/office/drawing/2018/hyperlinkcolor" val="tx"/>
                    </a:ext>
                  </a:extLst>
                </a:hlinkClick>
              </a:rPr>
              <a:t>section 134</a:t>
            </a:r>
            <a:r>
              <a:rPr lang="en-GB" sz="1050" b="0" i="0" dirty="0">
                <a:effectLst/>
                <a:latin typeface="Arial" panose="020B0604020202020204" pitchFamily="34" charset="0"/>
              </a:rPr>
              <a:t> of the Act]; and</a:t>
            </a:r>
          </a:p>
          <a:p>
            <a:pPr algn="l"/>
            <a:r>
              <a:rPr lang="en-GB" sz="1050" b="0" i="0" dirty="0">
                <a:effectLst/>
                <a:latin typeface="Arial" panose="020B0604020202020204" pitchFamily="34" charset="0"/>
              </a:rPr>
              <a:t>(v) the approval of the matter relating to amalgamation, merger, demerger, acquisition and takeover.</a:t>
            </a:r>
            <a:br>
              <a:rPr lang="en-GB" sz="1050" b="0" i="0" dirty="0">
                <a:effectLst/>
                <a:latin typeface="Arial" panose="020B0604020202020204" pitchFamily="34" charset="0"/>
              </a:rPr>
            </a:br>
            <a:endParaRPr lang="en-GB" sz="1050" b="0" i="0" dirty="0">
              <a:effectLst/>
              <a:latin typeface="Arial" panose="020B0604020202020204" pitchFamily="34" charset="0"/>
            </a:endParaRPr>
          </a:p>
          <a:p>
            <a:pPr algn="l"/>
            <a:r>
              <a:rPr lang="en-GB" sz="1050" b="0" i="0" dirty="0">
                <a:effectLst/>
                <a:latin typeface="Arial" panose="020B0604020202020204" pitchFamily="34" charset="0"/>
              </a:rPr>
              <a:t>Provided that where there is quorum presence in a meeting through physical presence of directors, any other director may participate conferencing through video or other audio visual </a:t>
            </a:r>
            <a:r>
              <a:rPr lang="en-GB" sz="1050" b="0" i="0" dirty="0" err="1">
                <a:effectLst/>
                <a:latin typeface="Arial" panose="020B0604020202020204" pitchFamily="34" charset="0"/>
              </a:rPr>
              <a:t>rneans</a:t>
            </a:r>
            <a:r>
              <a:rPr lang="en-GB" sz="1050" b="0" i="0" dirty="0">
                <a:effectLst/>
                <a:latin typeface="Arial" panose="020B0604020202020204" pitchFamily="34" charset="0"/>
              </a:rPr>
              <a:t>.</a:t>
            </a:r>
          </a:p>
          <a:p>
            <a:pPr algn="l"/>
            <a:r>
              <a:rPr lang="en-GB" sz="1050" b="0" i="0" dirty="0">
                <a:effectLst/>
                <a:latin typeface="Arial" panose="020B0604020202020204" pitchFamily="34" charset="0"/>
              </a:rPr>
              <a:t>(2) For the period beginning from the commencement of the Companies (Meetings of Board and its Powers) Amendment Rules, 2020 and ending on the 30</a:t>
            </a:r>
            <a:r>
              <a:rPr lang="en-GB" sz="1050" b="0" i="0" baseline="30000" dirty="0">
                <a:effectLst/>
                <a:latin typeface="Arial" panose="020B0604020202020204" pitchFamily="34" charset="0"/>
              </a:rPr>
              <a:t>th</a:t>
            </a:r>
            <a:r>
              <a:rPr lang="en-GB" sz="1050" b="0" i="0" dirty="0">
                <a:effectLst/>
                <a:latin typeface="Arial" panose="020B0604020202020204" pitchFamily="34" charset="0"/>
              </a:rPr>
              <a:t> June 2021, the meetings on matters referred to in sub-rule (1) may be held through video conferencing or other audio visual means in accordance with rule 3.</a:t>
            </a:r>
            <a:endParaRPr lang="en-IN" dirty="0"/>
          </a:p>
        </p:txBody>
      </p:sp>
    </p:spTree>
    <p:extLst>
      <p:ext uri="{BB962C8B-B14F-4D97-AF65-F5344CB8AC3E}">
        <p14:creationId xmlns:p14="http://schemas.microsoft.com/office/powerpoint/2010/main" val="3151107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748145"/>
            <a:ext cx="8229600" cy="775855"/>
          </a:xfrm>
        </p:spPr>
        <p:txBody>
          <a:bodyPr/>
          <a:lstStyle/>
          <a:p>
            <a:r>
              <a:rPr lang="en-US" sz="2400" b="1" dirty="0">
                <a:latin typeface="Arial" pitchFamily="34" charset="0"/>
                <a:cs typeface="Arial" pitchFamily="34" charset="0"/>
              </a:rPr>
              <a:t>A3.	Attending Meeting of Board of Directors </a:t>
            </a:r>
            <a:r>
              <a:rPr lang="en-US" sz="2000" dirty="0">
                <a:latin typeface="Arial" pitchFamily="34" charset="0"/>
                <a:cs typeface="Arial" pitchFamily="34" charset="0"/>
              </a:rPr>
              <a:t>(Continued)</a:t>
            </a:r>
            <a:endParaRPr lang="en-US" sz="2000" b="1"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12</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8" name="TextBox 7"/>
          <p:cNvSpPr txBox="1"/>
          <p:nvPr/>
        </p:nvSpPr>
        <p:spPr>
          <a:xfrm>
            <a:off x="914400" y="6020262"/>
            <a:ext cx="7086600" cy="276999"/>
          </a:xfrm>
          <a:prstGeom prst="rect">
            <a:avLst/>
          </a:prstGeom>
          <a:noFill/>
        </p:spPr>
        <p:txBody>
          <a:bodyPr wrap="square" rtlCol="0">
            <a:spAutoFit/>
          </a:bodyPr>
          <a:lstStyle/>
          <a:p>
            <a:r>
              <a:rPr lang="en-US" sz="1200" dirty="0">
                <a:latin typeface="Arial" pitchFamily="34" charset="0"/>
                <a:cs typeface="Arial" pitchFamily="34" charset="0"/>
              </a:rPr>
              <a:t>Sub-sections 173(2) and 167(1)(b)</a:t>
            </a:r>
          </a:p>
        </p:txBody>
      </p:sp>
      <p:pic>
        <p:nvPicPr>
          <p:cNvPr id="1027" name="Picture 3"/>
          <p:cNvPicPr>
            <a:picLocks noChangeAspect="1" noChangeArrowheads="1"/>
          </p:cNvPicPr>
          <p:nvPr/>
        </p:nvPicPr>
        <p:blipFill>
          <a:blip r:embed="rId2" cstate="print"/>
          <a:srcRect/>
          <a:stretch>
            <a:fillRect/>
          </a:stretch>
        </p:blipFill>
        <p:spPr bwMode="auto">
          <a:xfrm>
            <a:off x="1752598" y="4716852"/>
            <a:ext cx="6429375" cy="350238"/>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a:stretch>
            <a:fillRect/>
          </a:stretch>
        </p:blipFill>
        <p:spPr bwMode="auto">
          <a:xfrm>
            <a:off x="1676399" y="5050686"/>
            <a:ext cx="6581775" cy="810861"/>
          </a:xfrm>
          <a:prstGeom prst="rect">
            <a:avLst/>
          </a:prstGeom>
          <a:noFill/>
          <a:ln w="9525">
            <a:noFill/>
            <a:miter lim="800000"/>
            <a:headEnd/>
            <a:tailEnd/>
          </a:ln>
          <a:effectLst/>
        </p:spPr>
      </p:pic>
      <p:sp>
        <p:nvSpPr>
          <p:cNvPr id="9" name="Date Placeholder 8"/>
          <p:cNvSpPr>
            <a:spLocks noGrp="1"/>
          </p:cNvSpPr>
          <p:nvPr>
            <p:ph type="dt" sz="half" idx="10"/>
          </p:nvPr>
        </p:nvSpPr>
        <p:spPr/>
        <p:txBody>
          <a:bodyPr/>
          <a:lstStyle/>
          <a:p>
            <a:r>
              <a:rPr lang="en-US"/>
              <a:t>June 2021</a:t>
            </a:r>
          </a:p>
        </p:txBody>
      </p:sp>
      <p:pic>
        <p:nvPicPr>
          <p:cNvPr id="4" name="Picture 3">
            <a:extLst>
              <a:ext uri="{FF2B5EF4-FFF2-40B4-BE49-F238E27FC236}">
                <a16:creationId xmlns:a16="http://schemas.microsoft.com/office/drawing/2014/main" id="{7A068CB2-CF93-4984-94FE-CD1DE56CEC0A}"/>
              </a:ext>
            </a:extLst>
          </p:cNvPr>
          <p:cNvPicPr>
            <a:picLocks noChangeAspect="1"/>
          </p:cNvPicPr>
          <p:nvPr/>
        </p:nvPicPr>
        <p:blipFill>
          <a:blip r:embed="rId4"/>
          <a:stretch>
            <a:fillRect/>
          </a:stretch>
        </p:blipFill>
        <p:spPr>
          <a:xfrm>
            <a:off x="1676398" y="1807314"/>
            <a:ext cx="6781801" cy="28301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sz="2800" b="1" dirty="0">
                <a:latin typeface="Arial" pitchFamily="34" charset="0"/>
                <a:cs typeface="Arial" pitchFamily="34" charset="0"/>
              </a:rPr>
              <a:t>A4.	Attending Annual General Meeting</a:t>
            </a:r>
          </a:p>
        </p:txBody>
      </p:sp>
      <p:sp>
        <p:nvSpPr>
          <p:cNvPr id="3" name="Content Placeholder 2"/>
          <p:cNvSpPr>
            <a:spLocks noGrp="1"/>
          </p:cNvSpPr>
          <p:nvPr>
            <p:ph idx="1"/>
          </p:nvPr>
        </p:nvSpPr>
        <p:spPr>
          <a:xfrm>
            <a:off x="457200" y="1981200"/>
            <a:ext cx="8229600" cy="3855720"/>
          </a:xfrm>
        </p:spPr>
        <p:txBody>
          <a:bodyPr>
            <a:normAutofit/>
          </a:bodyPr>
          <a:lstStyle/>
          <a:p>
            <a:pPr algn="just">
              <a:lnSpc>
                <a:spcPct val="120000"/>
              </a:lnSpc>
              <a:spcBef>
                <a:spcPts val="600"/>
              </a:spcBef>
              <a:spcAft>
                <a:spcPts val="600"/>
              </a:spcAft>
            </a:pPr>
            <a:r>
              <a:rPr lang="en-US" sz="1400" dirty="0">
                <a:latin typeface="Arial" pitchFamily="34" charset="0"/>
                <a:cs typeface="Arial" pitchFamily="34" charset="0"/>
              </a:rPr>
              <a:t>Necessary for a company (except one-person company) to hold  a meeting of members (AGM) at least once in a year.</a:t>
            </a:r>
          </a:p>
          <a:p>
            <a:pPr algn="just">
              <a:lnSpc>
                <a:spcPct val="120000"/>
              </a:lnSpc>
              <a:spcBef>
                <a:spcPts val="600"/>
              </a:spcBef>
              <a:spcAft>
                <a:spcPts val="600"/>
              </a:spcAft>
            </a:pPr>
            <a:r>
              <a:rPr lang="en-US" sz="1400" dirty="0">
                <a:latin typeface="Arial" pitchFamily="34" charset="0"/>
                <a:cs typeface="Arial" pitchFamily="34" charset="0"/>
              </a:rPr>
              <a:t>Usually, to be held in the city of registered office.</a:t>
            </a:r>
          </a:p>
          <a:p>
            <a:pPr algn="just">
              <a:lnSpc>
                <a:spcPct val="120000"/>
              </a:lnSpc>
              <a:spcBef>
                <a:spcPts val="600"/>
              </a:spcBef>
              <a:spcAft>
                <a:spcPts val="600"/>
              </a:spcAft>
            </a:pPr>
            <a:r>
              <a:rPr lang="en-US" sz="1400" dirty="0">
                <a:latin typeface="Arial" pitchFamily="34" charset="0"/>
                <a:cs typeface="Arial" pitchFamily="34" charset="0"/>
              </a:rPr>
              <a:t>For unlisted company, if members agree, AGM can be held at any place in India or can be held by video conferencing.</a:t>
            </a:r>
          </a:p>
          <a:p>
            <a:pPr algn="just">
              <a:lnSpc>
                <a:spcPct val="120000"/>
              </a:lnSpc>
              <a:spcBef>
                <a:spcPts val="600"/>
              </a:spcBef>
              <a:spcAft>
                <a:spcPts val="600"/>
              </a:spcAft>
            </a:pPr>
            <a:r>
              <a:rPr lang="en-US" sz="1400" dirty="0">
                <a:latin typeface="Arial" pitchFamily="34" charset="0"/>
                <a:cs typeface="Arial" pitchFamily="34" charset="0"/>
              </a:rPr>
              <a:t>Video conference meetings of unlisted companies can take up all issues.</a:t>
            </a:r>
          </a:p>
          <a:p>
            <a:pPr algn="just">
              <a:lnSpc>
                <a:spcPct val="120000"/>
              </a:lnSpc>
              <a:spcBef>
                <a:spcPts val="600"/>
              </a:spcBef>
              <a:spcAft>
                <a:spcPts val="600"/>
              </a:spcAft>
            </a:pPr>
            <a:r>
              <a:rPr lang="en-US" sz="1400" dirty="0">
                <a:latin typeface="Arial" pitchFamily="34" charset="0"/>
                <a:cs typeface="Arial" pitchFamily="34" charset="0"/>
              </a:rPr>
              <a:t>Advisable for video meetings to be recorded</a:t>
            </a:r>
            <a:r>
              <a:rPr lang="en-US" sz="2000" dirty="0">
                <a:latin typeface="Arial" pitchFamily="34" charset="0"/>
                <a:cs typeface="Arial" pitchFamily="34" charset="0"/>
              </a:rPr>
              <a:t>.</a:t>
            </a:r>
          </a:p>
          <a:p>
            <a:pPr algn="just">
              <a:lnSpc>
                <a:spcPct val="120000"/>
              </a:lnSpc>
              <a:spcBef>
                <a:spcPts val="600"/>
              </a:spcBef>
              <a:spcAft>
                <a:spcPts val="600"/>
              </a:spcAft>
            </a:pPr>
            <a:r>
              <a:rPr lang="en-US" sz="1400" dirty="0">
                <a:latin typeface="Arial" pitchFamily="34" charset="0"/>
                <a:cs typeface="Arial" pitchFamily="34" charset="0"/>
              </a:rPr>
              <a:t>Telephonic conferences (audio only) not recognized.</a:t>
            </a:r>
          </a:p>
        </p:txBody>
      </p:sp>
      <p:sp>
        <p:nvSpPr>
          <p:cNvPr id="4" name="Footer Placeholder 3"/>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13</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a:t>June 2021</a:t>
            </a:r>
          </a:p>
        </p:txBody>
      </p:sp>
    </p:spTree>
    <p:extLst>
      <p:ext uri="{BB962C8B-B14F-4D97-AF65-F5344CB8AC3E}">
        <p14:creationId xmlns:p14="http://schemas.microsoft.com/office/powerpoint/2010/main" val="12242583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675" y="748145"/>
            <a:ext cx="8229600" cy="775855"/>
          </a:xfrm>
        </p:spPr>
        <p:txBody>
          <a:bodyPr/>
          <a:lstStyle/>
          <a:p>
            <a:r>
              <a:rPr lang="en-US" sz="2400" b="1" dirty="0">
                <a:latin typeface="Arial" pitchFamily="34" charset="0"/>
                <a:cs typeface="Arial" pitchFamily="34" charset="0"/>
              </a:rPr>
              <a:t>A4.	Attending Annual General Meeting </a:t>
            </a:r>
            <a:r>
              <a:rPr lang="en-US" sz="2000" dirty="0">
                <a:latin typeface="Arial" pitchFamily="34" charset="0"/>
                <a:cs typeface="Arial" pitchFamily="34" charset="0"/>
              </a:rPr>
              <a:t>(Continued)</a:t>
            </a:r>
            <a:endParaRPr lang="en-US" sz="2000" b="1"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14</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8" name="TextBox 7"/>
          <p:cNvSpPr txBox="1"/>
          <p:nvPr/>
        </p:nvSpPr>
        <p:spPr>
          <a:xfrm>
            <a:off x="914399" y="6259730"/>
            <a:ext cx="7086600" cy="276999"/>
          </a:xfrm>
          <a:prstGeom prst="rect">
            <a:avLst/>
          </a:prstGeom>
          <a:noFill/>
        </p:spPr>
        <p:txBody>
          <a:bodyPr wrap="square" rtlCol="0">
            <a:spAutoFit/>
          </a:bodyPr>
          <a:lstStyle/>
          <a:p>
            <a:r>
              <a:rPr lang="en-US" sz="1200" dirty="0">
                <a:latin typeface="Arial" pitchFamily="34" charset="0"/>
                <a:cs typeface="Arial" pitchFamily="34" charset="0"/>
              </a:rPr>
              <a:t>Sub-sections 96(1) &amp; 96(2)</a:t>
            </a:r>
          </a:p>
        </p:txBody>
      </p:sp>
      <p:sp>
        <p:nvSpPr>
          <p:cNvPr id="9" name="Date Placeholder 8"/>
          <p:cNvSpPr>
            <a:spLocks noGrp="1"/>
          </p:cNvSpPr>
          <p:nvPr>
            <p:ph type="dt" sz="half" idx="10"/>
          </p:nvPr>
        </p:nvSpPr>
        <p:spPr/>
        <p:txBody>
          <a:bodyPr/>
          <a:lstStyle/>
          <a:p>
            <a:r>
              <a:rPr lang="en-US" dirty="0"/>
              <a:t>June 2021</a:t>
            </a:r>
          </a:p>
        </p:txBody>
      </p:sp>
      <p:pic>
        <p:nvPicPr>
          <p:cNvPr id="7" name="Picture 6">
            <a:extLst>
              <a:ext uri="{FF2B5EF4-FFF2-40B4-BE49-F238E27FC236}">
                <a16:creationId xmlns:a16="http://schemas.microsoft.com/office/drawing/2014/main" id="{C9436354-AAA9-4EE2-9F87-86DFB839AD89}"/>
              </a:ext>
            </a:extLst>
          </p:cNvPr>
          <p:cNvPicPr>
            <a:picLocks noChangeAspect="1"/>
          </p:cNvPicPr>
          <p:nvPr/>
        </p:nvPicPr>
        <p:blipFill>
          <a:blip r:embed="rId2"/>
          <a:stretch>
            <a:fillRect/>
          </a:stretch>
        </p:blipFill>
        <p:spPr>
          <a:xfrm>
            <a:off x="1014454" y="1714122"/>
            <a:ext cx="7824745" cy="1249329"/>
          </a:xfrm>
          <a:prstGeom prst="rect">
            <a:avLst/>
          </a:prstGeom>
        </p:spPr>
      </p:pic>
      <p:pic>
        <p:nvPicPr>
          <p:cNvPr id="11" name="Picture 10">
            <a:extLst>
              <a:ext uri="{FF2B5EF4-FFF2-40B4-BE49-F238E27FC236}">
                <a16:creationId xmlns:a16="http://schemas.microsoft.com/office/drawing/2014/main" id="{87246083-7D66-4998-AC91-28B4F35A409A}"/>
              </a:ext>
            </a:extLst>
          </p:cNvPr>
          <p:cNvPicPr>
            <a:picLocks noChangeAspect="1"/>
          </p:cNvPicPr>
          <p:nvPr/>
        </p:nvPicPr>
        <p:blipFill>
          <a:blip r:embed="rId3"/>
          <a:stretch>
            <a:fillRect/>
          </a:stretch>
        </p:blipFill>
        <p:spPr>
          <a:xfrm>
            <a:off x="1014454" y="2963451"/>
            <a:ext cx="7404287" cy="857606"/>
          </a:xfrm>
          <a:prstGeom prst="rect">
            <a:avLst/>
          </a:prstGeom>
        </p:spPr>
      </p:pic>
      <p:pic>
        <p:nvPicPr>
          <p:cNvPr id="13" name="Picture 12">
            <a:extLst>
              <a:ext uri="{FF2B5EF4-FFF2-40B4-BE49-F238E27FC236}">
                <a16:creationId xmlns:a16="http://schemas.microsoft.com/office/drawing/2014/main" id="{AC242B8E-E91F-49F0-A4E2-30EF7167CAE3}"/>
              </a:ext>
            </a:extLst>
          </p:cNvPr>
          <p:cNvPicPr>
            <a:picLocks noChangeAspect="1"/>
          </p:cNvPicPr>
          <p:nvPr/>
        </p:nvPicPr>
        <p:blipFill>
          <a:blip r:embed="rId4"/>
          <a:stretch>
            <a:fillRect/>
          </a:stretch>
        </p:blipFill>
        <p:spPr>
          <a:xfrm>
            <a:off x="1143001" y="3953427"/>
            <a:ext cx="7686673" cy="2325380"/>
          </a:xfrm>
          <a:prstGeom prst="rect">
            <a:avLst/>
          </a:prstGeom>
        </p:spPr>
      </p:pic>
    </p:spTree>
    <p:extLst>
      <p:ext uri="{BB962C8B-B14F-4D97-AF65-F5344CB8AC3E}">
        <p14:creationId xmlns:p14="http://schemas.microsoft.com/office/powerpoint/2010/main" val="31783486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sz="3200" dirty="0">
                <a:latin typeface="Arial" pitchFamily="34" charset="0"/>
                <a:cs typeface="Arial" pitchFamily="34" charset="0"/>
              </a:rPr>
              <a:t>B.	Points of Interest / Concern</a:t>
            </a:r>
            <a:endParaRPr lang="en-US" sz="3600" dirty="0">
              <a:latin typeface="Arial" pitchFamily="34" charset="0"/>
              <a:cs typeface="Arial" pitchFamily="34" charset="0"/>
            </a:endParaRPr>
          </a:p>
        </p:txBody>
      </p:sp>
      <p:sp>
        <p:nvSpPr>
          <p:cNvPr id="3" name="Text Placeholder 2"/>
          <p:cNvSpPr>
            <a:spLocks noGrp="1"/>
          </p:cNvSpPr>
          <p:nvPr>
            <p:ph type="body" idx="1"/>
          </p:nvPr>
        </p:nvSpPr>
        <p:spPr>
          <a:xfrm>
            <a:off x="530352" y="2704664"/>
            <a:ext cx="3965448" cy="3238936"/>
          </a:xfrm>
        </p:spPr>
        <p:txBody>
          <a:bodyPr>
            <a:normAutofit/>
          </a:bodyPr>
          <a:lstStyle/>
          <a:p>
            <a:pPr>
              <a:spcBef>
                <a:spcPts val="1200"/>
              </a:spcBef>
              <a:spcAft>
                <a:spcPts val="1200"/>
              </a:spcAft>
              <a:tabLst>
                <a:tab pos="731520" algn="l"/>
              </a:tabLst>
            </a:pPr>
            <a:r>
              <a:rPr lang="en-US" sz="2000" dirty="0">
                <a:latin typeface="Arial" pitchFamily="34" charset="0"/>
                <a:cs typeface="Arial" pitchFamily="34" charset="0"/>
              </a:rPr>
              <a:t>B1.	One-Person Company</a:t>
            </a:r>
          </a:p>
          <a:p>
            <a:pPr>
              <a:spcBef>
                <a:spcPts val="1200"/>
              </a:spcBef>
              <a:spcAft>
                <a:spcPts val="1200"/>
              </a:spcAft>
              <a:tabLst>
                <a:tab pos="731520" algn="l"/>
              </a:tabLst>
            </a:pPr>
            <a:r>
              <a:rPr lang="en-US" sz="2000" dirty="0">
                <a:latin typeface="Arial" pitchFamily="34" charset="0"/>
                <a:cs typeface="Arial" pitchFamily="34" charset="0"/>
              </a:rPr>
              <a:t>B2.	Financial Year</a:t>
            </a:r>
          </a:p>
          <a:p>
            <a:pPr>
              <a:spcBef>
                <a:spcPts val="1200"/>
              </a:spcBef>
              <a:spcAft>
                <a:spcPts val="1200"/>
              </a:spcAft>
              <a:tabLst>
                <a:tab pos="731520" algn="l"/>
              </a:tabLst>
            </a:pPr>
            <a:r>
              <a:rPr lang="en-US" sz="2000" dirty="0">
                <a:latin typeface="Arial" pitchFamily="34" charset="0"/>
                <a:cs typeface="Arial" pitchFamily="34" charset="0"/>
              </a:rPr>
              <a:t>B3.	Promoter</a:t>
            </a:r>
          </a:p>
          <a:p>
            <a:pPr>
              <a:spcBef>
                <a:spcPts val="1200"/>
              </a:spcBef>
              <a:spcAft>
                <a:spcPts val="1200"/>
              </a:spcAft>
              <a:tabLst>
                <a:tab pos="731520" algn="l"/>
              </a:tabLst>
            </a:pPr>
            <a:r>
              <a:rPr lang="en-US" sz="2000" dirty="0">
                <a:latin typeface="Arial" pitchFamily="34" charset="0"/>
                <a:cs typeface="Arial" pitchFamily="34" charset="0"/>
              </a:rPr>
              <a:t>B4.	Officer in Default</a:t>
            </a:r>
          </a:p>
          <a:p>
            <a:pPr>
              <a:spcBef>
                <a:spcPts val="1200"/>
              </a:spcBef>
              <a:spcAft>
                <a:spcPts val="1200"/>
              </a:spcAft>
              <a:tabLst>
                <a:tab pos="731520" algn="l"/>
              </a:tabLst>
            </a:pPr>
            <a:r>
              <a:rPr lang="en-US" sz="2000" dirty="0">
                <a:latin typeface="Arial" pitchFamily="34" charset="0"/>
                <a:cs typeface="Arial" pitchFamily="34" charset="0"/>
              </a:rPr>
              <a:t>B5.	Control of Company</a:t>
            </a:r>
          </a:p>
          <a:p>
            <a:endParaRPr lang="en-US" sz="2000" dirty="0"/>
          </a:p>
        </p:txBody>
      </p:sp>
      <p:sp>
        <p:nvSpPr>
          <p:cNvPr id="4" name="Footer Placeholder 3"/>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15</a:t>
            </a:fld>
            <a:endParaRPr lang="en-US" dirty="0">
              <a:latin typeface="Times New Roman" pitchFamily="18" charset="0"/>
              <a:cs typeface="Times New Roman" pitchFamily="18" charset="0"/>
            </a:endParaRPr>
          </a:p>
        </p:txBody>
      </p:sp>
      <p:sp>
        <p:nvSpPr>
          <p:cNvPr id="6" name="Text Placeholder 2"/>
          <p:cNvSpPr txBox="1">
            <a:spLocks/>
          </p:cNvSpPr>
          <p:nvPr/>
        </p:nvSpPr>
        <p:spPr>
          <a:xfrm>
            <a:off x="4572000" y="2667000"/>
            <a:ext cx="4117848" cy="3238936"/>
          </a:xfrm>
          <a:prstGeom prst="rect">
            <a:avLst/>
          </a:prstGeom>
        </p:spPr>
        <p:txBody>
          <a:bodyPr vert="horz" lIns="45720" rIns="45720" anchor="t">
            <a:normAutofit/>
          </a:bodyPr>
          <a:lstStyle/>
          <a:p>
            <a:pPr lvl="0">
              <a:spcBef>
                <a:spcPts val="1200"/>
              </a:spcBef>
              <a:spcAft>
                <a:spcPts val="1200"/>
              </a:spcAft>
              <a:buClr>
                <a:schemeClr val="accent3"/>
              </a:buClr>
              <a:buSzPct val="95000"/>
              <a:tabLst>
                <a:tab pos="731520" algn="l"/>
              </a:tabLst>
            </a:pPr>
            <a:r>
              <a:rPr kumimoji="0" lang="en-US"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B6.	</a:t>
            </a:r>
            <a:r>
              <a:rPr lang="en-US" sz="2000" dirty="0">
                <a:latin typeface="Arial" pitchFamily="34" charset="0"/>
                <a:cs typeface="Arial" pitchFamily="34" charset="0"/>
              </a:rPr>
              <a:t>Resignation by all Directors</a:t>
            </a:r>
            <a:endParaRPr kumimoji="0" lang="en-US"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lvl="0">
              <a:spcBef>
                <a:spcPts val="1200"/>
              </a:spcBef>
              <a:spcAft>
                <a:spcPts val="1200"/>
              </a:spcAft>
              <a:buClr>
                <a:schemeClr val="accent3"/>
              </a:buClr>
              <a:buSzPct val="95000"/>
              <a:tabLst>
                <a:tab pos="731520" algn="l"/>
              </a:tabLst>
            </a:pPr>
            <a:r>
              <a:rPr kumimoji="0" lang="en-US"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B7.</a:t>
            </a:r>
            <a:r>
              <a:rPr lang="en-US" sz="2000" dirty="0">
                <a:latin typeface="Arial" pitchFamily="34" charset="0"/>
                <a:cs typeface="Arial" pitchFamily="34" charset="0"/>
              </a:rPr>
              <a:t>	Associate Company</a:t>
            </a:r>
            <a:endParaRPr kumimoji="0" lang="en-US"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lvl="0">
              <a:spcBef>
                <a:spcPts val="1200"/>
              </a:spcBef>
              <a:spcAft>
                <a:spcPts val="1200"/>
              </a:spcAft>
              <a:buClr>
                <a:schemeClr val="accent3"/>
              </a:buClr>
              <a:buSzPct val="95000"/>
              <a:tabLst>
                <a:tab pos="731520" algn="l"/>
              </a:tabLst>
            </a:pPr>
            <a:r>
              <a:rPr kumimoji="0" lang="en-US"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B8.</a:t>
            </a:r>
            <a:r>
              <a:rPr lang="en-US" sz="2000" dirty="0">
                <a:latin typeface="Arial" pitchFamily="34" charset="0"/>
                <a:cs typeface="Arial" pitchFamily="34" charset="0"/>
              </a:rPr>
              <a:t>	Subsidiary Company </a:t>
            </a:r>
            <a:endParaRPr kumimoji="0" lang="en-US"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lvl="0">
              <a:spcBef>
                <a:spcPts val="1200"/>
              </a:spcBef>
              <a:spcAft>
                <a:spcPts val="1200"/>
              </a:spcAft>
              <a:buClr>
                <a:schemeClr val="accent3"/>
              </a:buClr>
              <a:buSzPct val="95000"/>
              <a:tabLst>
                <a:tab pos="731520" algn="l"/>
              </a:tabLst>
            </a:pPr>
            <a:r>
              <a:rPr kumimoji="0" lang="en-US"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rPr>
              <a:t>B9.</a:t>
            </a:r>
            <a:r>
              <a:rPr lang="en-US" sz="2000" dirty="0">
                <a:latin typeface="Arial" pitchFamily="34" charset="0"/>
                <a:cs typeface="Arial" pitchFamily="34" charset="0"/>
              </a:rPr>
              <a:t>	Public Company</a:t>
            </a:r>
            <a:endParaRPr kumimoji="0" lang="en-US" sz="200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a:p>
            <a:pPr marL="0" marR="0" lvl="0" indent="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Date Placeholder 6"/>
          <p:cNvSpPr>
            <a:spLocks noGrp="1"/>
          </p:cNvSpPr>
          <p:nvPr>
            <p:ph type="dt" sz="half" idx="10"/>
          </p:nvPr>
        </p:nvSpPr>
        <p:spPr/>
        <p:txBody>
          <a:bodyPr/>
          <a:lstStyle/>
          <a:p>
            <a:r>
              <a:rPr lang="en-US"/>
              <a:t>June 2021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95165"/>
          </a:xfrm>
        </p:spPr>
        <p:txBody>
          <a:bodyPr>
            <a:normAutofit/>
          </a:bodyPr>
          <a:lstStyle/>
          <a:p>
            <a:r>
              <a:rPr lang="en-US" sz="2800" b="1" dirty="0">
                <a:latin typeface="Arial" pitchFamily="34" charset="0"/>
                <a:cs typeface="Arial" pitchFamily="34" charset="0"/>
              </a:rPr>
              <a:t>B1.	One Person Company</a:t>
            </a:r>
          </a:p>
        </p:txBody>
      </p:sp>
      <p:sp>
        <p:nvSpPr>
          <p:cNvPr id="3" name="Content Placeholder 2"/>
          <p:cNvSpPr>
            <a:spLocks noGrp="1"/>
          </p:cNvSpPr>
          <p:nvPr>
            <p:ph idx="1"/>
          </p:nvPr>
        </p:nvSpPr>
        <p:spPr>
          <a:xfrm>
            <a:off x="457200" y="1925314"/>
            <a:ext cx="8229600" cy="1306104"/>
          </a:xfrm>
        </p:spPr>
        <p:txBody>
          <a:bodyPr>
            <a:normAutofit/>
          </a:bodyPr>
          <a:lstStyle/>
          <a:p>
            <a:pPr marL="0" indent="0" algn="just">
              <a:lnSpc>
                <a:spcPct val="120000"/>
              </a:lnSpc>
              <a:spcBef>
                <a:spcPts val="600"/>
              </a:spcBef>
              <a:spcAft>
                <a:spcPts val="600"/>
              </a:spcAft>
              <a:buNone/>
            </a:pPr>
            <a:r>
              <a:rPr lang="en-US" sz="1400" dirty="0">
                <a:latin typeface="Arial" pitchFamily="34" charset="0"/>
                <a:cs typeface="Arial" pitchFamily="34" charset="0"/>
              </a:rPr>
              <a:t>Initially it appeared to be useful for persons from Western world but the Rules issued in 2014 closed this category to foreign citizens completely. Before 2021, only Indian citizens who were residents of India could set up a one-person company. However,  with effect from 1 April 2021 Indian citizens resident outside India are also eligible to set up one-person company.</a:t>
            </a:r>
          </a:p>
        </p:txBody>
      </p:sp>
      <p:sp>
        <p:nvSpPr>
          <p:cNvPr id="4" name="Footer Placeholder 3"/>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16</a:t>
            </a:fld>
            <a:endParaRPr lang="en-US" dirty="0">
              <a:latin typeface="Times New Roman" pitchFamily="18" charset="0"/>
              <a:cs typeface="Times New Roman" pitchFamily="18" charset="0"/>
            </a:endParaRPr>
          </a:p>
        </p:txBody>
      </p:sp>
      <p:sp>
        <p:nvSpPr>
          <p:cNvPr id="7" name="Date Placeholder 6"/>
          <p:cNvSpPr>
            <a:spLocks noGrp="1"/>
          </p:cNvSpPr>
          <p:nvPr>
            <p:ph type="dt" sz="half" idx="10"/>
          </p:nvPr>
        </p:nvSpPr>
        <p:spPr/>
        <p:txBody>
          <a:bodyPr/>
          <a:lstStyle/>
          <a:p>
            <a:r>
              <a:rPr lang="en-US"/>
              <a:t>June 2021</a:t>
            </a:r>
          </a:p>
        </p:txBody>
      </p:sp>
      <p:sp>
        <p:nvSpPr>
          <p:cNvPr id="6" name="TextBox 5">
            <a:extLst>
              <a:ext uri="{FF2B5EF4-FFF2-40B4-BE49-F238E27FC236}">
                <a16:creationId xmlns:a16="http://schemas.microsoft.com/office/drawing/2014/main" id="{703958BA-4599-479A-8593-B21CD0601E4E}"/>
              </a:ext>
            </a:extLst>
          </p:cNvPr>
          <p:cNvSpPr txBox="1"/>
          <p:nvPr/>
        </p:nvSpPr>
        <p:spPr>
          <a:xfrm>
            <a:off x="647700" y="6217850"/>
            <a:ext cx="6324600" cy="276999"/>
          </a:xfrm>
          <a:prstGeom prst="rect">
            <a:avLst/>
          </a:prstGeom>
          <a:noFill/>
        </p:spPr>
        <p:txBody>
          <a:bodyPr wrap="square" rtlCol="0">
            <a:spAutoFit/>
          </a:bodyPr>
          <a:lstStyle/>
          <a:p>
            <a:r>
              <a:rPr lang="en-GB" sz="1200" i="0" u="none" strike="noStrike" baseline="0" dirty="0">
                <a:latin typeface="Arial" panose="020B0604020202020204" pitchFamily="34" charset="0"/>
                <a:cs typeface="Arial" panose="020B0604020202020204" pitchFamily="34" charset="0"/>
              </a:rPr>
              <a:t>Rule 3 of The Companies (Incorporation) Rules, 2014</a:t>
            </a:r>
            <a:endParaRPr lang="en-IN" sz="1200"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AEBE5EAF-04BE-4DC6-851F-14B1653CDD42}"/>
              </a:ext>
            </a:extLst>
          </p:cNvPr>
          <p:cNvPicPr>
            <a:picLocks noChangeAspect="1"/>
          </p:cNvPicPr>
          <p:nvPr/>
        </p:nvPicPr>
        <p:blipFill>
          <a:blip r:embed="rId2"/>
          <a:stretch>
            <a:fillRect/>
          </a:stretch>
        </p:blipFill>
        <p:spPr>
          <a:xfrm>
            <a:off x="723531" y="3231418"/>
            <a:ext cx="7911483" cy="284046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lstStyle/>
          <a:p>
            <a:r>
              <a:rPr lang="en-US" sz="2800" b="1" dirty="0">
                <a:latin typeface="Arial" pitchFamily="34" charset="0"/>
                <a:cs typeface="Arial" pitchFamily="34" charset="0"/>
              </a:rPr>
              <a:t>B1.	One Person Company </a:t>
            </a:r>
            <a:r>
              <a:rPr lang="en-US" sz="2000" dirty="0">
                <a:latin typeface="Arial" pitchFamily="34" charset="0"/>
                <a:cs typeface="Arial" pitchFamily="34" charset="0"/>
              </a:rPr>
              <a:t>(Continued)</a:t>
            </a: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17</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8" name="TextBox 7"/>
          <p:cNvSpPr txBox="1"/>
          <p:nvPr/>
        </p:nvSpPr>
        <p:spPr>
          <a:xfrm>
            <a:off x="990600" y="5791200"/>
            <a:ext cx="7086600" cy="276999"/>
          </a:xfrm>
          <a:prstGeom prst="rect">
            <a:avLst/>
          </a:prstGeom>
          <a:noFill/>
        </p:spPr>
        <p:txBody>
          <a:bodyPr wrap="square" rtlCol="0">
            <a:spAutoFit/>
          </a:bodyPr>
          <a:lstStyle/>
          <a:p>
            <a:r>
              <a:rPr lang="en-US" sz="1200" dirty="0">
                <a:latin typeface="Arial" pitchFamily="34" charset="0"/>
                <a:cs typeface="Arial" pitchFamily="34" charset="0"/>
              </a:rPr>
              <a:t>Sub-sections 2(62) &amp; 3(1) </a:t>
            </a:r>
            <a:endParaRPr lang="en-US" sz="1200" dirty="0">
              <a:solidFill>
                <a:srgbClr val="FF0000"/>
              </a:solidFill>
              <a:latin typeface="Arial" pitchFamily="34" charset="0"/>
              <a:cs typeface="Arial" pitchFamily="34" charset="0"/>
            </a:endParaRPr>
          </a:p>
        </p:txBody>
      </p:sp>
      <p:pic>
        <p:nvPicPr>
          <p:cNvPr id="6146" name="Picture 2"/>
          <p:cNvPicPr>
            <a:picLocks noChangeAspect="1" noChangeArrowheads="1"/>
          </p:cNvPicPr>
          <p:nvPr/>
        </p:nvPicPr>
        <p:blipFill>
          <a:blip r:embed="rId2" cstate="print"/>
          <a:srcRect/>
          <a:stretch>
            <a:fillRect/>
          </a:stretch>
        </p:blipFill>
        <p:spPr bwMode="auto">
          <a:xfrm>
            <a:off x="914400" y="2133600"/>
            <a:ext cx="7191375" cy="600075"/>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1219200" y="2895600"/>
            <a:ext cx="6896100" cy="2457450"/>
          </a:xfrm>
          <a:prstGeom prst="rect">
            <a:avLst/>
          </a:prstGeom>
          <a:noFill/>
          <a:ln w="9525">
            <a:noFill/>
            <a:miter lim="800000"/>
            <a:headEnd/>
            <a:tailEnd/>
          </a:ln>
          <a:effectLst/>
        </p:spPr>
      </p:pic>
      <p:sp>
        <p:nvSpPr>
          <p:cNvPr id="9" name="Date Placeholder 8"/>
          <p:cNvSpPr>
            <a:spLocks noGrp="1"/>
          </p:cNvSpPr>
          <p:nvPr>
            <p:ph type="dt" sz="half" idx="10"/>
          </p:nvPr>
        </p:nvSpPr>
        <p:spPr/>
        <p:txBody>
          <a:bodyPr/>
          <a:lstStyle/>
          <a:p>
            <a:r>
              <a:rPr lang="en-US" dirty="0"/>
              <a:t>June 2021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normAutofit/>
          </a:bodyPr>
          <a:lstStyle/>
          <a:p>
            <a:r>
              <a:rPr lang="en-US" sz="2800" b="1" dirty="0">
                <a:latin typeface="Arial" pitchFamily="34" charset="0"/>
                <a:cs typeface="Arial" pitchFamily="34" charset="0"/>
              </a:rPr>
              <a:t>B2.	Financial Year</a:t>
            </a:r>
          </a:p>
        </p:txBody>
      </p:sp>
      <p:sp>
        <p:nvSpPr>
          <p:cNvPr id="3" name="Content Placeholder 2"/>
          <p:cNvSpPr>
            <a:spLocks noGrp="1"/>
          </p:cNvSpPr>
          <p:nvPr>
            <p:ph idx="1"/>
          </p:nvPr>
        </p:nvSpPr>
        <p:spPr>
          <a:xfrm>
            <a:off x="457200" y="2209800"/>
            <a:ext cx="8229600" cy="3246120"/>
          </a:xfrm>
        </p:spPr>
        <p:txBody>
          <a:bodyPr>
            <a:normAutofit/>
          </a:bodyPr>
          <a:lstStyle/>
          <a:p>
            <a:pPr algn="just">
              <a:lnSpc>
                <a:spcPct val="120000"/>
              </a:lnSpc>
              <a:spcBef>
                <a:spcPts val="600"/>
              </a:spcBef>
              <a:spcAft>
                <a:spcPts val="600"/>
              </a:spcAft>
            </a:pPr>
            <a:r>
              <a:rPr lang="en-US" sz="1400" dirty="0">
                <a:latin typeface="Arial" pitchFamily="34" charset="0"/>
                <a:cs typeface="Arial" pitchFamily="34" charset="0"/>
              </a:rPr>
              <a:t>Financial Year in India is 1 April to 31 March.</a:t>
            </a:r>
          </a:p>
          <a:p>
            <a:pPr algn="just">
              <a:lnSpc>
                <a:spcPct val="120000"/>
              </a:lnSpc>
              <a:spcBef>
                <a:spcPts val="600"/>
              </a:spcBef>
              <a:spcAft>
                <a:spcPts val="600"/>
              </a:spcAft>
            </a:pPr>
            <a:r>
              <a:rPr lang="en-US" sz="1400" dirty="0">
                <a:latin typeface="Arial" pitchFamily="34" charset="0"/>
                <a:cs typeface="Arial" pitchFamily="34" charset="0"/>
              </a:rPr>
              <a:t>An Indian company, which is holding company or subsidiary of a foreign company may apply for adopting a different financial year if needed to consolidate its accounts with the foreign company.</a:t>
            </a:r>
          </a:p>
          <a:p>
            <a:pPr algn="just">
              <a:lnSpc>
                <a:spcPct val="120000"/>
              </a:lnSpc>
              <a:spcBef>
                <a:spcPts val="600"/>
              </a:spcBef>
              <a:spcAft>
                <a:spcPts val="600"/>
              </a:spcAft>
            </a:pPr>
            <a:r>
              <a:rPr lang="en-US" sz="1400" dirty="0">
                <a:latin typeface="Arial" pitchFamily="34" charset="0"/>
                <a:cs typeface="Arial" pitchFamily="34" charset="0"/>
              </a:rPr>
              <a:t>Application to be made to the Tribunal.</a:t>
            </a:r>
          </a:p>
          <a:p>
            <a:pPr algn="just">
              <a:lnSpc>
                <a:spcPct val="120000"/>
              </a:lnSpc>
              <a:spcBef>
                <a:spcPts val="600"/>
              </a:spcBef>
              <a:spcAft>
                <a:spcPts val="600"/>
              </a:spcAft>
            </a:pPr>
            <a:r>
              <a:rPr lang="en-US" sz="1400" dirty="0">
                <a:latin typeface="Arial" pitchFamily="34" charset="0"/>
                <a:cs typeface="Arial" pitchFamily="34" charset="0"/>
              </a:rPr>
              <a:t>Corresponding change not made in Income Tax. Section 2(9) of IT Act states -</a:t>
            </a:r>
            <a:r>
              <a:rPr lang="en-US" sz="1400" dirty="0"/>
              <a:t> </a:t>
            </a:r>
            <a:r>
              <a:rPr lang="en-US" sz="1400" dirty="0">
                <a:latin typeface="Arial" pitchFamily="34" charset="0"/>
                <a:cs typeface="Arial" pitchFamily="34" charset="0"/>
              </a:rPr>
              <a:t>"assessment year" means the period of twelve months commencing on the 1st day of April every year. </a:t>
            </a:r>
          </a:p>
          <a:p>
            <a:pPr algn="just">
              <a:lnSpc>
                <a:spcPct val="120000"/>
              </a:lnSpc>
              <a:spcBef>
                <a:spcPts val="600"/>
              </a:spcBef>
              <a:spcAft>
                <a:spcPts val="600"/>
              </a:spcAft>
            </a:pPr>
            <a:r>
              <a:rPr lang="en-US" sz="1400" dirty="0">
                <a:latin typeface="Arial" pitchFamily="34" charset="0"/>
                <a:cs typeface="Arial" pitchFamily="34" charset="0"/>
              </a:rPr>
              <a:t>Companies adopting a different F.Y. under Companies Act will still need to prepare accounts for April-March to comply with IT Act.</a:t>
            </a:r>
          </a:p>
          <a:p>
            <a:pPr>
              <a:lnSpc>
                <a:spcPct val="120000"/>
              </a:lnSpc>
              <a:spcBef>
                <a:spcPts val="600"/>
              </a:spcBef>
              <a:spcAft>
                <a:spcPts val="600"/>
              </a:spcAft>
            </a:pPr>
            <a:endParaRPr lang="en-US" sz="20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18</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a:t>June 2021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83412"/>
          </a:xfrm>
        </p:spPr>
        <p:txBody>
          <a:bodyPr/>
          <a:lstStyle/>
          <a:p>
            <a:r>
              <a:rPr lang="en-US" sz="2800" b="1" dirty="0">
                <a:latin typeface="Arial" pitchFamily="34" charset="0"/>
                <a:cs typeface="Arial" pitchFamily="34" charset="0"/>
              </a:rPr>
              <a:t>B2.	Financial Year </a:t>
            </a:r>
            <a:r>
              <a:rPr lang="en-US" sz="2000" dirty="0">
                <a:latin typeface="Arial" pitchFamily="34" charset="0"/>
                <a:cs typeface="Arial" pitchFamily="34" charset="0"/>
              </a:rPr>
              <a:t>(Continued)</a:t>
            </a: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19</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8" name="TextBox 7"/>
          <p:cNvSpPr txBox="1"/>
          <p:nvPr/>
        </p:nvSpPr>
        <p:spPr>
          <a:xfrm>
            <a:off x="914400" y="6096000"/>
            <a:ext cx="7086600" cy="276999"/>
          </a:xfrm>
          <a:prstGeom prst="rect">
            <a:avLst/>
          </a:prstGeom>
          <a:noFill/>
        </p:spPr>
        <p:txBody>
          <a:bodyPr wrap="square" rtlCol="0">
            <a:spAutoFit/>
          </a:bodyPr>
          <a:lstStyle/>
          <a:p>
            <a:r>
              <a:rPr lang="en-US" sz="1200" dirty="0">
                <a:latin typeface="Arial" pitchFamily="34" charset="0"/>
                <a:cs typeface="Arial" pitchFamily="34" charset="0"/>
              </a:rPr>
              <a:t>Sub-section 2(41)</a:t>
            </a:r>
          </a:p>
        </p:txBody>
      </p:sp>
      <p:pic>
        <p:nvPicPr>
          <p:cNvPr id="3074" name="Picture 2"/>
          <p:cNvPicPr>
            <a:picLocks noChangeAspect="1" noChangeArrowheads="1"/>
          </p:cNvPicPr>
          <p:nvPr/>
        </p:nvPicPr>
        <p:blipFill>
          <a:blip r:embed="rId2" cstate="print"/>
          <a:srcRect/>
          <a:stretch>
            <a:fillRect/>
          </a:stretch>
        </p:blipFill>
        <p:spPr bwMode="auto">
          <a:xfrm>
            <a:off x="762000" y="1981200"/>
            <a:ext cx="7200900" cy="3981450"/>
          </a:xfrm>
          <a:prstGeom prst="rect">
            <a:avLst/>
          </a:prstGeom>
          <a:noFill/>
          <a:ln w="9525">
            <a:noFill/>
            <a:miter lim="800000"/>
            <a:headEnd/>
            <a:tailEnd/>
          </a:ln>
          <a:effectLst/>
        </p:spPr>
      </p:pic>
      <p:sp>
        <p:nvSpPr>
          <p:cNvPr id="7" name="Date Placeholder 6"/>
          <p:cNvSpPr>
            <a:spLocks noGrp="1"/>
          </p:cNvSpPr>
          <p:nvPr>
            <p:ph type="dt" sz="half" idx="10"/>
          </p:nvPr>
        </p:nvSpPr>
        <p:spPr/>
        <p:txBody>
          <a:bodyPr/>
          <a:lstStyle/>
          <a:p>
            <a:r>
              <a:rPr lang="en-US"/>
              <a:t>June 2021</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7772400" cy="816864"/>
          </a:xfrm>
        </p:spPr>
        <p:txBody>
          <a:bodyPr anchor="ctr" anchorCtr="0"/>
          <a:lstStyle/>
          <a:p>
            <a:pPr algn="ctr"/>
            <a:r>
              <a:rPr sz="2800">
                <a:latin typeface="Arial" pitchFamily="34" charset="0"/>
                <a:cs typeface="Arial" pitchFamily="34" charset="0"/>
              </a:rPr>
              <a:t>Table of Contents</a:t>
            </a:r>
            <a:endParaRPr lang="en-US" sz="36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a:t>
            </a:fld>
            <a:endParaRPr lang="en-US" dirty="0">
              <a:latin typeface="Times New Roman" pitchFamily="18" charset="0"/>
              <a:cs typeface="Times New Roman" pitchFamily="18" charset="0"/>
            </a:endParaRPr>
          </a:p>
        </p:txBody>
      </p:sp>
      <p:sp>
        <p:nvSpPr>
          <p:cNvPr id="8" name="Date Placeholder 7"/>
          <p:cNvSpPr>
            <a:spLocks noGrp="1"/>
          </p:cNvSpPr>
          <p:nvPr>
            <p:ph type="dt" sz="half" idx="10"/>
          </p:nvPr>
        </p:nvSpPr>
        <p:spPr/>
        <p:txBody>
          <a:bodyPr/>
          <a:lstStyle/>
          <a:p>
            <a:r>
              <a:rPr lang="en-US"/>
              <a:t>June 2021</a:t>
            </a:r>
          </a:p>
        </p:txBody>
      </p:sp>
      <p:pic>
        <p:nvPicPr>
          <p:cNvPr id="17" name="Picture 16">
            <a:extLst>
              <a:ext uri="{FF2B5EF4-FFF2-40B4-BE49-F238E27FC236}">
                <a16:creationId xmlns:a16="http://schemas.microsoft.com/office/drawing/2014/main" id="{0CEB6B6F-0B03-4DF1-A7EE-00933F119557}"/>
              </a:ext>
            </a:extLst>
          </p:cNvPr>
          <p:cNvPicPr>
            <a:picLocks noChangeAspect="1"/>
          </p:cNvPicPr>
          <p:nvPr/>
        </p:nvPicPr>
        <p:blipFill>
          <a:blip r:embed="rId2"/>
          <a:stretch>
            <a:fillRect/>
          </a:stretch>
        </p:blipFill>
        <p:spPr>
          <a:xfrm>
            <a:off x="838200" y="1816223"/>
            <a:ext cx="3404616" cy="4463796"/>
          </a:xfrm>
          <a:prstGeom prst="rect">
            <a:avLst/>
          </a:prstGeom>
        </p:spPr>
      </p:pic>
      <p:pic>
        <p:nvPicPr>
          <p:cNvPr id="19" name="Picture 18">
            <a:extLst>
              <a:ext uri="{FF2B5EF4-FFF2-40B4-BE49-F238E27FC236}">
                <a16:creationId xmlns:a16="http://schemas.microsoft.com/office/drawing/2014/main" id="{7C0D5598-6F0A-49BB-9CB3-7F17A31F4043}"/>
              </a:ext>
            </a:extLst>
          </p:cNvPr>
          <p:cNvPicPr>
            <a:picLocks noChangeAspect="1"/>
          </p:cNvPicPr>
          <p:nvPr/>
        </p:nvPicPr>
        <p:blipFill>
          <a:blip r:embed="rId3"/>
          <a:stretch>
            <a:fillRect/>
          </a:stretch>
        </p:blipFill>
        <p:spPr>
          <a:xfrm>
            <a:off x="5029200" y="1833239"/>
            <a:ext cx="3404616" cy="409803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sz="2800" b="1" dirty="0">
                <a:latin typeface="Arial" pitchFamily="34" charset="0"/>
                <a:cs typeface="Arial" pitchFamily="34" charset="0"/>
              </a:rPr>
              <a:t>B3.	Promoter</a:t>
            </a:r>
          </a:p>
        </p:txBody>
      </p:sp>
      <p:sp>
        <p:nvSpPr>
          <p:cNvPr id="3" name="Content Placeholder 2"/>
          <p:cNvSpPr>
            <a:spLocks noGrp="1"/>
          </p:cNvSpPr>
          <p:nvPr>
            <p:ph idx="1"/>
          </p:nvPr>
        </p:nvSpPr>
        <p:spPr>
          <a:xfrm>
            <a:off x="457200" y="2133599"/>
            <a:ext cx="8229600" cy="3450855"/>
          </a:xfrm>
        </p:spPr>
        <p:txBody>
          <a:bodyPr>
            <a:normAutofit/>
          </a:bodyPr>
          <a:lstStyle/>
          <a:p>
            <a:pPr algn="just">
              <a:lnSpc>
                <a:spcPct val="120000"/>
              </a:lnSpc>
              <a:spcBef>
                <a:spcPts val="600"/>
              </a:spcBef>
              <a:spcAft>
                <a:spcPts val="600"/>
              </a:spcAft>
            </a:pPr>
            <a:r>
              <a:rPr lang="en-US" sz="1400" dirty="0">
                <a:latin typeface="Arial" pitchFamily="34" charset="0"/>
                <a:cs typeface="Arial" pitchFamily="34" charset="0"/>
              </a:rPr>
              <a:t>A new concept introduced under India’s Companies Act, 2013.</a:t>
            </a:r>
          </a:p>
          <a:p>
            <a:pPr algn="just">
              <a:lnSpc>
                <a:spcPct val="120000"/>
              </a:lnSpc>
              <a:spcBef>
                <a:spcPts val="600"/>
              </a:spcBef>
              <a:spcAft>
                <a:spcPts val="600"/>
              </a:spcAft>
            </a:pPr>
            <a:r>
              <a:rPr lang="en-US" sz="1400" dirty="0">
                <a:latin typeface="Arial" pitchFamily="34" charset="0"/>
                <a:cs typeface="Arial" pitchFamily="34" charset="0"/>
              </a:rPr>
              <a:t>A foreign company / individual getting into a Joint Venture (JV) with an Indian partner must decide if they want to be known as the Promoter of the Indian company.</a:t>
            </a:r>
          </a:p>
          <a:p>
            <a:pPr algn="just">
              <a:lnSpc>
                <a:spcPct val="120000"/>
              </a:lnSpc>
              <a:spcBef>
                <a:spcPts val="600"/>
              </a:spcBef>
              <a:spcAft>
                <a:spcPts val="600"/>
              </a:spcAft>
            </a:pPr>
            <a:r>
              <a:rPr lang="en-US" sz="1400" dirty="0">
                <a:latin typeface="Arial" pitchFamily="34" charset="0"/>
                <a:cs typeface="Arial" pitchFamily="34" charset="0"/>
              </a:rPr>
              <a:t>If the foreigner does not want to be a Promoter care should be taken in drafting the JV Agreement regarding their powers in relation to control over the affairs of the Indian company and about powers to give directions to the Board.</a:t>
            </a:r>
          </a:p>
          <a:p>
            <a:pPr algn="just">
              <a:lnSpc>
                <a:spcPct val="120000"/>
              </a:lnSpc>
              <a:spcBef>
                <a:spcPts val="600"/>
              </a:spcBef>
              <a:spcAft>
                <a:spcPts val="600"/>
              </a:spcAft>
            </a:pPr>
            <a:r>
              <a:rPr lang="en-US" sz="1400" dirty="0">
                <a:latin typeface="Arial" pitchFamily="34" charset="0"/>
                <a:cs typeface="Arial" pitchFamily="34" charset="0"/>
              </a:rPr>
              <a:t>On the other hand, there are clear advantages in becoming a Promoter and the foreigner may be advised to get the status.</a:t>
            </a:r>
          </a:p>
          <a:p>
            <a:pPr algn="just">
              <a:lnSpc>
                <a:spcPct val="120000"/>
              </a:lnSpc>
              <a:spcBef>
                <a:spcPts val="600"/>
              </a:spcBef>
              <a:spcAft>
                <a:spcPts val="600"/>
              </a:spcAft>
            </a:pPr>
            <a:r>
              <a:rPr lang="en-US" sz="1400" dirty="0">
                <a:latin typeface="Arial" pitchFamily="34" charset="0"/>
                <a:cs typeface="Arial" pitchFamily="34" charset="0"/>
              </a:rPr>
              <a:t>Power of Promoter to give directions to the Board may be cast in stone in the JV Agreement.</a:t>
            </a:r>
          </a:p>
        </p:txBody>
      </p:sp>
      <p:sp>
        <p:nvSpPr>
          <p:cNvPr id="4" name="Footer Placeholder 3"/>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20</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a:t>June 2021</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sz="2800" b="1" dirty="0">
                <a:latin typeface="Arial" pitchFamily="34" charset="0"/>
                <a:cs typeface="Arial" pitchFamily="34" charset="0"/>
              </a:rPr>
              <a:t>B3.	Promoter </a:t>
            </a:r>
            <a:r>
              <a:rPr lang="en-US" sz="2000" dirty="0">
                <a:latin typeface="Arial" pitchFamily="34" charset="0"/>
                <a:cs typeface="Arial" pitchFamily="34" charset="0"/>
              </a:rPr>
              <a:t>(Continued)</a:t>
            </a: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21</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8" name="TextBox 7"/>
          <p:cNvSpPr txBox="1"/>
          <p:nvPr/>
        </p:nvSpPr>
        <p:spPr>
          <a:xfrm>
            <a:off x="914400" y="5715000"/>
            <a:ext cx="7086600" cy="276999"/>
          </a:xfrm>
          <a:prstGeom prst="rect">
            <a:avLst/>
          </a:prstGeom>
          <a:noFill/>
        </p:spPr>
        <p:txBody>
          <a:bodyPr wrap="square" rtlCol="0">
            <a:spAutoFit/>
          </a:bodyPr>
          <a:lstStyle/>
          <a:p>
            <a:r>
              <a:rPr lang="en-US" sz="1200" dirty="0">
                <a:latin typeface="Arial" pitchFamily="34" charset="0"/>
                <a:cs typeface="Arial" pitchFamily="34" charset="0"/>
              </a:rPr>
              <a:t>Sub-section 2(69)</a:t>
            </a:r>
          </a:p>
        </p:txBody>
      </p:sp>
      <p:pic>
        <p:nvPicPr>
          <p:cNvPr id="7170" name="Picture 2"/>
          <p:cNvPicPr>
            <a:picLocks noChangeAspect="1" noChangeArrowheads="1"/>
          </p:cNvPicPr>
          <p:nvPr/>
        </p:nvPicPr>
        <p:blipFill>
          <a:blip r:embed="rId2" cstate="print"/>
          <a:srcRect/>
          <a:stretch>
            <a:fillRect/>
          </a:stretch>
        </p:blipFill>
        <p:spPr bwMode="auto">
          <a:xfrm>
            <a:off x="990600" y="2286000"/>
            <a:ext cx="7162800" cy="3076575"/>
          </a:xfrm>
          <a:prstGeom prst="rect">
            <a:avLst/>
          </a:prstGeom>
          <a:noFill/>
          <a:ln w="9525">
            <a:noFill/>
            <a:miter lim="800000"/>
            <a:headEnd/>
            <a:tailEnd/>
          </a:ln>
          <a:effectLst/>
        </p:spPr>
      </p:pic>
      <p:sp>
        <p:nvSpPr>
          <p:cNvPr id="7" name="Date Placeholder 6"/>
          <p:cNvSpPr>
            <a:spLocks noGrp="1"/>
          </p:cNvSpPr>
          <p:nvPr>
            <p:ph type="dt" sz="half" idx="10"/>
          </p:nvPr>
        </p:nvSpPr>
        <p:spPr/>
        <p:txBody>
          <a:bodyPr/>
          <a:lstStyle/>
          <a:p>
            <a:r>
              <a:rPr lang="en-US"/>
              <a:t>June 2021</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838200"/>
          </a:xfrm>
        </p:spPr>
        <p:txBody>
          <a:bodyPr>
            <a:normAutofit/>
          </a:bodyPr>
          <a:lstStyle/>
          <a:p>
            <a:r>
              <a:rPr lang="en-US" sz="2800" b="1" dirty="0">
                <a:latin typeface="Arial" pitchFamily="34" charset="0"/>
                <a:cs typeface="Arial" pitchFamily="34" charset="0"/>
              </a:rPr>
              <a:t>B4.	Officer in Default</a:t>
            </a:r>
          </a:p>
        </p:txBody>
      </p:sp>
      <p:sp>
        <p:nvSpPr>
          <p:cNvPr id="3" name="Content Placeholder 2"/>
          <p:cNvSpPr>
            <a:spLocks noGrp="1"/>
          </p:cNvSpPr>
          <p:nvPr>
            <p:ph idx="1"/>
          </p:nvPr>
        </p:nvSpPr>
        <p:spPr>
          <a:xfrm>
            <a:off x="457200" y="2133600"/>
            <a:ext cx="8229600" cy="3962400"/>
          </a:xfrm>
        </p:spPr>
        <p:txBody>
          <a:bodyPr>
            <a:normAutofit/>
          </a:bodyPr>
          <a:lstStyle/>
          <a:p>
            <a:pPr algn="just">
              <a:lnSpc>
                <a:spcPct val="120000"/>
              </a:lnSpc>
              <a:spcBef>
                <a:spcPts val="600"/>
              </a:spcBef>
              <a:spcAft>
                <a:spcPts val="600"/>
              </a:spcAft>
            </a:pPr>
            <a:r>
              <a:rPr lang="en-US" sz="1400" dirty="0">
                <a:latin typeface="Arial" pitchFamily="34" charset="0"/>
                <a:cs typeface="Arial" pitchFamily="34" charset="0"/>
              </a:rPr>
              <a:t>Officer in Default includes Directors, Key Managerial Personnel and also Promoters. </a:t>
            </a:r>
          </a:p>
          <a:p>
            <a:pPr algn="just">
              <a:lnSpc>
                <a:spcPct val="120000"/>
              </a:lnSpc>
              <a:spcBef>
                <a:spcPts val="600"/>
              </a:spcBef>
              <a:spcAft>
                <a:spcPts val="600"/>
              </a:spcAft>
            </a:pPr>
            <a:r>
              <a:rPr lang="en-US" sz="1400" dirty="0">
                <a:latin typeface="Arial" pitchFamily="34" charset="0"/>
                <a:cs typeface="Arial" pitchFamily="34" charset="0"/>
              </a:rPr>
              <a:t>Promoter is likely to be the first to be caught along with the Directors as an Officer in Default, if the company makes some mistakes.</a:t>
            </a:r>
          </a:p>
          <a:p>
            <a:pPr algn="just">
              <a:lnSpc>
                <a:spcPct val="120000"/>
              </a:lnSpc>
              <a:spcBef>
                <a:spcPts val="600"/>
              </a:spcBef>
              <a:spcAft>
                <a:spcPts val="600"/>
              </a:spcAft>
            </a:pPr>
            <a:r>
              <a:rPr lang="en-US" sz="1400" dirty="0">
                <a:latin typeface="Arial" pitchFamily="34" charset="0"/>
                <a:cs typeface="Arial" pitchFamily="34" charset="0"/>
              </a:rPr>
              <a:t>Officer in Default need not be an individual since the word used is “person” and not an individual. So a foreign company may become Officer in Default.</a:t>
            </a:r>
          </a:p>
          <a:p>
            <a:pPr algn="just">
              <a:lnSpc>
                <a:spcPct val="120000"/>
              </a:lnSpc>
              <a:spcBef>
                <a:spcPts val="600"/>
              </a:spcBef>
              <a:spcAft>
                <a:spcPts val="600"/>
              </a:spcAft>
            </a:pPr>
            <a:r>
              <a:rPr lang="en-US" sz="1400" dirty="0">
                <a:latin typeface="Arial" pitchFamily="34" charset="0"/>
                <a:cs typeface="Arial" pitchFamily="34" charset="0"/>
              </a:rPr>
              <a:t>Officer need not be an employee of the company. Officer need not even receive any remuneration / benefit from the company.</a:t>
            </a:r>
          </a:p>
          <a:p>
            <a:pPr algn="just">
              <a:lnSpc>
                <a:spcPct val="120000"/>
              </a:lnSpc>
              <a:spcBef>
                <a:spcPts val="600"/>
              </a:spcBef>
              <a:spcAft>
                <a:spcPts val="600"/>
              </a:spcAft>
            </a:pPr>
            <a:r>
              <a:rPr lang="en-US" sz="1400" dirty="0">
                <a:latin typeface="Arial" pitchFamily="34" charset="0"/>
                <a:cs typeface="Arial" pitchFamily="34" charset="0"/>
              </a:rPr>
              <a:t>The key is “</a:t>
            </a:r>
            <a:r>
              <a:rPr lang="en-US" sz="1400" i="1" dirty="0">
                <a:latin typeface="Arial" pitchFamily="34" charset="0"/>
                <a:cs typeface="Arial" pitchFamily="34" charset="0"/>
              </a:rPr>
              <a:t>any person in accordance with whose directions or instructions, the Board of Directors or any one or more of the Directors is or are accustomed to act</a:t>
            </a:r>
            <a:r>
              <a:rPr lang="en-US" sz="1400" dirty="0">
                <a:latin typeface="Arial" pitchFamily="34" charset="0"/>
                <a:cs typeface="Arial" pitchFamily="34" charset="0"/>
              </a:rPr>
              <a:t>.”</a:t>
            </a:r>
          </a:p>
          <a:p>
            <a:pPr algn="just">
              <a:lnSpc>
                <a:spcPct val="120000"/>
              </a:lnSpc>
              <a:spcBef>
                <a:spcPts val="600"/>
              </a:spcBef>
              <a:spcAft>
                <a:spcPts val="600"/>
              </a:spcAft>
            </a:pPr>
            <a:r>
              <a:rPr lang="en-US" sz="1400" dirty="0">
                <a:latin typeface="Arial" pitchFamily="34" charset="0"/>
                <a:cs typeface="Arial" pitchFamily="34" charset="0"/>
              </a:rPr>
              <a:t>If a foreigner wishes to avoid being Officer in Default, he / she should not become a Director and roles / responsibilities under the JV Agreement should be carefully defined.</a:t>
            </a:r>
          </a:p>
          <a:p>
            <a:pPr>
              <a:lnSpc>
                <a:spcPct val="120000"/>
              </a:lnSpc>
              <a:spcBef>
                <a:spcPts val="600"/>
              </a:spcBef>
              <a:spcAft>
                <a:spcPts val="600"/>
              </a:spcAft>
            </a:pPr>
            <a:endParaRPr lang="en-US" sz="20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22</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a:t>June 2021</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lstStyle/>
          <a:p>
            <a:r>
              <a:rPr lang="en-US" sz="2800" b="1" dirty="0">
                <a:latin typeface="Arial" pitchFamily="34" charset="0"/>
                <a:cs typeface="Arial" pitchFamily="34" charset="0"/>
              </a:rPr>
              <a:t>B4.	Officer in Default - </a:t>
            </a:r>
            <a:r>
              <a:rPr lang="en-US" sz="2000" dirty="0">
                <a:latin typeface="Arial" pitchFamily="34" charset="0"/>
                <a:cs typeface="Arial" pitchFamily="34" charset="0"/>
              </a:rPr>
              <a:t>(Continued)</a:t>
            </a:r>
            <a:r>
              <a:rPr lang="en-US" sz="2000" b="1" dirty="0">
                <a:latin typeface="Arial" pitchFamily="34" charset="0"/>
                <a:cs typeface="Arial" pitchFamily="34" charset="0"/>
              </a:rPr>
              <a:t> </a:t>
            </a: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23</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8" name="TextBox 7"/>
          <p:cNvSpPr txBox="1"/>
          <p:nvPr/>
        </p:nvSpPr>
        <p:spPr>
          <a:xfrm>
            <a:off x="838199" y="6217850"/>
            <a:ext cx="7086600" cy="276999"/>
          </a:xfrm>
          <a:prstGeom prst="rect">
            <a:avLst/>
          </a:prstGeom>
          <a:noFill/>
        </p:spPr>
        <p:txBody>
          <a:bodyPr wrap="square" rtlCol="0">
            <a:spAutoFit/>
          </a:bodyPr>
          <a:lstStyle/>
          <a:p>
            <a:r>
              <a:rPr lang="en-US" sz="1200" dirty="0">
                <a:latin typeface="Arial" pitchFamily="34" charset="0"/>
                <a:cs typeface="Arial" pitchFamily="34" charset="0"/>
              </a:rPr>
              <a:t>Sub-sections 2(59) and 2(60)</a:t>
            </a:r>
          </a:p>
        </p:txBody>
      </p:sp>
      <p:pic>
        <p:nvPicPr>
          <p:cNvPr id="5122" name="Picture 2"/>
          <p:cNvPicPr>
            <a:picLocks noChangeAspect="1" noChangeArrowheads="1"/>
          </p:cNvPicPr>
          <p:nvPr/>
        </p:nvPicPr>
        <p:blipFill>
          <a:blip r:embed="rId2" cstate="print"/>
          <a:srcRect/>
          <a:stretch>
            <a:fillRect/>
          </a:stretch>
        </p:blipFill>
        <p:spPr bwMode="auto">
          <a:xfrm>
            <a:off x="838200" y="2558520"/>
            <a:ext cx="7210425" cy="11430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3" cstate="print"/>
          <a:srcRect/>
          <a:stretch>
            <a:fillRect/>
          </a:stretch>
        </p:blipFill>
        <p:spPr bwMode="auto">
          <a:xfrm>
            <a:off x="910687" y="1741289"/>
            <a:ext cx="6941625" cy="837870"/>
          </a:xfrm>
          <a:prstGeom prst="rect">
            <a:avLst/>
          </a:prstGeom>
          <a:noFill/>
          <a:ln w="9525">
            <a:noFill/>
            <a:miter lim="800000"/>
            <a:headEnd/>
            <a:tailEnd/>
          </a:ln>
          <a:effectLst/>
        </p:spPr>
      </p:pic>
      <p:sp>
        <p:nvSpPr>
          <p:cNvPr id="9" name="Date Placeholder 8"/>
          <p:cNvSpPr>
            <a:spLocks noGrp="1"/>
          </p:cNvSpPr>
          <p:nvPr>
            <p:ph type="dt" sz="half" idx="10"/>
          </p:nvPr>
        </p:nvSpPr>
        <p:spPr/>
        <p:txBody>
          <a:bodyPr/>
          <a:lstStyle/>
          <a:p>
            <a:r>
              <a:rPr lang="en-US" dirty="0"/>
              <a:t>June 2021</a:t>
            </a:r>
          </a:p>
        </p:txBody>
      </p:sp>
      <p:pic>
        <p:nvPicPr>
          <p:cNvPr id="4" name="Picture 3">
            <a:extLst>
              <a:ext uri="{FF2B5EF4-FFF2-40B4-BE49-F238E27FC236}">
                <a16:creationId xmlns:a16="http://schemas.microsoft.com/office/drawing/2014/main" id="{A94BD23C-758B-486A-AED2-38582380AA77}"/>
              </a:ext>
            </a:extLst>
          </p:cNvPr>
          <p:cNvPicPr>
            <a:picLocks noChangeAspect="1"/>
          </p:cNvPicPr>
          <p:nvPr/>
        </p:nvPicPr>
        <p:blipFill>
          <a:blip r:embed="rId4"/>
          <a:stretch>
            <a:fillRect/>
          </a:stretch>
        </p:blipFill>
        <p:spPr>
          <a:xfrm>
            <a:off x="838198" y="3701520"/>
            <a:ext cx="7319682" cy="251460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lstStyle/>
          <a:p>
            <a:r>
              <a:rPr lang="en-US" sz="2800" b="1" dirty="0">
                <a:latin typeface="Arial" pitchFamily="34" charset="0"/>
                <a:cs typeface="Arial" pitchFamily="34" charset="0"/>
              </a:rPr>
              <a:t>B4.	Officer in Default - </a:t>
            </a:r>
            <a:r>
              <a:rPr lang="en-US" sz="2000" dirty="0">
                <a:latin typeface="Arial" pitchFamily="34" charset="0"/>
                <a:cs typeface="Arial" pitchFamily="34" charset="0"/>
              </a:rPr>
              <a:t>(Continued)</a:t>
            </a:r>
            <a:r>
              <a:rPr lang="en-US" sz="2000" b="1" dirty="0">
                <a:latin typeface="Arial" pitchFamily="34" charset="0"/>
                <a:cs typeface="Arial" pitchFamily="34" charset="0"/>
              </a:rPr>
              <a:t> </a:t>
            </a: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24</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8" name="TextBox 7"/>
          <p:cNvSpPr txBox="1"/>
          <p:nvPr/>
        </p:nvSpPr>
        <p:spPr>
          <a:xfrm>
            <a:off x="838200" y="6096000"/>
            <a:ext cx="7086600" cy="276999"/>
          </a:xfrm>
          <a:prstGeom prst="rect">
            <a:avLst/>
          </a:prstGeom>
          <a:noFill/>
        </p:spPr>
        <p:txBody>
          <a:bodyPr wrap="square" rtlCol="0">
            <a:spAutoFit/>
          </a:bodyPr>
          <a:lstStyle/>
          <a:p>
            <a:r>
              <a:rPr lang="en-US" sz="1200" dirty="0">
                <a:latin typeface="Arial" pitchFamily="34" charset="0"/>
                <a:cs typeface="Arial" pitchFamily="34" charset="0"/>
              </a:rPr>
              <a:t>Sub-section 2(60) Continued</a:t>
            </a:r>
          </a:p>
        </p:txBody>
      </p:sp>
      <p:sp>
        <p:nvSpPr>
          <p:cNvPr id="9" name="Date Placeholder 8"/>
          <p:cNvSpPr>
            <a:spLocks noGrp="1"/>
          </p:cNvSpPr>
          <p:nvPr>
            <p:ph type="dt" sz="half" idx="10"/>
          </p:nvPr>
        </p:nvSpPr>
        <p:spPr/>
        <p:txBody>
          <a:bodyPr/>
          <a:lstStyle/>
          <a:p>
            <a:r>
              <a:rPr lang="en-US"/>
              <a:t>June 2021</a:t>
            </a:r>
          </a:p>
        </p:txBody>
      </p:sp>
      <p:pic>
        <p:nvPicPr>
          <p:cNvPr id="4" name="Picture 3">
            <a:extLst>
              <a:ext uri="{FF2B5EF4-FFF2-40B4-BE49-F238E27FC236}">
                <a16:creationId xmlns:a16="http://schemas.microsoft.com/office/drawing/2014/main" id="{22A4C29F-0D54-4659-9045-8954684E8703}"/>
              </a:ext>
            </a:extLst>
          </p:cNvPr>
          <p:cNvPicPr>
            <a:picLocks noChangeAspect="1"/>
          </p:cNvPicPr>
          <p:nvPr/>
        </p:nvPicPr>
        <p:blipFill>
          <a:blip r:embed="rId2"/>
          <a:stretch>
            <a:fillRect/>
          </a:stretch>
        </p:blipFill>
        <p:spPr>
          <a:xfrm>
            <a:off x="1066799" y="1986062"/>
            <a:ext cx="7162801" cy="3973883"/>
          </a:xfrm>
          <a:prstGeom prst="rect">
            <a:avLst/>
          </a:prstGeom>
        </p:spPr>
      </p:pic>
    </p:spTree>
    <p:extLst>
      <p:ext uri="{BB962C8B-B14F-4D97-AF65-F5344CB8AC3E}">
        <p14:creationId xmlns:p14="http://schemas.microsoft.com/office/powerpoint/2010/main" val="25067116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normAutofit/>
          </a:bodyPr>
          <a:lstStyle/>
          <a:p>
            <a:r>
              <a:rPr lang="en-US" sz="2800" b="1" dirty="0">
                <a:latin typeface="Arial" pitchFamily="34" charset="0"/>
                <a:cs typeface="Arial" pitchFamily="34" charset="0"/>
              </a:rPr>
              <a:t>B5.	Control of the Company</a:t>
            </a:r>
          </a:p>
        </p:txBody>
      </p:sp>
      <p:sp>
        <p:nvSpPr>
          <p:cNvPr id="3" name="Content Placeholder 2"/>
          <p:cNvSpPr>
            <a:spLocks noGrp="1"/>
          </p:cNvSpPr>
          <p:nvPr>
            <p:ph idx="1"/>
          </p:nvPr>
        </p:nvSpPr>
        <p:spPr>
          <a:xfrm>
            <a:off x="457200" y="2209800"/>
            <a:ext cx="8229600" cy="3398520"/>
          </a:xfrm>
        </p:spPr>
        <p:txBody>
          <a:bodyPr>
            <a:normAutofit/>
          </a:bodyPr>
          <a:lstStyle/>
          <a:p>
            <a:pPr algn="just">
              <a:lnSpc>
                <a:spcPct val="120000"/>
              </a:lnSpc>
              <a:spcBef>
                <a:spcPts val="600"/>
              </a:spcBef>
              <a:spcAft>
                <a:spcPts val="600"/>
              </a:spcAft>
            </a:pPr>
            <a:r>
              <a:rPr lang="en-US" sz="1400" dirty="0">
                <a:latin typeface="Arial" pitchFamily="34" charset="0"/>
                <a:cs typeface="Arial" pitchFamily="34" charset="0"/>
              </a:rPr>
              <a:t>A much wider term than Promoter since many possibilities are covered including due to either of (a) shareholding (b) management rights (c) shareholders’ agreement (d) voting agreement (e) any other manner.</a:t>
            </a:r>
          </a:p>
          <a:p>
            <a:pPr algn="just">
              <a:lnSpc>
                <a:spcPct val="120000"/>
              </a:lnSpc>
              <a:spcBef>
                <a:spcPts val="600"/>
              </a:spcBef>
              <a:spcAft>
                <a:spcPts val="600"/>
              </a:spcAft>
            </a:pPr>
            <a:r>
              <a:rPr lang="en-US" sz="1400" dirty="0">
                <a:latin typeface="Arial" pitchFamily="34" charset="0"/>
                <a:cs typeface="Arial" pitchFamily="34" charset="0"/>
              </a:rPr>
              <a:t>Key is right to (a) appoint majority of the Directors or (b) control management or policy decisions.</a:t>
            </a:r>
          </a:p>
          <a:p>
            <a:pPr algn="just">
              <a:lnSpc>
                <a:spcPct val="120000"/>
              </a:lnSpc>
              <a:spcBef>
                <a:spcPts val="600"/>
              </a:spcBef>
              <a:spcAft>
                <a:spcPts val="600"/>
              </a:spcAft>
            </a:pPr>
            <a:r>
              <a:rPr lang="en-US" sz="1400" dirty="0">
                <a:latin typeface="Arial" pitchFamily="34" charset="0"/>
                <a:cs typeface="Arial" pitchFamily="34" charset="0"/>
              </a:rPr>
              <a:t>Existence of right will establish control. One may have never exercised the right.</a:t>
            </a:r>
          </a:p>
          <a:p>
            <a:pPr algn="just">
              <a:lnSpc>
                <a:spcPct val="120000"/>
              </a:lnSpc>
              <a:spcBef>
                <a:spcPts val="600"/>
              </a:spcBef>
              <a:spcAft>
                <a:spcPts val="600"/>
              </a:spcAft>
            </a:pPr>
            <a:r>
              <a:rPr lang="en-US" sz="1400" dirty="0">
                <a:latin typeface="Arial" pitchFamily="34" charset="0"/>
                <a:cs typeface="Arial" pitchFamily="34" charset="0"/>
              </a:rPr>
              <a:t>Adverse effects of being in control are not clear. All punishments and penalties are for officers and not for person in control. So, there need not be any fear of becoming in control.</a:t>
            </a:r>
          </a:p>
        </p:txBody>
      </p:sp>
      <p:sp>
        <p:nvSpPr>
          <p:cNvPr id="4" name="Footer Placeholder 3"/>
          <p:cNvSpPr>
            <a:spLocks noGrp="1"/>
          </p:cNvSpPr>
          <p:nvPr>
            <p:ph type="ftr" sz="quarter" idx="11"/>
          </p:nvPr>
        </p:nvSpPr>
        <p:spPr/>
        <p:txBody>
          <a:bodyPr/>
          <a:lstStyle/>
          <a:p>
            <a:pPr algn="ctr"/>
            <a:r>
              <a:rPr lang="en-US"/>
              <a:t>www.indialegalhelp.com</a:t>
            </a:r>
            <a:endParaRPr lang="en-US" dirty="0"/>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25</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a:t>June 2021</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r>
              <a:rPr lang="en-US" sz="2800" b="1" dirty="0">
                <a:latin typeface="Arial" pitchFamily="34" charset="0"/>
                <a:cs typeface="Arial" pitchFamily="34" charset="0"/>
              </a:rPr>
              <a:t>B5.	Control of the Company </a:t>
            </a:r>
            <a:r>
              <a:rPr lang="en-US" sz="2000" dirty="0">
                <a:latin typeface="Arial" pitchFamily="34" charset="0"/>
                <a:cs typeface="Arial" pitchFamily="34" charset="0"/>
              </a:rPr>
              <a:t>(Continued)</a:t>
            </a:r>
            <a:endParaRPr lang="en-US" sz="28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26</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8" name="TextBox 7"/>
          <p:cNvSpPr txBox="1"/>
          <p:nvPr/>
        </p:nvSpPr>
        <p:spPr>
          <a:xfrm>
            <a:off x="914400" y="4648200"/>
            <a:ext cx="7086600" cy="276999"/>
          </a:xfrm>
          <a:prstGeom prst="rect">
            <a:avLst/>
          </a:prstGeom>
          <a:noFill/>
        </p:spPr>
        <p:txBody>
          <a:bodyPr wrap="square" rtlCol="0">
            <a:spAutoFit/>
          </a:bodyPr>
          <a:lstStyle/>
          <a:p>
            <a:r>
              <a:rPr lang="en-US" sz="1200" dirty="0">
                <a:latin typeface="Arial" pitchFamily="34" charset="0"/>
                <a:cs typeface="Arial" pitchFamily="34" charset="0"/>
              </a:rPr>
              <a:t>Sub-section 2(27)</a:t>
            </a:r>
          </a:p>
        </p:txBody>
      </p:sp>
      <p:pic>
        <p:nvPicPr>
          <p:cNvPr id="2050" name="Picture 2"/>
          <p:cNvPicPr>
            <a:picLocks noChangeAspect="1" noChangeArrowheads="1"/>
          </p:cNvPicPr>
          <p:nvPr/>
        </p:nvPicPr>
        <p:blipFill>
          <a:blip r:embed="rId2" cstate="print"/>
          <a:srcRect/>
          <a:stretch>
            <a:fillRect/>
          </a:stretch>
        </p:blipFill>
        <p:spPr bwMode="auto">
          <a:xfrm>
            <a:off x="990600" y="2790825"/>
            <a:ext cx="7162800" cy="1276350"/>
          </a:xfrm>
          <a:prstGeom prst="rect">
            <a:avLst/>
          </a:prstGeom>
          <a:noFill/>
          <a:ln w="9525">
            <a:noFill/>
            <a:miter lim="800000"/>
            <a:headEnd/>
            <a:tailEnd/>
          </a:ln>
          <a:effectLst/>
        </p:spPr>
      </p:pic>
      <p:sp>
        <p:nvSpPr>
          <p:cNvPr id="7" name="Date Placeholder 6"/>
          <p:cNvSpPr>
            <a:spLocks noGrp="1"/>
          </p:cNvSpPr>
          <p:nvPr>
            <p:ph type="dt" sz="half" idx="10"/>
          </p:nvPr>
        </p:nvSpPr>
        <p:spPr/>
        <p:txBody>
          <a:bodyPr/>
          <a:lstStyle/>
          <a:p>
            <a:r>
              <a:rPr lang="en-US"/>
              <a:t>June 2021</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229600" cy="739261"/>
          </a:xfrm>
        </p:spPr>
        <p:txBody>
          <a:bodyPr>
            <a:normAutofit/>
          </a:bodyPr>
          <a:lstStyle/>
          <a:p>
            <a:r>
              <a:rPr lang="en-US" sz="2800" b="1" dirty="0">
                <a:latin typeface="Arial" pitchFamily="34" charset="0"/>
                <a:cs typeface="Arial" pitchFamily="34" charset="0"/>
              </a:rPr>
              <a:t>B6.	Resignation by all Directors</a:t>
            </a:r>
          </a:p>
        </p:txBody>
      </p:sp>
      <p:sp>
        <p:nvSpPr>
          <p:cNvPr id="3" name="Content Placeholder 2"/>
          <p:cNvSpPr>
            <a:spLocks noGrp="1"/>
          </p:cNvSpPr>
          <p:nvPr>
            <p:ph idx="1"/>
          </p:nvPr>
        </p:nvSpPr>
        <p:spPr>
          <a:xfrm>
            <a:off x="457200" y="1914661"/>
            <a:ext cx="8229600" cy="3028678"/>
          </a:xfrm>
        </p:spPr>
        <p:txBody>
          <a:bodyPr>
            <a:normAutofit/>
          </a:bodyPr>
          <a:lstStyle/>
          <a:p>
            <a:pPr algn="just">
              <a:lnSpc>
                <a:spcPct val="120000"/>
              </a:lnSpc>
              <a:spcBef>
                <a:spcPts val="600"/>
              </a:spcBef>
              <a:spcAft>
                <a:spcPts val="600"/>
              </a:spcAft>
            </a:pPr>
            <a:r>
              <a:rPr lang="en-US" sz="1400" dirty="0">
                <a:latin typeface="Arial" pitchFamily="34" charset="0"/>
                <a:cs typeface="Arial" pitchFamily="34" charset="0"/>
              </a:rPr>
              <a:t>A special situation that gives power to Promoter who appoints directors when all directors have resigned.</a:t>
            </a:r>
          </a:p>
          <a:p>
            <a:pPr algn="just">
              <a:lnSpc>
                <a:spcPct val="120000"/>
              </a:lnSpc>
              <a:spcBef>
                <a:spcPts val="600"/>
              </a:spcBef>
              <a:spcAft>
                <a:spcPts val="600"/>
              </a:spcAft>
            </a:pPr>
            <a:r>
              <a:rPr lang="en-US" sz="1400" dirty="0">
                <a:latin typeface="Arial" pitchFamily="34" charset="0"/>
                <a:cs typeface="Arial" pitchFamily="34" charset="0"/>
              </a:rPr>
              <a:t>Now it is possible for a Promoter to manage a private company with all dummy directors who will hold office at the pleasure of the Promoter.</a:t>
            </a:r>
          </a:p>
          <a:p>
            <a:pPr algn="just">
              <a:lnSpc>
                <a:spcPct val="120000"/>
              </a:lnSpc>
              <a:spcBef>
                <a:spcPts val="600"/>
              </a:spcBef>
              <a:spcAft>
                <a:spcPts val="600"/>
              </a:spcAft>
            </a:pPr>
            <a:r>
              <a:rPr lang="en-US" sz="1400" dirty="0">
                <a:latin typeface="Arial" pitchFamily="34" charset="0"/>
                <a:cs typeface="Arial" pitchFamily="34" charset="0"/>
              </a:rPr>
              <a:t>Articles of a private co. may provide “</a:t>
            </a:r>
            <a:r>
              <a:rPr lang="en-US" sz="1400" i="1" dirty="0">
                <a:latin typeface="Arial" pitchFamily="34" charset="0"/>
                <a:cs typeface="Arial" pitchFamily="34" charset="0"/>
              </a:rPr>
              <a:t>Directors shall hold office at the pleasure of the Promoter and displeasure of the Promoter will be a disqualification under 164 of the Act</a:t>
            </a:r>
            <a:r>
              <a:rPr lang="en-US" sz="1400" dirty="0">
                <a:latin typeface="Arial" pitchFamily="34" charset="0"/>
                <a:cs typeface="Arial" pitchFamily="34" charset="0"/>
              </a:rPr>
              <a:t>”.</a:t>
            </a:r>
          </a:p>
          <a:p>
            <a:pPr algn="just">
              <a:lnSpc>
                <a:spcPct val="120000"/>
              </a:lnSpc>
              <a:spcBef>
                <a:spcPts val="600"/>
              </a:spcBef>
              <a:spcAft>
                <a:spcPts val="600"/>
              </a:spcAft>
            </a:pPr>
            <a:r>
              <a:rPr lang="en-US" sz="1400" dirty="0">
                <a:latin typeface="Arial" pitchFamily="34" charset="0"/>
                <a:cs typeface="Arial" pitchFamily="34" charset="0"/>
              </a:rPr>
              <a:t>Foreign Investors / Entrepreneurs may take advantage of this to ensure better control on Indian directors. </a:t>
            </a:r>
          </a:p>
        </p:txBody>
      </p:sp>
      <p:sp>
        <p:nvSpPr>
          <p:cNvPr id="4" name="Footer Placeholder 3"/>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27</a:t>
            </a:fld>
            <a:endParaRPr lang="en-US"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837456" y="5263246"/>
            <a:ext cx="7472043" cy="621792"/>
          </a:xfrm>
          <a:prstGeom prst="rect">
            <a:avLst/>
          </a:prstGeom>
          <a:noFill/>
          <a:ln w="9525">
            <a:noFill/>
            <a:miter lim="800000"/>
            <a:headEnd/>
            <a:tailEnd/>
          </a:ln>
          <a:effectLst/>
        </p:spPr>
      </p:pic>
      <p:sp>
        <p:nvSpPr>
          <p:cNvPr id="7" name="TextBox 6"/>
          <p:cNvSpPr txBox="1"/>
          <p:nvPr/>
        </p:nvSpPr>
        <p:spPr>
          <a:xfrm>
            <a:off x="914400" y="5943600"/>
            <a:ext cx="7086600" cy="276999"/>
          </a:xfrm>
          <a:prstGeom prst="rect">
            <a:avLst/>
          </a:prstGeom>
          <a:noFill/>
        </p:spPr>
        <p:txBody>
          <a:bodyPr wrap="square" rtlCol="0">
            <a:spAutoFit/>
          </a:bodyPr>
          <a:lstStyle/>
          <a:p>
            <a:r>
              <a:rPr lang="en-US" sz="1200" dirty="0">
                <a:latin typeface="Arial" pitchFamily="34" charset="0"/>
                <a:cs typeface="Arial" pitchFamily="34" charset="0"/>
              </a:rPr>
              <a:t>Sub-section 164(3)</a:t>
            </a:r>
          </a:p>
        </p:txBody>
      </p:sp>
      <p:sp>
        <p:nvSpPr>
          <p:cNvPr id="8" name="Date Placeholder 7"/>
          <p:cNvSpPr>
            <a:spLocks noGrp="1"/>
          </p:cNvSpPr>
          <p:nvPr>
            <p:ph type="dt" sz="half" idx="10"/>
          </p:nvPr>
        </p:nvSpPr>
        <p:spPr/>
        <p:txBody>
          <a:bodyPr/>
          <a:lstStyle/>
          <a:p>
            <a:r>
              <a:rPr lang="en-US"/>
              <a:t>June 2021</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lstStyle/>
          <a:p>
            <a:r>
              <a:rPr lang="en-US" sz="2800" b="1" dirty="0">
                <a:latin typeface="Arial" pitchFamily="34" charset="0"/>
                <a:cs typeface="Arial" pitchFamily="34" charset="0"/>
              </a:rPr>
              <a:t>B6.	Resignation by all Directors </a:t>
            </a:r>
            <a:r>
              <a:rPr lang="en-US" sz="2000" dirty="0">
                <a:latin typeface="Arial" pitchFamily="34" charset="0"/>
                <a:cs typeface="Arial" pitchFamily="34" charset="0"/>
              </a:rPr>
              <a:t>(Continued)</a:t>
            </a:r>
            <a:endParaRPr lang="en-US" sz="2000" b="1"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28</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8" name="TextBox 7"/>
          <p:cNvSpPr txBox="1"/>
          <p:nvPr/>
        </p:nvSpPr>
        <p:spPr>
          <a:xfrm>
            <a:off x="914400" y="6019800"/>
            <a:ext cx="7086600" cy="276999"/>
          </a:xfrm>
          <a:prstGeom prst="rect">
            <a:avLst/>
          </a:prstGeom>
          <a:noFill/>
        </p:spPr>
        <p:txBody>
          <a:bodyPr wrap="square" rtlCol="0">
            <a:spAutoFit/>
          </a:bodyPr>
          <a:lstStyle/>
          <a:p>
            <a:r>
              <a:rPr lang="en-US" sz="1200" dirty="0">
                <a:latin typeface="Arial" pitchFamily="34" charset="0"/>
                <a:cs typeface="Arial" pitchFamily="34" charset="0"/>
              </a:rPr>
              <a:t>Sub-sections 167(3-4), 168(3)</a:t>
            </a:r>
          </a:p>
        </p:txBody>
      </p:sp>
      <p:pic>
        <p:nvPicPr>
          <p:cNvPr id="3074" name="Picture 2"/>
          <p:cNvPicPr>
            <a:picLocks noChangeAspect="1" noChangeArrowheads="1"/>
          </p:cNvPicPr>
          <p:nvPr/>
        </p:nvPicPr>
        <p:blipFill>
          <a:blip r:embed="rId2" cstate="print"/>
          <a:srcRect/>
          <a:stretch>
            <a:fillRect/>
          </a:stretch>
        </p:blipFill>
        <p:spPr bwMode="auto">
          <a:xfrm>
            <a:off x="533400" y="2057400"/>
            <a:ext cx="7677150" cy="2124075"/>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685800" y="4419600"/>
            <a:ext cx="7686675" cy="1181100"/>
          </a:xfrm>
          <a:prstGeom prst="rect">
            <a:avLst/>
          </a:prstGeom>
          <a:noFill/>
          <a:ln w="9525">
            <a:noFill/>
            <a:miter lim="800000"/>
            <a:headEnd/>
            <a:tailEnd/>
          </a:ln>
          <a:effectLst/>
        </p:spPr>
      </p:pic>
      <p:sp>
        <p:nvSpPr>
          <p:cNvPr id="9" name="Date Placeholder 8"/>
          <p:cNvSpPr>
            <a:spLocks noGrp="1"/>
          </p:cNvSpPr>
          <p:nvPr>
            <p:ph type="dt" sz="half" idx="10"/>
          </p:nvPr>
        </p:nvSpPr>
        <p:spPr/>
        <p:txBody>
          <a:bodyPr/>
          <a:lstStyle/>
          <a:p>
            <a:r>
              <a:rPr lang="en-US"/>
              <a:t>June 2021</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0392"/>
          </a:xfrm>
        </p:spPr>
        <p:txBody>
          <a:bodyPr>
            <a:normAutofit/>
          </a:bodyPr>
          <a:lstStyle/>
          <a:p>
            <a:r>
              <a:rPr lang="en-US" sz="2800" b="1" dirty="0">
                <a:latin typeface="Arial" pitchFamily="34" charset="0"/>
                <a:cs typeface="Arial" pitchFamily="34" charset="0"/>
              </a:rPr>
              <a:t>B7.	Associate Company </a:t>
            </a:r>
          </a:p>
        </p:txBody>
      </p:sp>
      <p:sp>
        <p:nvSpPr>
          <p:cNvPr id="3" name="Content Placeholder 2"/>
          <p:cNvSpPr>
            <a:spLocks noGrp="1"/>
          </p:cNvSpPr>
          <p:nvPr>
            <p:ph idx="1"/>
          </p:nvPr>
        </p:nvSpPr>
        <p:spPr>
          <a:xfrm>
            <a:off x="492711" y="2133600"/>
            <a:ext cx="8229600" cy="3169920"/>
          </a:xfrm>
        </p:spPr>
        <p:txBody>
          <a:bodyPr>
            <a:normAutofit/>
          </a:bodyPr>
          <a:lstStyle/>
          <a:p>
            <a:pPr algn="just">
              <a:spcBef>
                <a:spcPts val="1200"/>
              </a:spcBef>
              <a:spcAft>
                <a:spcPts val="1200"/>
              </a:spcAft>
            </a:pPr>
            <a:r>
              <a:rPr lang="en-US" sz="1400" dirty="0">
                <a:latin typeface="Arial" pitchFamily="34" charset="0"/>
                <a:cs typeface="Arial" pitchFamily="34" charset="0"/>
              </a:rPr>
              <a:t>A new concept in Indian law (Was earlier in Accounting Standards).</a:t>
            </a:r>
          </a:p>
          <a:p>
            <a:pPr algn="just">
              <a:spcBef>
                <a:spcPts val="1200"/>
              </a:spcBef>
              <a:spcAft>
                <a:spcPts val="1200"/>
              </a:spcAft>
            </a:pPr>
            <a:r>
              <a:rPr lang="en-US" sz="1400" dirty="0">
                <a:latin typeface="Arial" pitchFamily="34" charset="0"/>
                <a:cs typeface="Arial" pitchFamily="34" charset="0"/>
              </a:rPr>
              <a:t>A foreign company (FC) owns 20% or more share capital of Indian company (IC) or has control of business decisions. IC is associate of FC but FC is not associate of IC.</a:t>
            </a:r>
          </a:p>
          <a:p>
            <a:pPr algn="just">
              <a:spcBef>
                <a:spcPts val="1200"/>
              </a:spcBef>
              <a:spcAft>
                <a:spcPts val="1200"/>
              </a:spcAft>
            </a:pPr>
            <a:r>
              <a:rPr lang="en-US" sz="1400" dirty="0">
                <a:latin typeface="Arial" pitchFamily="34" charset="0"/>
                <a:cs typeface="Arial" pitchFamily="34" charset="0"/>
              </a:rPr>
              <a:t>Associate is a one-way relation and not a two-way relationship. </a:t>
            </a:r>
          </a:p>
          <a:p>
            <a:pPr algn="just">
              <a:spcBef>
                <a:spcPts val="1200"/>
              </a:spcBef>
              <a:spcAft>
                <a:spcPts val="1200"/>
              </a:spcAft>
            </a:pPr>
            <a:r>
              <a:rPr lang="en-US" sz="1400" dirty="0">
                <a:latin typeface="Arial" pitchFamily="34" charset="0"/>
                <a:cs typeface="Arial" pitchFamily="34" charset="0"/>
              </a:rPr>
              <a:t>Often the Indian Joint Venture of a Foreign Company is an Associate Company of the Foreign Company under the Act. </a:t>
            </a:r>
          </a:p>
          <a:p>
            <a:pPr algn="just">
              <a:spcBef>
                <a:spcPts val="1200"/>
              </a:spcBef>
              <a:spcAft>
                <a:spcPts val="1200"/>
              </a:spcAft>
            </a:pPr>
            <a:r>
              <a:rPr lang="en-US" sz="1400" dirty="0">
                <a:latin typeface="Arial" pitchFamily="34" charset="0"/>
                <a:cs typeface="Arial" pitchFamily="34" charset="0"/>
              </a:rPr>
              <a:t>Need to check from the view of home law of the Foreign Company whether the Indian Company is an Associate. This is important from the view of accounting of the Foreign Company.</a:t>
            </a:r>
          </a:p>
        </p:txBody>
      </p:sp>
      <p:sp>
        <p:nvSpPr>
          <p:cNvPr id="4" name="Footer Placeholder 3"/>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29</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a:t>June 2021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35504"/>
          </a:xfrm>
        </p:spPr>
        <p:txBody>
          <a:bodyPr/>
          <a:lstStyle/>
          <a:p>
            <a:r>
              <a:rPr lang="en-US" sz="2800" b="1" dirty="0">
                <a:latin typeface="Arial" pitchFamily="34" charset="0"/>
                <a:cs typeface="Arial" pitchFamily="34" charset="0"/>
              </a:rPr>
              <a:t>Preface</a:t>
            </a:r>
          </a:p>
        </p:txBody>
      </p:sp>
      <p:sp>
        <p:nvSpPr>
          <p:cNvPr id="4" name="Footer Placeholder 3"/>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a:t>
            </a:fld>
            <a:endParaRPr lang="en-US" dirty="0">
              <a:latin typeface="Times New Roman" pitchFamily="18" charset="0"/>
              <a:cs typeface="Times New Roman" pitchFamily="18" charset="0"/>
            </a:endParaRPr>
          </a:p>
        </p:txBody>
      </p:sp>
      <p:sp>
        <p:nvSpPr>
          <p:cNvPr id="7" name="TextBox 6"/>
          <p:cNvSpPr txBox="1"/>
          <p:nvPr/>
        </p:nvSpPr>
        <p:spPr>
          <a:xfrm>
            <a:off x="457200" y="1539647"/>
            <a:ext cx="8229600" cy="4616648"/>
          </a:xfrm>
          <a:prstGeom prst="rect">
            <a:avLst/>
          </a:prstGeom>
          <a:noFill/>
        </p:spPr>
        <p:txBody>
          <a:bodyPr wrap="square" rtlCol="0">
            <a:spAutoFit/>
          </a:bodyPr>
          <a:lstStyle/>
          <a:p>
            <a:pPr algn="just">
              <a:spcBef>
                <a:spcPts val="600"/>
              </a:spcBef>
              <a:spcAft>
                <a:spcPts val="600"/>
              </a:spcAft>
            </a:pPr>
            <a:r>
              <a:rPr lang="en-US" sz="1300" dirty="0">
                <a:latin typeface="Arial" pitchFamily="34" charset="0"/>
                <a:cs typeface="Arial" pitchFamily="34" charset="0"/>
              </a:rPr>
              <a:t>Indian economy, despite the setback due to Covid-19, has the potential for fast growth. A large economy with growth potential combined with India’s stable political system, free economy and dynamic spirit of the people has been attracting interest from business houses and individuals across the globe.</a:t>
            </a:r>
          </a:p>
          <a:p>
            <a:pPr algn="just">
              <a:spcBef>
                <a:spcPts val="600"/>
              </a:spcBef>
              <a:spcAft>
                <a:spcPts val="600"/>
              </a:spcAft>
            </a:pPr>
            <a:r>
              <a:rPr lang="en-US" sz="1300" dirty="0">
                <a:latin typeface="Arial" pitchFamily="34" charset="0"/>
                <a:cs typeface="Arial" pitchFamily="34" charset="0"/>
              </a:rPr>
              <a:t>This Presentation is part of the on-going efforts of Anil Chawla Law Associates LLP to help the world get a better understanding of India and her legal system.   </a:t>
            </a:r>
          </a:p>
          <a:p>
            <a:pPr algn="just">
              <a:spcBef>
                <a:spcPts val="600"/>
              </a:spcBef>
              <a:spcAft>
                <a:spcPts val="600"/>
              </a:spcAft>
            </a:pPr>
            <a:r>
              <a:rPr lang="en-US" sz="1300" dirty="0">
                <a:latin typeface="Arial" pitchFamily="34" charset="0"/>
                <a:cs typeface="Arial" pitchFamily="34" charset="0"/>
              </a:rPr>
              <a:t>Companies Act, 2013 replaced Companies Act, 1956. The new Act was intended to bring Indian company law in line with global practices. However, the new law did not lead to simplification of procedures. The law has been going through amendments as Government of India tries to make it more business friendly. It is imperative for any foreign national or company to develop an understanding of the law related to companies in India, if it intends to do business in India. </a:t>
            </a:r>
          </a:p>
          <a:p>
            <a:pPr algn="just">
              <a:spcBef>
                <a:spcPts val="600"/>
              </a:spcBef>
              <a:spcAft>
                <a:spcPts val="600"/>
              </a:spcAft>
            </a:pPr>
            <a:r>
              <a:rPr lang="en-US" sz="1300" dirty="0">
                <a:latin typeface="Arial" pitchFamily="34" charset="0"/>
                <a:cs typeface="Arial" pitchFamily="34" charset="0"/>
              </a:rPr>
              <a:t>This Presentation is for Indian citizens resident abroad as well as for foreign nationals. It aims to give an overall perspective of the company law in India as relevant to foreigners.</a:t>
            </a:r>
          </a:p>
          <a:p>
            <a:pPr algn="just">
              <a:spcBef>
                <a:spcPts val="600"/>
              </a:spcBef>
              <a:spcAft>
                <a:spcPts val="600"/>
              </a:spcAft>
            </a:pPr>
            <a:r>
              <a:rPr lang="en-US" sz="1300" dirty="0">
                <a:latin typeface="Arial" pitchFamily="34" charset="0"/>
                <a:cs typeface="Arial" pitchFamily="34" charset="0"/>
              </a:rPr>
              <a:t>In this Presentation, key points related to a topic are given in one slide and the relevant extract from Companies Act, 2013, as amended to date, is given verbatim in the next slide. </a:t>
            </a:r>
          </a:p>
          <a:p>
            <a:pPr algn="just">
              <a:spcBef>
                <a:spcPts val="600"/>
              </a:spcBef>
              <a:spcAft>
                <a:spcPts val="600"/>
              </a:spcAft>
            </a:pPr>
            <a:r>
              <a:rPr lang="en-US" sz="1300" dirty="0">
                <a:latin typeface="Arial" pitchFamily="34" charset="0"/>
                <a:cs typeface="Arial" pitchFamily="34" charset="0"/>
              </a:rPr>
              <a:t>We, Anil Chawla Law Associates LLP, shall be glad to assist a foreign national or company professionally for their venture in India. </a:t>
            </a:r>
          </a:p>
          <a:p>
            <a:pPr>
              <a:spcBef>
                <a:spcPts val="600"/>
              </a:spcBef>
              <a:spcAft>
                <a:spcPts val="600"/>
              </a:spcAft>
            </a:pPr>
            <a:r>
              <a:rPr lang="en-US" sz="1300" dirty="0">
                <a:latin typeface="Arial" pitchFamily="34" charset="0"/>
                <a:cs typeface="Arial" pitchFamily="34" charset="0"/>
              </a:rPr>
              <a:t>Anil Chawla</a:t>
            </a:r>
            <a:br>
              <a:rPr lang="en-US" sz="1300" dirty="0">
                <a:latin typeface="Arial" pitchFamily="34" charset="0"/>
                <a:cs typeface="Arial" pitchFamily="34" charset="0"/>
              </a:rPr>
            </a:br>
            <a:r>
              <a:rPr lang="en-US" sz="1300" dirty="0">
                <a:latin typeface="Arial" pitchFamily="34" charset="0"/>
                <a:cs typeface="Arial" pitchFamily="34" charset="0"/>
              </a:rPr>
              <a:t>Senior Partner, Anil Chawla Law Associates LLP</a:t>
            </a:r>
          </a:p>
        </p:txBody>
      </p:sp>
      <p:sp>
        <p:nvSpPr>
          <p:cNvPr id="6" name="Date Placeholder 5"/>
          <p:cNvSpPr>
            <a:spLocks noGrp="1"/>
          </p:cNvSpPr>
          <p:nvPr>
            <p:ph type="dt" sz="half" idx="10"/>
          </p:nvPr>
        </p:nvSpPr>
        <p:spPr/>
        <p:txBody>
          <a:bodyPr/>
          <a:lstStyle/>
          <a:p>
            <a:r>
              <a:rPr lang="en-US"/>
              <a:t>June 2021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72312"/>
          </a:xfrm>
        </p:spPr>
        <p:txBody>
          <a:bodyPr/>
          <a:lstStyle/>
          <a:p>
            <a:r>
              <a:rPr lang="en-US" sz="2800" b="1" dirty="0">
                <a:latin typeface="Arial" pitchFamily="34" charset="0"/>
                <a:cs typeface="Arial" pitchFamily="34" charset="0"/>
              </a:rPr>
              <a:t>B7.	Associate Company </a:t>
            </a:r>
            <a:r>
              <a:rPr lang="en-US" sz="2000" dirty="0">
                <a:latin typeface="Arial" pitchFamily="34" charset="0"/>
                <a:cs typeface="Arial" pitchFamily="34" charset="0"/>
              </a:rPr>
              <a:t>(Continued)</a:t>
            </a: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30</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cstate="print"/>
          <a:srcRect/>
          <a:stretch>
            <a:fillRect/>
          </a:stretch>
        </p:blipFill>
        <p:spPr bwMode="auto">
          <a:xfrm>
            <a:off x="958206" y="2561361"/>
            <a:ext cx="7042794" cy="1782040"/>
          </a:xfrm>
          <a:prstGeom prst="rect">
            <a:avLst/>
          </a:prstGeom>
          <a:noFill/>
          <a:ln w="9525">
            <a:noFill/>
            <a:miter lim="800000"/>
            <a:headEnd/>
            <a:tailEnd/>
          </a:ln>
          <a:effectLst/>
        </p:spPr>
      </p:pic>
      <p:sp>
        <p:nvSpPr>
          <p:cNvPr id="8" name="TextBox 7"/>
          <p:cNvSpPr txBox="1"/>
          <p:nvPr/>
        </p:nvSpPr>
        <p:spPr>
          <a:xfrm>
            <a:off x="914400" y="4648200"/>
            <a:ext cx="7086600" cy="276999"/>
          </a:xfrm>
          <a:prstGeom prst="rect">
            <a:avLst/>
          </a:prstGeom>
          <a:noFill/>
        </p:spPr>
        <p:txBody>
          <a:bodyPr wrap="square" rtlCol="0">
            <a:spAutoFit/>
          </a:bodyPr>
          <a:lstStyle/>
          <a:p>
            <a:r>
              <a:rPr lang="en-US" sz="1200" dirty="0">
                <a:latin typeface="Arial" pitchFamily="34" charset="0"/>
                <a:cs typeface="Arial" pitchFamily="34" charset="0"/>
              </a:rPr>
              <a:t>Sub-section 2(6)</a:t>
            </a:r>
          </a:p>
        </p:txBody>
      </p:sp>
      <p:sp>
        <p:nvSpPr>
          <p:cNvPr id="7" name="Date Placeholder 6"/>
          <p:cNvSpPr>
            <a:spLocks noGrp="1"/>
          </p:cNvSpPr>
          <p:nvPr>
            <p:ph type="dt" sz="half" idx="10"/>
          </p:nvPr>
        </p:nvSpPr>
        <p:spPr/>
        <p:txBody>
          <a:bodyPr/>
          <a:lstStyle/>
          <a:p>
            <a:r>
              <a:rPr lang="en-US"/>
              <a:t>June 2021</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en-US" sz="2800" b="1" dirty="0">
                <a:latin typeface="Arial" pitchFamily="34" charset="0"/>
                <a:cs typeface="Arial" pitchFamily="34" charset="0"/>
              </a:rPr>
              <a:t>B8.	Subsidiary Company</a:t>
            </a:r>
          </a:p>
        </p:txBody>
      </p:sp>
      <p:sp>
        <p:nvSpPr>
          <p:cNvPr id="3" name="Content Placeholder 2"/>
          <p:cNvSpPr>
            <a:spLocks noGrp="1"/>
          </p:cNvSpPr>
          <p:nvPr>
            <p:ph idx="1"/>
          </p:nvPr>
        </p:nvSpPr>
        <p:spPr>
          <a:xfrm>
            <a:off x="484573" y="2337595"/>
            <a:ext cx="8229600" cy="3017520"/>
          </a:xfrm>
        </p:spPr>
        <p:txBody>
          <a:bodyPr>
            <a:normAutofit/>
          </a:bodyPr>
          <a:lstStyle/>
          <a:p>
            <a:pPr algn="just">
              <a:lnSpc>
                <a:spcPct val="120000"/>
              </a:lnSpc>
              <a:spcBef>
                <a:spcPts val="600"/>
              </a:spcBef>
              <a:spcAft>
                <a:spcPts val="600"/>
              </a:spcAft>
            </a:pPr>
            <a:r>
              <a:rPr lang="en-US" sz="1400" dirty="0">
                <a:latin typeface="Arial" pitchFamily="34" charset="0"/>
                <a:cs typeface="Arial" pitchFamily="34" charset="0"/>
              </a:rPr>
              <a:t>One of two criteria – (a) control composition of Board of Directors or (b) exercise or control more than half of the total voting power (which generally means equity share capital).</a:t>
            </a:r>
          </a:p>
          <a:p>
            <a:pPr algn="just">
              <a:lnSpc>
                <a:spcPct val="120000"/>
              </a:lnSpc>
              <a:spcBef>
                <a:spcPts val="600"/>
              </a:spcBef>
              <a:spcAft>
                <a:spcPts val="600"/>
              </a:spcAft>
            </a:pPr>
            <a:r>
              <a:rPr lang="en-US" sz="1400" dirty="0">
                <a:latin typeface="Arial" pitchFamily="34" charset="0"/>
                <a:cs typeface="Arial" pitchFamily="34" charset="0"/>
              </a:rPr>
              <a:t>Restriction on number of layers.</a:t>
            </a:r>
          </a:p>
          <a:p>
            <a:pPr algn="just">
              <a:lnSpc>
                <a:spcPct val="120000"/>
              </a:lnSpc>
              <a:spcBef>
                <a:spcPts val="600"/>
              </a:spcBef>
              <a:spcAft>
                <a:spcPts val="600"/>
              </a:spcAft>
            </a:pPr>
            <a:r>
              <a:rPr lang="en-US" sz="1400" dirty="0">
                <a:latin typeface="Arial" pitchFamily="34" charset="0"/>
                <a:cs typeface="Arial" pitchFamily="34" charset="0"/>
              </a:rPr>
              <a:t>Controlling composition means one can appoint or remove all or majority of the directors.</a:t>
            </a:r>
          </a:p>
          <a:p>
            <a:pPr algn="just">
              <a:lnSpc>
                <a:spcPct val="120000"/>
              </a:lnSpc>
              <a:spcBef>
                <a:spcPts val="600"/>
              </a:spcBef>
              <a:spcAft>
                <a:spcPts val="600"/>
              </a:spcAft>
            </a:pPr>
            <a:r>
              <a:rPr lang="en-US" sz="1400" dirty="0">
                <a:latin typeface="Arial" pitchFamily="34" charset="0"/>
                <a:cs typeface="Arial" pitchFamily="34" charset="0"/>
              </a:rPr>
              <a:t>If holding company is a foreign company, the Indian subsidiary will be deemed to be a public limited company – ref. definition of public company, sub-section 2(71). </a:t>
            </a:r>
          </a:p>
          <a:p>
            <a:pPr algn="just">
              <a:lnSpc>
                <a:spcPct val="120000"/>
              </a:lnSpc>
              <a:spcBef>
                <a:spcPts val="600"/>
              </a:spcBef>
              <a:spcAft>
                <a:spcPts val="600"/>
              </a:spcAft>
            </a:pPr>
            <a:r>
              <a:rPr lang="en-US" sz="1400" dirty="0">
                <a:latin typeface="Arial" pitchFamily="34" charset="0"/>
                <a:cs typeface="Arial" pitchFamily="34" charset="0"/>
              </a:rPr>
              <a:t>Any JV agreement involving a foreign company must mull whether the foreign company wants to create a subsidiary.</a:t>
            </a:r>
          </a:p>
        </p:txBody>
      </p:sp>
      <p:sp>
        <p:nvSpPr>
          <p:cNvPr id="4" name="Footer Placeholder 3"/>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31</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a:t>June 2021</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7"/>
            <a:ext cx="8229600" cy="707103"/>
          </a:xfrm>
        </p:spPr>
        <p:txBody>
          <a:bodyPr/>
          <a:lstStyle/>
          <a:p>
            <a:r>
              <a:rPr lang="en-US" sz="2800" b="1" dirty="0">
                <a:latin typeface="Arial" pitchFamily="34" charset="0"/>
                <a:cs typeface="Arial" pitchFamily="34" charset="0"/>
              </a:rPr>
              <a:t>B8.	Subsidiary Company </a:t>
            </a:r>
            <a:r>
              <a:rPr lang="en-US" sz="2000" dirty="0">
                <a:latin typeface="Arial" pitchFamily="34" charset="0"/>
                <a:cs typeface="Arial" pitchFamily="34" charset="0"/>
              </a:rPr>
              <a:t>(Continued)</a:t>
            </a: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32</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8" name="TextBox 7"/>
          <p:cNvSpPr txBox="1"/>
          <p:nvPr/>
        </p:nvSpPr>
        <p:spPr>
          <a:xfrm>
            <a:off x="762000" y="6096000"/>
            <a:ext cx="7086600" cy="276999"/>
          </a:xfrm>
          <a:prstGeom prst="rect">
            <a:avLst/>
          </a:prstGeom>
          <a:noFill/>
        </p:spPr>
        <p:txBody>
          <a:bodyPr wrap="square" rtlCol="0">
            <a:spAutoFit/>
          </a:bodyPr>
          <a:lstStyle/>
          <a:p>
            <a:r>
              <a:rPr lang="en-US" sz="1200" dirty="0">
                <a:latin typeface="Arial" pitchFamily="34" charset="0"/>
                <a:cs typeface="Arial" pitchFamily="34" charset="0"/>
              </a:rPr>
              <a:t>Sub-section 2(87)</a:t>
            </a:r>
            <a:r>
              <a:rPr lang="en-US" sz="1200" strike="sngStrike" dirty="0">
                <a:solidFill>
                  <a:srgbClr val="C00000"/>
                </a:solidFill>
                <a:highlight>
                  <a:srgbClr val="FFFF00"/>
                </a:highlight>
                <a:latin typeface="Arial" pitchFamily="34" charset="0"/>
                <a:cs typeface="Arial" pitchFamily="34" charset="0"/>
              </a:rPr>
              <a:t> </a:t>
            </a:r>
          </a:p>
        </p:txBody>
      </p:sp>
      <p:sp>
        <p:nvSpPr>
          <p:cNvPr id="7" name="Date Placeholder 6"/>
          <p:cNvSpPr>
            <a:spLocks noGrp="1"/>
          </p:cNvSpPr>
          <p:nvPr>
            <p:ph type="dt" sz="half" idx="10"/>
          </p:nvPr>
        </p:nvSpPr>
        <p:spPr/>
        <p:txBody>
          <a:bodyPr/>
          <a:lstStyle/>
          <a:p>
            <a:r>
              <a:rPr lang="en-US"/>
              <a:t>June 2021</a:t>
            </a:r>
          </a:p>
        </p:txBody>
      </p:sp>
      <p:pic>
        <p:nvPicPr>
          <p:cNvPr id="16" name="Picture 15">
            <a:extLst>
              <a:ext uri="{FF2B5EF4-FFF2-40B4-BE49-F238E27FC236}">
                <a16:creationId xmlns:a16="http://schemas.microsoft.com/office/drawing/2014/main" id="{845BABC9-79D1-43EA-B1F2-FBAE983176C9}"/>
              </a:ext>
            </a:extLst>
          </p:cNvPr>
          <p:cNvPicPr>
            <a:picLocks noChangeAspect="1"/>
          </p:cNvPicPr>
          <p:nvPr/>
        </p:nvPicPr>
        <p:blipFill>
          <a:blip r:embed="rId2"/>
          <a:stretch>
            <a:fillRect/>
          </a:stretch>
        </p:blipFill>
        <p:spPr>
          <a:xfrm>
            <a:off x="645459" y="1839631"/>
            <a:ext cx="7853082" cy="3827929"/>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lstStyle/>
          <a:p>
            <a:r>
              <a:rPr lang="en-US" sz="2800" b="1" dirty="0">
                <a:latin typeface="Arial" pitchFamily="34" charset="0"/>
                <a:cs typeface="Arial" pitchFamily="34" charset="0"/>
              </a:rPr>
              <a:t>B8.	Subsidiary Company </a:t>
            </a:r>
            <a:r>
              <a:rPr lang="en-US" sz="2000" dirty="0">
                <a:latin typeface="Arial" pitchFamily="34" charset="0"/>
                <a:cs typeface="Arial" pitchFamily="34" charset="0"/>
              </a:rPr>
              <a:t>(Continued)</a:t>
            </a: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33</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8" name="TextBox 7"/>
          <p:cNvSpPr txBox="1"/>
          <p:nvPr/>
        </p:nvSpPr>
        <p:spPr>
          <a:xfrm>
            <a:off x="762000" y="6153912"/>
            <a:ext cx="7086600" cy="276999"/>
          </a:xfrm>
          <a:prstGeom prst="rect">
            <a:avLst/>
          </a:prstGeom>
          <a:noFill/>
        </p:spPr>
        <p:txBody>
          <a:bodyPr wrap="square" rtlCol="0">
            <a:spAutoFit/>
          </a:bodyPr>
          <a:lstStyle/>
          <a:p>
            <a:r>
              <a:rPr lang="en-US" sz="1200" dirty="0">
                <a:latin typeface="Arial" pitchFamily="34" charset="0"/>
                <a:cs typeface="Arial" pitchFamily="34" charset="0"/>
              </a:rPr>
              <a:t>Sub-section 2(87) Continued </a:t>
            </a:r>
            <a:r>
              <a:rPr lang="en-US" sz="1200" dirty="0">
                <a:solidFill>
                  <a:schemeClr val="tx2">
                    <a:lumMod val="60000"/>
                    <a:lumOff val="40000"/>
                  </a:schemeClr>
                </a:solidFill>
                <a:highlight>
                  <a:srgbClr val="FFFF00"/>
                </a:highlight>
                <a:latin typeface="Arial" pitchFamily="34" charset="0"/>
                <a:cs typeface="Arial" pitchFamily="34" charset="0"/>
              </a:rPr>
              <a:t> </a:t>
            </a:r>
          </a:p>
        </p:txBody>
      </p:sp>
      <p:sp>
        <p:nvSpPr>
          <p:cNvPr id="7" name="Date Placeholder 6"/>
          <p:cNvSpPr>
            <a:spLocks noGrp="1"/>
          </p:cNvSpPr>
          <p:nvPr>
            <p:ph type="dt" sz="half" idx="10"/>
          </p:nvPr>
        </p:nvSpPr>
        <p:spPr/>
        <p:txBody>
          <a:bodyPr/>
          <a:lstStyle/>
          <a:p>
            <a:r>
              <a:rPr lang="en-US"/>
              <a:t>June 2021</a:t>
            </a:r>
          </a:p>
        </p:txBody>
      </p:sp>
      <p:pic>
        <p:nvPicPr>
          <p:cNvPr id="4" name="Picture 3">
            <a:extLst>
              <a:ext uri="{FF2B5EF4-FFF2-40B4-BE49-F238E27FC236}">
                <a16:creationId xmlns:a16="http://schemas.microsoft.com/office/drawing/2014/main" id="{02F60BC7-5EDD-49D0-A6D1-697AB138B5A4}"/>
              </a:ext>
            </a:extLst>
          </p:cNvPr>
          <p:cNvPicPr>
            <a:picLocks noChangeAspect="1"/>
          </p:cNvPicPr>
          <p:nvPr/>
        </p:nvPicPr>
        <p:blipFill>
          <a:blip r:embed="rId2"/>
          <a:stretch>
            <a:fillRect/>
          </a:stretch>
        </p:blipFill>
        <p:spPr>
          <a:xfrm>
            <a:off x="1631576" y="1562427"/>
            <a:ext cx="5880847" cy="4500282"/>
          </a:xfrm>
          <a:prstGeom prst="rect">
            <a:avLst/>
          </a:prstGeom>
        </p:spPr>
      </p:pic>
    </p:spTree>
    <p:extLst>
      <p:ext uri="{BB962C8B-B14F-4D97-AF65-F5344CB8AC3E}">
        <p14:creationId xmlns:p14="http://schemas.microsoft.com/office/powerpoint/2010/main" val="3238148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sz="2800" b="1" dirty="0">
                <a:latin typeface="Arial" pitchFamily="34" charset="0"/>
                <a:cs typeface="Arial" pitchFamily="34" charset="0"/>
              </a:rPr>
              <a:t>B9.	Public Company</a:t>
            </a:r>
          </a:p>
        </p:txBody>
      </p:sp>
      <p:sp>
        <p:nvSpPr>
          <p:cNvPr id="3" name="Content Placeholder 2"/>
          <p:cNvSpPr>
            <a:spLocks noGrp="1"/>
          </p:cNvSpPr>
          <p:nvPr>
            <p:ph idx="1"/>
          </p:nvPr>
        </p:nvSpPr>
        <p:spPr>
          <a:xfrm>
            <a:off x="457200" y="2057400"/>
            <a:ext cx="8229600" cy="3474720"/>
          </a:xfrm>
        </p:spPr>
        <p:txBody>
          <a:bodyPr>
            <a:normAutofit/>
          </a:bodyPr>
          <a:lstStyle/>
          <a:p>
            <a:pPr algn="just">
              <a:lnSpc>
                <a:spcPct val="120000"/>
              </a:lnSpc>
              <a:spcBef>
                <a:spcPts val="600"/>
              </a:spcBef>
              <a:spcAft>
                <a:spcPts val="600"/>
              </a:spcAft>
            </a:pPr>
            <a:r>
              <a:rPr lang="en-US" sz="1400" dirty="0">
                <a:latin typeface="Arial" pitchFamily="34" charset="0"/>
                <a:cs typeface="Arial" pitchFamily="34" charset="0"/>
              </a:rPr>
              <a:t>A subsidiary of any company (which is not a private company) is a public company.</a:t>
            </a:r>
          </a:p>
          <a:p>
            <a:pPr algn="just">
              <a:lnSpc>
                <a:spcPct val="120000"/>
              </a:lnSpc>
              <a:spcBef>
                <a:spcPts val="600"/>
              </a:spcBef>
              <a:spcAft>
                <a:spcPts val="600"/>
              </a:spcAft>
            </a:pPr>
            <a:r>
              <a:rPr lang="en-US" sz="1400" dirty="0">
                <a:latin typeface="Arial" pitchFamily="34" charset="0"/>
                <a:cs typeface="Arial" pitchFamily="34" charset="0"/>
              </a:rPr>
              <a:t>Definition of private company refers to a company having less than 200 members and where right of members to transfer shares is restricted.</a:t>
            </a:r>
          </a:p>
          <a:p>
            <a:pPr algn="just">
              <a:lnSpc>
                <a:spcPct val="120000"/>
              </a:lnSpc>
              <a:spcBef>
                <a:spcPts val="600"/>
              </a:spcBef>
              <a:spcAft>
                <a:spcPts val="600"/>
              </a:spcAft>
            </a:pPr>
            <a:r>
              <a:rPr lang="en-US" sz="1400" dirty="0">
                <a:latin typeface="Arial" pitchFamily="34" charset="0"/>
                <a:cs typeface="Arial" pitchFamily="34" charset="0"/>
              </a:rPr>
              <a:t>Definition of company refers only to company registered in India. </a:t>
            </a:r>
          </a:p>
          <a:p>
            <a:pPr algn="just">
              <a:lnSpc>
                <a:spcPct val="120000"/>
              </a:lnSpc>
              <a:spcBef>
                <a:spcPts val="600"/>
              </a:spcBef>
              <a:spcAft>
                <a:spcPts val="600"/>
              </a:spcAft>
            </a:pPr>
            <a:r>
              <a:rPr lang="en-US" sz="1400" dirty="0">
                <a:latin typeface="Arial" pitchFamily="34" charset="0"/>
                <a:cs typeface="Arial" pitchFamily="34" charset="0"/>
              </a:rPr>
              <a:t>Foreign company, which is parent of the Indian subsidiary company, will be covered under the definition of “holding company” under sub-section 2(46) wherein company includes any body corporate.</a:t>
            </a:r>
          </a:p>
          <a:p>
            <a:pPr algn="just">
              <a:lnSpc>
                <a:spcPct val="120000"/>
              </a:lnSpc>
              <a:spcBef>
                <a:spcPts val="600"/>
              </a:spcBef>
              <a:spcAft>
                <a:spcPts val="600"/>
              </a:spcAft>
            </a:pPr>
            <a:r>
              <a:rPr lang="en-US" sz="1400" dirty="0">
                <a:latin typeface="Arial" pitchFamily="34" charset="0"/>
                <a:cs typeface="Arial" pitchFamily="34" charset="0"/>
              </a:rPr>
              <a:t>By joining up all definitions, it emerges that any Indian subsidiary of a foreign company will be deemed to be a public company.</a:t>
            </a:r>
          </a:p>
          <a:p>
            <a:pPr algn="just">
              <a:lnSpc>
                <a:spcPct val="120000"/>
              </a:lnSpc>
              <a:spcBef>
                <a:spcPts val="600"/>
              </a:spcBef>
              <a:spcAft>
                <a:spcPts val="600"/>
              </a:spcAft>
            </a:pPr>
            <a:r>
              <a:rPr lang="en-US" sz="1400" dirty="0">
                <a:latin typeface="Arial" pitchFamily="34" charset="0"/>
                <a:cs typeface="Arial" pitchFamily="34" charset="0"/>
              </a:rPr>
              <a:t>Legal position on this point is in the process of evolution and may change in the years to come. </a:t>
            </a:r>
          </a:p>
        </p:txBody>
      </p:sp>
      <p:sp>
        <p:nvSpPr>
          <p:cNvPr id="4" name="Footer Placeholder 3"/>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34</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a:t>June 2021</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26249"/>
          </a:xfrm>
        </p:spPr>
        <p:txBody>
          <a:bodyPr/>
          <a:lstStyle/>
          <a:p>
            <a:r>
              <a:rPr lang="en-US" sz="2800" b="1" dirty="0">
                <a:latin typeface="Arial" pitchFamily="34" charset="0"/>
                <a:cs typeface="Arial" pitchFamily="34" charset="0"/>
              </a:rPr>
              <a:t>B9.	Public Company </a:t>
            </a:r>
            <a:r>
              <a:rPr lang="en-US" sz="2000" dirty="0">
                <a:latin typeface="Arial" pitchFamily="34" charset="0"/>
                <a:cs typeface="Arial" pitchFamily="34" charset="0"/>
              </a:rPr>
              <a:t>(Continued)</a:t>
            </a: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35</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8" name="TextBox 7"/>
          <p:cNvSpPr txBox="1"/>
          <p:nvPr/>
        </p:nvSpPr>
        <p:spPr>
          <a:xfrm>
            <a:off x="838200" y="5943600"/>
            <a:ext cx="7086600" cy="276999"/>
          </a:xfrm>
          <a:prstGeom prst="rect">
            <a:avLst/>
          </a:prstGeom>
          <a:noFill/>
        </p:spPr>
        <p:txBody>
          <a:bodyPr wrap="square" rtlCol="0">
            <a:spAutoFit/>
          </a:bodyPr>
          <a:lstStyle/>
          <a:p>
            <a:r>
              <a:rPr lang="en-US" sz="1200" dirty="0">
                <a:latin typeface="Arial" pitchFamily="34" charset="0"/>
                <a:cs typeface="Arial" pitchFamily="34" charset="0"/>
              </a:rPr>
              <a:t>Sub-sections 2(71); 2(20) and 2(68)</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837" y="1739106"/>
            <a:ext cx="7248525"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2837" y="3549253"/>
            <a:ext cx="7191375"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2837" y="5387975"/>
            <a:ext cx="6972300" cy="28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8"/>
          <p:cNvSpPr>
            <a:spLocks noGrp="1"/>
          </p:cNvSpPr>
          <p:nvPr>
            <p:ph type="dt" sz="half" idx="10"/>
          </p:nvPr>
        </p:nvSpPr>
        <p:spPr/>
        <p:txBody>
          <a:bodyPr/>
          <a:lstStyle/>
          <a:p>
            <a:r>
              <a:rPr lang="en-US"/>
              <a:t>June 2021</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sz="2800" b="1" dirty="0">
                <a:latin typeface="Arial" pitchFamily="34" charset="0"/>
                <a:cs typeface="Arial" pitchFamily="34" charset="0"/>
              </a:rPr>
              <a:t>B10.	Authorized Capital</a:t>
            </a:r>
          </a:p>
        </p:txBody>
      </p:sp>
      <p:sp>
        <p:nvSpPr>
          <p:cNvPr id="3" name="Content Placeholder 2"/>
          <p:cNvSpPr>
            <a:spLocks noGrp="1"/>
          </p:cNvSpPr>
          <p:nvPr>
            <p:ph idx="1"/>
          </p:nvPr>
        </p:nvSpPr>
        <p:spPr>
          <a:xfrm>
            <a:off x="457200" y="2057400"/>
            <a:ext cx="8229600" cy="3474720"/>
          </a:xfrm>
        </p:spPr>
        <p:txBody>
          <a:bodyPr>
            <a:normAutofit/>
          </a:bodyPr>
          <a:lstStyle/>
          <a:p>
            <a:pPr algn="just">
              <a:lnSpc>
                <a:spcPct val="120000"/>
              </a:lnSpc>
              <a:spcBef>
                <a:spcPts val="600"/>
              </a:spcBef>
              <a:spcAft>
                <a:spcPts val="600"/>
              </a:spcAft>
            </a:pPr>
            <a:r>
              <a:rPr lang="en-US" sz="1400" dirty="0">
                <a:latin typeface="Arial" pitchFamily="34" charset="0"/>
                <a:cs typeface="Arial" pitchFamily="34" charset="0"/>
              </a:rPr>
              <a:t>Authorized capital is the maximum amount of share capital that a company is allowed to raise.</a:t>
            </a:r>
          </a:p>
          <a:p>
            <a:pPr algn="just">
              <a:lnSpc>
                <a:spcPct val="120000"/>
              </a:lnSpc>
              <a:spcBef>
                <a:spcPts val="600"/>
              </a:spcBef>
              <a:spcAft>
                <a:spcPts val="600"/>
              </a:spcAft>
            </a:pPr>
            <a:r>
              <a:rPr lang="en-US" sz="1400" dirty="0">
                <a:latin typeface="Arial" pitchFamily="34" charset="0"/>
                <a:cs typeface="Arial" pitchFamily="34" charset="0"/>
              </a:rPr>
              <a:t>At the time of incorporation, authorized capital is declared in the Memorandum of Association of the company. </a:t>
            </a:r>
          </a:p>
          <a:p>
            <a:pPr algn="just">
              <a:lnSpc>
                <a:spcPct val="120000"/>
              </a:lnSpc>
              <a:spcBef>
                <a:spcPts val="600"/>
              </a:spcBef>
              <a:spcAft>
                <a:spcPts val="600"/>
              </a:spcAft>
            </a:pPr>
            <a:r>
              <a:rPr lang="en-US" sz="1400" dirty="0">
                <a:latin typeface="Arial" pitchFamily="34" charset="0"/>
                <a:cs typeface="Arial" pitchFamily="34" charset="0"/>
              </a:rPr>
              <a:t>Increase of authorized capital can be done at any time without much difficulty.</a:t>
            </a:r>
          </a:p>
          <a:p>
            <a:pPr algn="just">
              <a:lnSpc>
                <a:spcPct val="120000"/>
              </a:lnSpc>
              <a:spcBef>
                <a:spcPts val="600"/>
              </a:spcBef>
              <a:spcAft>
                <a:spcPts val="600"/>
              </a:spcAft>
            </a:pPr>
            <a:r>
              <a:rPr lang="en-US" sz="1400" dirty="0">
                <a:latin typeface="Arial" pitchFamily="34" charset="0"/>
                <a:cs typeface="Arial" pitchFamily="34" charset="0"/>
              </a:rPr>
              <a:t>The Companies (Amendment) Act, 2015 removed the need for a minimum authorized capital for a company. </a:t>
            </a:r>
          </a:p>
          <a:p>
            <a:pPr algn="just">
              <a:lnSpc>
                <a:spcPct val="120000"/>
              </a:lnSpc>
              <a:spcBef>
                <a:spcPts val="600"/>
              </a:spcBef>
              <a:spcAft>
                <a:spcPts val="600"/>
              </a:spcAft>
            </a:pPr>
            <a:r>
              <a:rPr lang="en-US" sz="1400" dirty="0">
                <a:latin typeface="Arial" pitchFamily="34" charset="0"/>
                <a:cs typeface="Arial" pitchFamily="34" charset="0"/>
              </a:rPr>
              <a:t>A very low (almost zero) capital company is often convenient for foreign citizens who wish to own an Indian entity without committing investments. </a:t>
            </a:r>
          </a:p>
          <a:p>
            <a:pPr algn="just">
              <a:lnSpc>
                <a:spcPct val="120000"/>
              </a:lnSpc>
              <a:spcBef>
                <a:spcPts val="600"/>
              </a:spcBef>
              <a:spcAft>
                <a:spcPts val="600"/>
              </a:spcAft>
            </a:pPr>
            <a:r>
              <a:rPr lang="en-US" sz="1400" dirty="0">
                <a:latin typeface="Arial" pitchFamily="34" charset="0"/>
                <a:cs typeface="Arial" pitchFamily="34" charset="0"/>
              </a:rPr>
              <a:t>A low capital company is also useful for setting up shell companies for participation in government tenders. Capital of the shell company can be suitably increased if the tender bid is successful.</a:t>
            </a:r>
          </a:p>
        </p:txBody>
      </p:sp>
      <p:sp>
        <p:nvSpPr>
          <p:cNvPr id="4" name="Footer Placeholder 3"/>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36</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a:t>June 2021</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sz="2800" b="1" dirty="0">
                <a:latin typeface="Arial" pitchFamily="34" charset="0"/>
                <a:cs typeface="Arial" pitchFamily="34" charset="0"/>
              </a:rPr>
              <a:t>B10.	Authorized Capital </a:t>
            </a:r>
            <a:r>
              <a:rPr lang="en-US" sz="2000" dirty="0">
                <a:latin typeface="Arial" pitchFamily="34" charset="0"/>
                <a:cs typeface="Arial" pitchFamily="34" charset="0"/>
              </a:rPr>
              <a:t>(Continued)</a:t>
            </a: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37</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8" name="TextBox 7"/>
          <p:cNvSpPr txBox="1"/>
          <p:nvPr/>
        </p:nvSpPr>
        <p:spPr>
          <a:xfrm>
            <a:off x="838200" y="5943600"/>
            <a:ext cx="7086600" cy="276999"/>
          </a:xfrm>
          <a:prstGeom prst="rect">
            <a:avLst/>
          </a:prstGeom>
          <a:noFill/>
        </p:spPr>
        <p:txBody>
          <a:bodyPr wrap="square" rtlCol="0">
            <a:spAutoFit/>
          </a:bodyPr>
          <a:lstStyle/>
          <a:p>
            <a:r>
              <a:rPr lang="en-US" sz="1200" dirty="0">
                <a:latin typeface="Arial" pitchFamily="34" charset="0"/>
                <a:cs typeface="Arial" pitchFamily="34" charset="0"/>
              </a:rPr>
              <a:t>Sub-section 2(8) of the Act and Section 2 of The Companies Amendment Act, 2015</a:t>
            </a:r>
            <a:endParaRPr lang="en-US" dirty="0">
              <a:solidFill>
                <a:srgbClr val="FF0000"/>
              </a:solidFill>
              <a:highlight>
                <a:srgbClr val="FFFF00"/>
              </a:highlight>
              <a:latin typeface="Arial" pitchFamily="34" charset="0"/>
              <a:cs typeface="Arial" pitchFamily="34" charset="0"/>
            </a:endParaRPr>
          </a:p>
        </p:txBody>
      </p:sp>
      <p:pic>
        <p:nvPicPr>
          <p:cNvPr id="4" name="Picture 3"/>
          <p:cNvPicPr>
            <a:picLocks noChangeAspect="1" noChangeArrowheads="1"/>
          </p:cNvPicPr>
          <p:nvPr/>
        </p:nvPicPr>
        <p:blipFill>
          <a:blip r:embed="rId2" cstate="print"/>
          <a:srcRect/>
          <a:stretch>
            <a:fillRect/>
          </a:stretch>
        </p:blipFill>
        <p:spPr bwMode="auto">
          <a:xfrm>
            <a:off x="838200" y="3657600"/>
            <a:ext cx="7847367" cy="1771650"/>
          </a:xfrm>
          <a:prstGeom prst="rect">
            <a:avLst/>
          </a:prstGeom>
          <a:noFill/>
          <a:ln w="9525">
            <a:noFill/>
            <a:miter lim="800000"/>
            <a:headEnd/>
            <a:tailEnd/>
          </a:ln>
        </p:spPr>
      </p:pic>
      <p:sp>
        <p:nvSpPr>
          <p:cNvPr id="9" name="Date Placeholder 8"/>
          <p:cNvSpPr>
            <a:spLocks noGrp="1"/>
          </p:cNvSpPr>
          <p:nvPr>
            <p:ph type="dt" sz="half" idx="10"/>
          </p:nvPr>
        </p:nvSpPr>
        <p:spPr/>
        <p:txBody>
          <a:bodyPr/>
          <a:lstStyle/>
          <a:p>
            <a:r>
              <a:rPr lang="en-US"/>
              <a:t>June 2021</a:t>
            </a:r>
          </a:p>
        </p:txBody>
      </p:sp>
      <p:pic>
        <p:nvPicPr>
          <p:cNvPr id="10" name="Picture 9">
            <a:extLst>
              <a:ext uri="{FF2B5EF4-FFF2-40B4-BE49-F238E27FC236}">
                <a16:creationId xmlns:a16="http://schemas.microsoft.com/office/drawing/2014/main" id="{0561D3AC-88EF-4227-A34F-5321BD129204}"/>
              </a:ext>
            </a:extLst>
          </p:cNvPr>
          <p:cNvPicPr>
            <a:picLocks noChangeAspect="1"/>
          </p:cNvPicPr>
          <p:nvPr/>
        </p:nvPicPr>
        <p:blipFill>
          <a:blip r:embed="rId3"/>
          <a:stretch>
            <a:fillRect/>
          </a:stretch>
        </p:blipFill>
        <p:spPr>
          <a:xfrm>
            <a:off x="645459" y="2135895"/>
            <a:ext cx="7853082" cy="1039906"/>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sz="3200">
                <a:latin typeface="Arial" pitchFamily="34" charset="0"/>
                <a:cs typeface="Arial" pitchFamily="34" charset="0"/>
              </a:rPr>
              <a:t>C.	Points for Collaboration</a:t>
            </a:r>
            <a:endParaRPr lang="en-US" sz="3600" dirty="0">
              <a:latin typeface="Arial" pitchFamily="34" charset="0"/>
              <a:cs typeface="Arial" pitchFamily="34" charset="0"/>
            </a:endParaRPr>
          </a:p>
        </p:txBody>
      </p:sp>
      <p:sp>
        <p:nvSpPr>
          <p:cNvPr id="3" name="Text Placeholder 2"/>
          <p:cNvSpPr>
            <a:spLocks noGrp="1"/>
          </p:cNvSpPr>
          <p:nvPr>
            <p:ph type="body" idx="1"/>
          </p:nvPr>
        </p:nvSpPr>
        <p:spPr>
          <a:xfrm>
            <a:off x="530352" y="2704664"/>
            <a:ext cx="7318248" cy="3238936"/>
          </a:xfrm>
        </p:spPr>
        <p:txBody>
          <a:bodyPr>
            <a:normAutofit/>
          </a:bodyPr>
          <a:lstStyle/>
          <a:p>
            <a:pPr>
              <a:spcBef>
                <a:spcPts val="1200"/>
              </a:spcBef>
              <a:spcAft>
                <a:spcPts val="1200"/>
              </a:spcAft>
              <a:tabLst>
                <a:tab pos="731520" algn="l"/>
              </a:tabLst>
            </a:pPr>
            <a:r>
              <a:rPr lang="en-US" sz="2000" dirty="0">
                <a:latin typeface="Arial" pitchFamily="34" charset="0"/>
                <a:cs typeface="Arial" pitchFamily="34" charset="0"/>
              </a:rPr>
              <a:t>C1.	Additional Matters in Articles of Association</a:t>
            </a:r>
          </a:p>
          <a:p>
            <a:pPr>
              <a:spcBef>
                <a:spcPts val="1200"/>
              </a:spcBef>
              <a:spcAft>
                <a:spcPts val="1200"/>
              </a:spcAft>
              <a:tabLst>
                <a:tab pos="731520" algn="l"/>
              </a:tabLst>
            </a:pPr>
            <a:r>
              <a:rPr lang="en-US" sz="2000" dirty="0">
                <a:latin typeface="Arial" pitchFamily="34" charset="0"/>
                <a:cs typeface="Arial" pitchFamily="34" charset="0"/>
              </a:rPr>
              <a:t>C2.	Merger of Indian Company with Foreign Company</a:t>
            </a:r>
          </a:p>
          <a:p>
            <a:endParaRPr lang="en-US" sz="2000" dirty="0"/>
          </a:p>
        </p:txBody>
      </p:sp>
      <p:sp>
        <p:nvSpPr>
          <p:cNvPr id="4" name="Footer Placeholder 3"/>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38</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a:t>June 2021</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667512"/>
          </a:xfrm>
        </p:spPr>
        <p:txBody>
          <a:bodyPr>
            <a:normAutofit/>
          </a:bodyPr>
          <a:lstStyle/>
          <a:p>
            <a:r>
              <a:rPr lang="en-US" sz="2400" b="1" dirty="0">
                <a:latin typeface="Arial" pitchFamily="34" charset="0"/>
                <a:cs typeface="Arial" pitchFamily="34" charset="0"/>
              </a:rPr>
              <a:t>C1.	Additional Matters in Articles of Association</a:t>
            </a:r>
          </a:p>
        </p:txBody>
      </p:sp>
      <p:sp>
        <p:nvSpPr>
          <p:cNvPr id="3" name="Content Placeholder 2"/>
          <p:cNvSpPr>
            <a:spLocks noGrp="1"/>
          </p:cNvSpPr>
          <p:nvPr>
            <p:ph idx="1"/>
          </p:nvPr>
        </p:nvSpPr>
        <p:spPr>
          <a:xfrm>
            <a:off x="460899" y="1734312"/>
            <a:ext cx="8229600" cy="4419600"/>
          </a:xfrm>
        </p:spPr>
        <p:txBody>
          <a:bodyPr>
            <a:normAutofit/>
          </a:bodyPr>
          <a:lstStyle/>
          <a:p>
            <a:pPr algn="just">
              <a:lnSpc>
                <a:spcPct val="120000"/>
              </a:lnSpc>
              <a:spcBef>
                <a:spcPts val="600"/>
              </a:spcBef>
              <a:spcAft>
                <a:spcPts val="600"/>
              </a:spcAft>
            </a:pPr>
            <a:r>
              <a:rPr lang="en-US" sz="1400" dirty="0">
                <a:latin typeface="Arial" pitchFamily="34" charset="0"/>
                <a:cs typeface="Arial" pitchFamily="34" charset="0"/>
              </a:rPr>
              <a:t>Articles can include all types of restrictive clauses that JV partners wish to include to safeguard their interests.</a:t>
            </a:r>
          </a:p>
          <a:p>
            <a:pPr algn="just">
              <a:lnSpc>
                <a:spcPct val="120000"/>
              </a:lnSpc>
              <a:spcBef>
                <a:spcPts val="600"/>
              </a:spcBef>
              <a:spcAft>
                <a:spcPts val="600"/>
              </a:spcAft>
            </a:pPr>
            <a:r>
              <a:rPr lang="en-US" sz="1400" dirty="0">
                <a:latin typeface="Arial" pitchFamily="34" charset="0"/>
                <a:cs typeface="Arial" pitchFamily="34" charset="0"/>
              </a:rPr>
              <a:t>For example, one may include a provision in the Articles of a new company that all decisions of Board shall be by consensus.</a:t>
            </a:r>
          </a:p>
          <a:p>
            <a:pPr algn="just">
              <a:lnSpc>
                <a:spcPct val="120000"/>
              </a:lnSpc>
              <a:spcBef>
                <a:spcPts val="600"/>
              </a:spcBef>
              <a:spcAft>
                <a:spcPts val="600"/>
              </a:spcAft>
            </a:pPr>
            <a:r>
              <a:rPr lang="en-US" sz="1400" dirty="0">
                <a:latin typeface="Arial" pitchFamily="34" charset="0"/>
                <a:cs typeface="Arial" pitchFamily="34" charset="0"/>
              </a:rPr>
              <a:t>For example, one may also include a provision that a Special Resolution / Extra Ordinary General Meeting will need approval of all directors without any absentees.</a:t>
            </a:r>
          </a:p>
          <a:p>
            <a:pPr algn="just">
              <a:lnSpc>
                <a:spcPct val="120000"/>
              </a:lnSpc>
              <a:spcBef>
                <a:spcPts val="600"/>
              </a:spcBef>
              <a:spcAft>
                <a:spcPts val="600"/>
              </a:spcAft>
            </a:pPr>
            <a:r>
              <a:rPr lang="en-US" sz="1400" dirty="0">
                <a:latin typeface="Arial" pitchFamily="34" charset="0"/>
                <a:cs typeface="Arial" pitchFamily="34" charset="0"/>
              </a:rPr>
              <a:t>Use of standard Articles of Association should be avoided in case of Joint Venture involving foreigners.</a:t>
            </a:r>
          </a:p>
          <a:p>
            <a:pPr algn="just">
              <a:lnSpc>
                <a:spcPct val="120000"/>
              </a:lnSpc>
              <a:spcBef>
                <a:spcPts val="600"/>
              </a:spcBef>
              <a:spcAft>
                <a:spcPts val="600"/>
              </a:spcAft>
            </a:pPr>
            <a:r>
              <a:rPr lang="en-US" sz="1400" dirty="0">
                <a:latin typeface="Arial" pitchFamily="34" charset="0"/>
                <a:cs typeface="Arial" pitchFamily="34" charset="0"/>
              </a:rPr>
              <a:t>A Shareholders’ Agreement / JV Agreement has limited enforceability. Articles of Association is a stronger document and higher care should be taken.</a:t>
            </a:r>
          </a:p>
          <a:p>
            <a:pPr algn="just">
              <a:lnSpc>
                <a:spcPct val="120000"/>
              </a:lnSpc>
              <a:spcBef>
                <a:spcPts val="600"/>
              </a:spcBef>
              <a:spcAft>
                <a:spcPts val="600"/>
              </a:spcAft>
            </a:pPr>
            <a:r>
              <a:rPr lang="en-US" sz="1400" dirty="0">
                <a:latin typeface="Arial" pitchFamily="34" charset="0"/>
                <a:cs typeface="Arial" pitchFamily="34" charset="0"/>
              </a:rPr>
              <a:t>Entrenchment – a new word in Indian law – needs careful attention. Entrenchment provides for additional restrictions on amendment of Articles of Association. For example, one may provide for alteration of parts or whole of Articles by consensus only.</a:t>
            </a:r>
          </a:p>
        </p:txBody>
      </p:sp>
      <p:sp>
        <p:nvSpPr>
          <p:cNvPr id="4" name="Footer Placeholder 3"/>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39</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dirty="0"/>
              <a:t>June 2021</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sz="2800" b="1" dirty="0">
                <a:latin typeface="Arial" pitchFamily="34" charset="0"/>
                <a:cs typeface="Arial" pitchFamily="34" charset="0"/>
              </a:rPr>
              <a:t>Who is a Foreign Resident?</a:t>
            </a:r>
          </a:p>
        </p:txBody>
      </p:sp>
      <p:sp>
        <p:nvSpPr>
          <p:cNvPr id="3" name="Content Placeholder 2"/>
          <p:cNvSpPr>
            <a:spLocks noGrp="1"/>
          </p:cNvSpPr>
          <p:nvPr>
            <p:ph idx="1"/>
          </p:nvPr>
        </p:nvSpPr>
        <p:spPr/>
        <p:txBody>
          <a:bodyPr>
            <a:noAutofit/>
          </a:bodyPr>
          <a:lstStyle/>
          <a:p>
            <a:pPr algn="just">
              <a:lnSpc>
                <a:spcPct val="150000"/>
              </a:lnSpc>
              <a:spcBef>
                <a:spcPts val="1200"/>
              </a:spcBef>
              <a:spcAft>
                <a:spcPts val="600"/>
              </a:spcAft>
            </a:pPr>
            <a:r>
              <a:rPr lang="en-US" sz="1400" dirty="0">
                <a:latin typeface="Arial" pitchFamily="34" charset="0"/>
                <a:cs typeface="Arial" pitchFamily="34" charset="0"/>
              </a:rPr>
              <a:t>The Companies Act, 2013 (the Act) does not define a foreign resident / foreigner.</a:t>
            </a:r>
          </a:p>
          <a:p>
            <a:pPr algn="just">
              <a:lnSpc>
                <a:spcPct val="150000"/>
              </a:lnSpc>
              <a:spcBef>
                <a:spcPts val="1200"/>
              </a:spcBef>
              <a:spcAft>
                <a:spcPts val="600"/>
              </a:spcAft>
            </a:pPr>
            <a:r>
              <a:rPr lang="en-US" sz="1400" dirty="0">
                <a:latin typeface="Arial" pitchFamily="34" charset="0"/>
                <a:cs typeface="Arial" pitchFamily="34" charset="0"/>
              </a:rPr>
              <a:t>Any one (including an Indian citizen) may be treated like a foreign resident if he / she has not been staying in India for continuous period of 12 months immediately preceding the date of his appointment as a managerial person (Schedule V).</a:t>
            </a:r>
          </a:p>
          <a:p>
            <a:pPr algn="just">
              <a:lnSpc>
                <a:spcPct val="150000"/>
              </a:lnSpc>
              <a:spcBef>
                <a:spcPts val="1200"/>
              </a:spcBef>
              <a:spcAft>
                <a:spcPts val="600"/>
              </a:spcAft>
            </a:pPr>
            <a:r>
              <a:rPr lang="en-US" sz="1400" dirty="0">
                <a:latin typeface="Arial" pitchFamily="34" charset="0"/>
                <a:cs typeface="Arial" pitchFamily="34" charset="0"/>
              </a:rPr>
              <a:t>Anyone (including an Indian citizen) who has stayed in India for a total period of less than 182 days during a financial year (1 April to 31 March) will be treated as a foreign resident (Sec. 149(3)).</a:t>
            </a:r>
          </a:p>
          <a:p>
            <a:pPr algn="just">
              <a:lnSpc>
                <a:spcPct val="150000"/>
              </a:lnSpc>
              <a:spcBef>
                <a:spcPts val="1200"/>
              </a:spcBef>
              <a:spcAft>
                <a:spcPts val="600"/>
              </a:spcAft>
            </a:pPr>
            <a:r>
              <a:rPr lang="en-US" sz="1400" dirty="0">
                <a:latin typeface="Arial" pitchFamily="34" charset="0"/>
                <a:cs typeface="Arial" pitchFamily="34" charset="0"/>
              </a:rPr>
              <a:t>A foreign citizen staying in India for &gt;182 days during a financial year may enjoy all rights under the Act while the same rights are not available to a Non-resident Indian citizen.</a:t>
            </a:r>
          </a:p>
        </p:txBody>
      </p:sp>
      <p:sp>
        <p:nvSpPr>
          <p:cNvPr id="4" name="Footer Placeholder 3"/>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4</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a:t>June 2021</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6774"/>
          </a:xfrm>
        </p:spPr>
        <p:txBody>
          <a:bodyPr/>
          <a:lstStyle/>
          <a:p>
            <a:r>
              <a:rPr lang="en-US" sz="2400" b="1" dirty="0">
                <a:latin typeface="Arial" pitchFamily="34" charset="0"/>
                <a:cs typeface="Arial" pitchFamily="34" charset="0"/>
              </a:rPr>
              <a:t>C1.	Additional Matters in Articles </a:t>
            </a:r>
            <a:r>
              <a:rPr lang="en-US" sz="2000" dirty="0">
                <a:latin typeface="Arial" pitchFamily="34" charset="0"/>
                <a:cs typeface="Arial" pitchFamily="34" charset="0"/>
              </a:rPr>
              <a:t>(Continued)</a:t>
            </a:r>
            <a:endParaRPr lang="en-US" sz="28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40</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8" name="TextBox 7"/>
          <p:cNvSpPr txBox="1"/>
          <p:nvPr/>
        </p:nvSpPr>
        <p:spPr>
          <a:xfrm>
            <a:off x="990600" y="6136095"/>
            <a:ext cx="6934200" cy="276999"/>
          </a:xfrm>
          <a:prstGeom prst="rect">
            <a:avLst/>
          </a:prstGeom>
          <a:noFill/>
        </p:spPr>
        <p:txBody>
          <a:bodyPr wrap="square" rtlCol="0">
            <a:spAutoFit/>
          </a:bodyPr>
          <a:lstStyle/>
          <a:p>
            <a:r>
              <a:rPr lang="en-US" sz="1200" dirty="0">
                <a:latin typeface="Arial" pitchFamily="34" charset="0"/>
                <a:cs typeface="Arial" pitchFamily="34" charset="0"/>
              </a:rPr>
              <a:t>Sub-sections 5(2-5)</a:t>
            </a:r>
          </a:p>
        </p:txBody>
      </p:sp>
      <p:sp>
        <p:nvSpPr>
          <p:cNvPr id="7" name="Date Placeholder 6"/>
          <p:cNvSpPr>
            <a:spLocks noGrp="1"/>
          </p:cNvSpPr>
          <p:nvPr>
            <p:ph type="dt" sz="half" idx="10"/>
          </p:nvPr>
        </p:nvSpPr>
        <p:spPr/>
        <p:txBody>
          <a:bodyPr/>
          <a:lstStyle/>
          <a:p>
            <a:r>
              <a:rPr lang="en-US"/>
              <a:t>June 2021</a:t>
            </a:r>
          </a:p>
        </p:txBody>
      </p:sp>
      <p:pic>
        <p:nvPicPr>
          <p:cNvPr id="14" name="Picture 13">
            <a:extLst>
              <a:ext uri="{FF2B5EF4-FFF2-40B4-BE49-F238E27FC236}">
                <a16:creationId xmlns:a16="http://schemas.microsoft.com/office/drawing/2014/main" id="{60D9F667-6698-41A4-8186-F0F0804E1BA0}"/>
              </a:ext>
            </a:extLst>
          </p:cNvPr>
          <p:cNvPicPr>
            <a:picLocks noChangeAspect="1"/>
          </p:cNvPicPr>
          <p:nvPr/>
        </p:nvPicPr>
        <p:blipFill>
          <a:blip r:embed="rId2"/>
          <a:stretch>
            <a:fillRect/>
          </a:stretch>
        </p:blipFill>
        <p:spPr>
          <a:xfrm>
            <a:off x="990600" y="1579243"/>
            <a:ext cx="7010400" cy="4537903"/>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normAutofit/>
          </a:bodyPr>
          <a:lstStyle/>
          <a:p>
            <a:r>
              <a:rPr lang="en-US" sz="2400" b="1" dirty="0">
                <a:latin typeface="Arial" pitchFamily="34" charset="0"/>
                <a:cs typeface="Arial" pitchFamily="34" charset="0"/>
              </a:rPr>
              <a:t>C2.	Merger of Indian Company with Foreign Co.</a:t>
            </a:r>
          </a:p>
        </p:txBody>
      </p:sp>
      <p:sp>
        <p:nvSpPr>
          <p:cNvPr id="3" name="Content Placeholder 2"/>
          <p:cNvSpPr>
            <a:spLocks noGrp="1"/>
          </p:cNvSpPr>
          <p:nvPr>
            <p:ph idx="1"/>
          </p:nvPr>
        </p:nvSpPr>
        <p:spPr>
          <a:xfrm>
            <a:off x="457200" y="2110740"/>
            <a:ext cx="8229600" cy="2636520"/>
          </a:xfrm>
        </p:spPr>
        <p:txBody>
          <a:bodyPr>
            <a:normAutofit/>
          </a:bodyPr>
          <a:lstStyle/>
          <a:p>
            <a:pPr algn="just">
              <a:lnSpc>
                <a:spcPct val="120000"/>
              </a:lnSpc>
              <a:spcBef>
                <a:spcPts val="600"/>
              </a:spcBef>
              <a:spcAft>
                <a:spcPts val="600"/>
              </a:spcAft>
            </a:pPr>
            <a:r>
              <a:rPr lang="en-US" sz="1400" dirty="0">
                <a:latin typeface="Arial" pitchFamily="34" charset="0"/>
                <a:cs typeface="Arial" pitchFamily="34" charset="0"/>
              </a:rPr>
              <a:t>Notified in April 2017.</a:t>
            </a:r>
          </a:p>
          <a:p>
            <a:pPr algn="just">
              <a:lnSpc>
                <a:spcPct val="120000"/>
              </a:lnSpc>
              <a:spcBef>
                <a:spcPts val="600"/>
              </a:spcBef>
              <a:spcAft>
                <a:spcPts val="600"/>
              </a:spcAft>
            </a:pPr>
            <a:r>
              <a:rPr lang="en-US" sz="1400" dirty="0">
                <a:latin typeface="Arial" pitchFamily="34" charset="0"/>
                <a:cs typeface="Arial" pitchFamily="34" charset="0"/>
              </a:rPr>
              <a:t>Prior approval of Reserve Bank of India is required.</a:t>
            </a:r>
          </a:p>
          <a:p>
            <a:pPr algn="just">
              <a:lnSpc>
                <a:spcPct val="120000"/>
              </a:lnSpc>
              <a:spcBef>
                <a:spcPts val="600"/>
              </a:spcBef>
              <a:spcAft>
                <a:spcPts val="600"/>
              </a:spcAft>
            </a:pPr>
            <a:r>
              <a:rPr lang="en-US" sz="1400" dirty="0">
                <a:latin typeface="Arial" pitchFamily="34" charset="0"/>
                <a:cs typeface="Arial" pitchFamily="34" charset="0"/>
              </a:rPr>
              <a:t>Permitted with only companies incorporated in jurisdictions specified by Central Government.</a:t>
            </a:r>
          </a:p>
          <a:p>
            <a:pPr algn="just">
              <a:lnSpc>
                <a:spcPct val="120000"/>
              </a:lnSpc>
              <a:spcBef>
                <a:spcPts val="600"/>
              </a:spcBef>
              <a:spcAft>
                <a:spcPts val="600"/>
              </a:spcAft>
            </a:pPr>
            <a:r>
              <a:rPr lang="en-US" sz="1400" dirty="0">
                <a:latin typeface="Arial" pitchFamily="34" charset="0"/>
                <a:cs typeface="Arial" pitchFamily="34" charset="0"/>
              </a:rPr>
              <a:t>It may be worthwhile for Joint Venture Agreements to provide for the merger of either Indian company with the foreign company or vice versa, subject to such terms as may be provided in the Agreement and also subject to the rules / restrictions under section 234 of the Act.</a:t>
            </a:r>
          </a:p>
        </p:txBody>
      </p:sp>
      <p:sp>
        <p:nvSpPr>
          <p:cNvPr id="4" name="Footer Placeholder 3"/>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41</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a:t>June 2021</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15112"/>
          </a:xfrm>
        </p:spPr>
        <p:txBody>
          <a:bodyPr/>
          <a:lstStyle/>
          <a:p>
            <a:r>
              <a:rPr lang="en-US" sz="2400" b="1" dirty="0">
                <a:latin typeface="Arial" pitchFamily="34" charset="0"/>
                <a:cs typeface="Arial" pitchFamily="34" charset="0"/>
              </a:rPr>
              <a:t>C2.	Merger with a Foreign Company </a:t>
            </a:r>
            <a:r>
              <a:rPr lang="en-US" sz="2000" dirty="0">
                <a:latin typeface="Arial" pitchFamily="34" charset="0"/>
                <a:cs typeface="Arial" pitchFamily="34" charset="0"/>
              </a:rPr>
              <a:t>(Continued)</a:t>
            </a:r>
            <a:endParaRPr lang="en-US" sz="28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42</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8" name="TextBox 7"/>
          <p:cNvSpPr txBox="1"/>
          <p:nvPr/>
        </p:nvSpPr>
        <p:spPr>
          <a:xfrm>
            <a:off x="838200" y="6177471"/>
            <a:ext cx="7086600" cy="276999"/>
          </a:xfrm>
          <a:prstGeom prst="rect">
            <a:avLst/>
          </a:prstGeom>
          <a:noFill/>
        </p:spPr>
        <p:txBody>
          <a:bodyPr wrap="square" rtlCol="0">
            <a:spAutoFit/>
          </a:bodyPr>
          <a:lstStyle/>
          <a:p>
            <a:r>
              <a:rPr lang="en-US" sz="1200" dirty="0">
                <a:latin typeface="Arial" pitchFamily="34" charset="0"/>
                <a:cs typeface="Arial" pitchFamily="34" charset="0"/>
              </a:rPr>
              <a:t>Section 234</a:t>
            </a:r>
            <a:endParaRPr lang="en-US" sz="1200" dirty="0">
              <a:solidFill>
                <a:srgbClr val="FF0000"/>
              </a:solidFill>
              <a:latin typeface="Arial" pitchFamily="34" charset="0"/>
              <a:cs typeface="Arial"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1089430" y="1447800"/>
            <a:ext cx="6921096" cy="4572000"/>
          </a:xfrm>
          <a:prstGeom prst="rect">
            <a:avLst/>
          </a:prstGeom>
          <a:noFill/>
          <a:ln w="9525">
            <a:noFill/>
            <a:miter lim="800000"/>
            <a:headEnd/>
            <a:tailEnd/>
          </a:ln>
          <a:effectLst/>
        </p:spPr>
      </p:pic>
      <p:sp>
        <p:nvSpPr>
          <p:cNvPr id="7" name="Date Placeholder 6"/>
          <p:cNvSpPr>
            <a:spLocks noGrp="1"/>
          </p:cNvSpPr>
          <p:nvPr>
            <p:ph type="dt" sz="half" idx="10"/>
          </p:nvPr>
        </p:nvSpPr>
        <p:spPr/>
        <p:txBody>
          <a:bodyPr/>
          <a:lstStyle/>
          <a:p>
            <a:r>
              <a:rPr lang="en-US"/>
              <a:t>June 2021</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lstStyle/>
          <a:p>
            <a:r>
              <a:rPr lang="en-US" sz="2400" b="1" dirty="0">
                <a:latin typeface="Arial" pitchFamily="34" charset="0"/>
                <a:cs typeface="Arial" pitchFamily="34" charset="0"/>
              </a:rPr>
              <a:t>C2.	Merger with a Foreign Company </a:t>
            </a:r>
            <a:r>
              <a:rPr lang="en-US" sz="2000" dirty="0">
                <a:latin typeface="Arial" pitchFamily="34" charset="0"/>
                <a:cs typeface="Arial" pitchFamily="34" charset="0"/>
              </a:rPr>
              <a:t>(Continued)</a:t>
            </a:r>
            <a:endParaRPr lang="en-US" sz="28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43</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8" name="TextBox 7"/>
          <p:cNvSpPr txBox="1"/>
          <p:nvPr/>
        </p:nvSpPr>
        <p:spPr>
          <a:xfrm>
            <a:off x="543278" y="6249675"/>
            <a:ext cx="8077200" cy="276999"/>
          </a:xfrm>
          <a:prstGeom prst="rect">
            <a:avLst/>
          </a:prstGeom>
          <a:noFill/>
        </p:spPr>
        <p:txBody>
          <a:bodyPr wrap="square" rtlCol="0">
            <a:spAutoFit/>
          </a:bodyPr>
          <a:lstStyle/>
          <a:p>
            <a:r>
              <a:rPr lang="en-US" sz="1200" dirty="0">
                <a:latin typeface="Arial" pitchFamily="34" charset="0"/>
                <a:cs typeface="Arial" pitchFamily="34" charset="0"/>
              </a:rPr>
              <a:t>Rule 25A of Companies (Compromises, Arrangements and Amalgamations) Rules, 2016 </a:t>
            </a:r>
            <a:r>
              <a:rPr lang="en-US" sz="1200" strike="sngStrike" dirty="0">
                <a:latin typeface="Arial" pitchFamily="34" charset="0"/>
                <a:cs typeface="Arial" pitchFamily="34" charset="0"/>
              </a:rPr>
              <a:t>  </a:t>
            </a:r>
            <a:endParaRPr lang="en-US" sz="1200" strike="sngStrike" dirty="0">
              <a:solidFill>
                <a:srgbClr val="FF0000"/>
              </a:solidFill>
              <a:latin typeface="Arial" pitchFamily="34" charset="0"/>
              <a:cs typeface="Arial" pitchFamily="34" charset="0"/>
            </a:endParaRPr>
          </a:p>
        </p:txBody>
      </p:sp>
      <p:sp>
        <p:nvSpPr>
          <p:cNvPr id="7" name="Date Placeholder 6"/>
          <p:cNvSpPr>
            <a:spLocks noGrp="1"/>
          </p:cNvSpPr>
          <p:nvPr>
            <p:ph type="dt" sz="half" idx="10"/>
          </p:nvPr>
        </p:nvSpPr>
        <p:spPr/>
        <p:txBody>
          <a:bodyPr/>
          <a:lstStyle/>
          <a:p>
            <a:r>
              <a:rPr lang="en-US" dirty="0"/>
              <a:t>June 2021</a:t>
            </a:r>
          </a:p>
        </p:txBody>
      </p:sp>
      <p:pic>
        <p:nvPicPr>
          <p:cNvPr id="12" name="Picture 11">
            <a:extLst>
              <a:ext uri="{FF2B5EF4-FFF2-40B4-BE49-F238E27FC236}">
                <a16:creationId xmlns:a16="http://schemas.microsoft.com/office/drawing/2014/main" id="{DCC2DB16-E78B-46B7-AF77-ECDC1067668E}"/>
              </a:ext>
            </a:extLst>
          </p:cNvPr>
          <p:cNvPicPr>
            <a:picLocks noChangeAspect="1"/>
          </p:cNvPicPr>
          <p:nvPr/>
        </p:nvPicPr>
        <p:blipFill>
          <a:blip r:embed="rId2"/>
          <a:stretch>
            <a:fillRect/>
          </a:stretch>
        </p:blipFill>
        <p:spPr>
          <a:xfrm>
            <a:off x="723007" y="2532647"/>
            <a:ext cx="7871012" cy="923365"/>
          </a:xfrm>
          <a:prstGeom prst="rect">
            <a:avLst/>
          </a:prstGeom>
        </p:spPr>
      </p:pic>
      <p:pic>
        <p:nvPicPr>
          <p:cNvPr id="14" name="Picture 13">
            <a:extLst>
              <a:ext uri="{FF2B5EF4-FFF2-40B4-BE49-F238E27FC236}">
                <a16:creationId xmlns:a16="http://schemas.microsoft.com/office/drawing/2014/main" id="{4AF53BD5-F9A7-4E3D-A1B2-52B932FB47FE}"/>
              </a:ext>
            </a:extLst>
          </p:cNvPr>
          <p:cNvPicPr>
            <a:picLocks noChangeAspect="1"/>
          </p:cNvPicPr>
          <p:nvPr/>
        </p:nvPicPr>
        <p:blipFill>
          <a:blip r:embed="rId3"/>
          <a:stretch>
            <a:fillRect/>
          </a:stretch>
        </p:blipFill>
        <p:spPr>
          <a:xfrm>
            <a:off x="749466" y="1556396"/>
            <a:ext cx="7871012" cy="869576"/>
          </a:xfrm>
          <a:prstGeom prst="rect">
            <a:avLst/>
          </a:prstGeom>
        </p:spPr>
      </p:pic>
      <p:pic>
        <p:nvPicPr>
          <p:cNvPr id="16" name="Picture 15">
            <a:extLst>
              <a:ext uri="{FF2B5EF4-FFF2-40B4-BE49-F238E27FC236}">
                <a16:creationId xmlns:a16="http://schemas.microsoft.com/office/drawing/2014/main" id="{F0883D10-1C04-4DC0-9BC7-6C436CB4ED43}"/>
              </a:ext>
            </a:extLst>
          </p:cNvPr>
          <p:cNvPicPr>
            <a:picLocks noChangeAspect="1"/>
          </p:cNvPicPr>
          <p:nvPr/>
        </p:nvPicPr>
        <p:blipFill>
          <a:blip r:embed="rId4"/>
          <a:stretch>
            <a:fillRect/>
          </a:stretch>
        </p:blipFill>
        <p:spPr>
          <a:xfrm>
            <a:off x="691195" y="3562687"/>
            <a:ext cx="7781365" cy="259976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91312"/>
          </a:xfrm>
        </p:spPr>
        <p:txBody>
          <a:bodyPr/>
          <a:lstStyle/>
          <a:p>
            <a:r>
              <a:rPr lang="en-US" sz="2400" b="1" dirty="0">
                <a:latin typeface="Arial" pitchFamily="34" charset="0"/>
                <a:cs typeface="Arial" pitchFamily="34" charset="0"/>
              </a:rPr>
              <a:t>C2.	Merger with a Foreign Company </a:t>
            </a:r>
            <a:r>
              <a:rPr lang="en-US" sz="2000" dirty="0">
                <a:latin typeface="Arial" pitchFamily="34" charset="0"/>
                <a:cs typeface="Arial" pitchFamily="34" charset="0"/>
              </a:rPr>
              <a:t>(Continued)</a:t>
            </a:r>
            <a:endParaRPr lang="en-US" sz="2800"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44</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8" name="TextBox 7"/>
          <p:cNvSpPr txBox="1"/>
          <p:nvPr/>
        </p:nvSpPr>
        <p:spPr>
          <a:xfrm>
            <a:off x="533399" y="6079351"/>
            <a:ext cx="8077200" cy="276999"/>
          </a:xfrm>
          <a:prstGeom prst="rect">
            <a:avLst/>
          </a:prstGeom>
          <a:noFill/>
        </p:spPr>
        <p:txBody>
          <a:bodyPr wrap="square" rtlCol="0">
            <a:spAutoFit/>
          </a:bodyPr>
          <a:lstStyle/>
          <a:p>
            <a:r>
              <a:rPr lang="en-US" sz="1200" dirty="0">
                <a:latin typeface="Arial" pitchFamily="34" charset="0"/>
                <a:cs typeface="Arial" pitchFamily="34" charset="0"/>
              </a:rPr>
              <a:t>Annexure B of Companies (Compromises, Arrangements and Amalgamations) Rules, 2016 </a:t>
            </a:r>
            <a:r>
              <a:rPr lang="en-US" sz="1200" strike="sngStrike" dirty="0">
                <a:latin typeface="Arial" pitchFamily="34" charset="0"/>
                <a:cs typeface="Arial" pitchFamily="34" charset="0"/>
              </a:rPr>
              <a:t>  </a:t>
            </a:r>
            <a:endParaRPr lang="en-US" sz="1200" strike="sngStrike" dirty="0">
              <a:solidFill>
                <a:srgbClr val="FF0000"/>
              </a:solidFill>
              <a:latin typeface="Arial" pitchFamily="34" charset="0"/>
              <a:cs typeface="Arial" pitchFamily="34" charset="0"/>
            </a:endParaRPr>
          </a:p>
        </p:txBody>
      </p:sp>
      <p:sp>
        <p:nvSpPr>
          <p:cNvPr id="7" name="Date Placeholder 6"/>
          <p:cNvSpPr>
            <a:spLocks noGrp="1"/>
          </p:cNvSpPr>
          <p:nvPr>
            <p:ph type="dt" sz="half" idx="10"/>
          </p:nvPr>
        </p:nvSpPr>
        <p:spPr/>
        <p:txBody>
          <a:bodyPr/>
          <a:lstStyle/>
          <a:p>
            <a:r>
              <a:rPr lang="en-US" dirty="0"/>
              <a:t>June 2021</a:t>
            </a:r>
          </a:p>
        </p:txBody>
      </p:sp>
      <p:pic>
        <p:nvPicPr>
          <p:cNvPr id="4" name="Picture 3">
            <a:extLst>
              <a:ext uri="{FF2B5EF4-FFF2-40B4-BE49-F238E27FC236}">
                <a16:creationId xmlns:a16="http://schemas.microsoft.com/office/drawing/2014/main" id="{16602B06-0D25-4330-817F-A5623B06BAB3}"/>
              </a:ext>
            </a:extLst>
          </p:cNvPr>
          <p:cNvPicPr>
            <a:picLocks noChangeAspect="1"/>
          </p:cNvPicPr>
          <p:nvPr/>
        </p:nvPicPr>
        <p:blipFill>
          <a:blip r:embed="rId2"/>
          <a:stretch>
            <a:fillRect/>
          </a:stretch>
        </p:blipFill>
        <p:spPr>
          <a:xfrm>
            <a:off x="233082" y="1671917"/>
            <a:ext cx="8677835" cy="3514165"/>
          </a:xfrm>
          <a:prstGeom prst="rect">
            <a:avLst/>
          </a:prstGeom>
        </p:spPr>
      </p:pic>
    </p:spTree>
    <p:extLst>
      <p:ext uri="{BB962C8B-B14F-4D97-AF65-F5344CB8AC3E}">
        <p14:creationId xmlns:p14="http://schemas.microsoft.com/office/powerpoint/2010/main" val="29891963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4038600"/>
            <a:ext cx="7772400" cy="762000"/>
          </a:xfrm>
        </p:spPr>
        <p:txBody>
          <a:bodyPr>
            <a:normAutofit/>
          </a:bodyPr>
          <a:lstStyle/>
          <a:p>
            <a:r>
              <a:rPr lang="en-US" sz="1800" dirty="0"/>
              <a:t>We take an entrepreneur’s perspective on every issue.</a:t>
            </a:r>
          </a:p>
          <a:p>
            <a:r>
              <a:rPr lang="en-US" sz="1800" dirty="0"/>
              <a:t>Seeing our clients' business grow and prosper is our passion.</a:t>
            </a:r>
          </a:p>
        </p:txBody>
      </p:sp>
      <p:sp>
        <p:nvSpPr>
          <p:cNvPr id="4" name="Footer Placeholder 3"/>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45</a:t>
            </a:fld>
            <a:endParaRPr lang="en-US" dirty="0">
              <a:latin typeface="Times New Roman" pitchFamily="18" charset="0"/>
              <a:cs typeface="Times New Roman" pitchFamily="18" charset="0"/>
            </a:endParaRPr>
          </a:p>
        </p:txBody>
      </p:sp>
      <p:sp>
        <p:nvSpPr>
          <p:cNvPr id="7" name="TextBox 6"/>
          <p:cNvSpPr txBox="1"/>
          <p:nvPr/>
        </p:nvSpPr>
        <p:spPr>
          <a:xfrm>
            <a:off x="609600" y="4953000"/>
            <a:ext cx="8077200" cy="1292662"/>
          </a:xfrm>
          <a:prstGeom prst="rect">
            <a:avLst/>
          </a:prstGeom>
          <a:noFill/>
        </p:spPr>
        <p:txBody>
          <a:bodyPr wrap="square" rtlCol="0">
            <a:spAutoFit/>
          </a:bodyPr>
          <a:lstStyle/>
          <a:p>
            <a:r>
              <a:rPr lang="en-US" dirty="0">
                <a:latin typeface="Arial" pitchFamily="34" charset="0"/>
                <a:cs typeface="Arial" pitchFamily="34" charset="0"/>
                <a:hlinkClick r:id="rId2"/>
              </a:rPr>
              <a:t>www.indialegalhelp.com</a:t>
            </a:r>
            <a:endParaRPr lang="en-US" dirty="0">
              <a:latin typeface="Arial" pitchFamily="34" charset="0"/>
              <a:cs typeface="Arial" pitchFamily="34" charset="0"/>
            </a:endParaRPr>
          </a:p>
          <a:p>
            <a:r>
              <a:rPr lang="en-US" dirty="0">
                <a:latin typeface="Arial" pitchFamily="34" charset="0"/>
                <a:cs typeface="Arial" pitchFamily="34" charset="0"/>
                <a:hlinkClick r:id="rId3"/>
              </a:rPr>
              <a:t>info@indialegalhelp.com</a:t>
            </a:r>
            <a:endParaRPr lang="en-US" dirty="0">
              <a:latin typeface="Arial" pitchFamily="34" charset="0"/>
              <a:cs typeface="Arial" pitchFamily="34" charset="0"/>
            </a:endParaRPr>
          </a:p>
          <a:p>
            <a:endParaRPr lang="en-US" dirty="0">
              <a:latin typeface="Arial" pitchFamily="34" charset="0"/>
              <a:cs typeface="Arial" pitchFamily="34" charset="0"/>
            </a:endParaRPr>
          </a:p>
          <a:p>
            <a:r>
              <a:rPr lang="en-US" sz="1100" dirty="0">
                <a:solidFill>
                  <a:schemeClr val="tx1">
                    <a:lumMod val="75000"/>
                  </a:schemeClr>
                </a:solidFill>
                <a:latin typeface="Arial" pitchFamily="34" charset="0"/>
                <a:cs typeface="Arial" pitchFamily="34" charset="0"/>
              </a:rPr>
              <a:t>We follow a transparent system for fees. Please look at our </a:t>
            </a:r>
            <a:r>
              <a:rPr lang="en-US" sz="1100" b="1" u="sng" dirty="0">
                <a:solidFill>
                  <a:schemeClr val="tx1">
                    <a:lumMod val="75000"/>
                  </a:schemeClr>
                </a:solidFill>
                <a:latin typeface="Arial" pitchFamily="34" charset="0"/>
                <a:cs typeface="Arial" pitchFamily="34" charset="0"/>
                <a:hlinkClick r:id="rId4" tooltip="Indicative Rates of Fees Charged by Anil Chawla Law Associates LLP"/>
              </a:rPr>
              <a:t>Indicative Rates</a:t>
            </a:r>
            <a:r>
              <a:rPr lang="en-IN" sz="1100" dirty="0">
                <a:solidFill>
                  <a:schemeClr val="tx1">
                    <a:lumMod val="75000"/>
                  </a:schemeClr>
                </a:solidFill>
                <a:latin typeface="Arial" pitchFamily="34" charset="0"/>
                <a:cs typeface="Arial" pitchFamily="34" charset="0"/>
              </a:rPr>
              <a:t> (</a:t>
            </a:r>
            <a:r>
              <a:rPr lang="en-IN" sz="1100" u="sng" dirty="0">
                <a:solidFill>
                  <a:schemeClr val="tx1">
                    <a:lumMod val="75000"/>
                  </a:schemeClr>
                </a:solidFill>
                <a:latin typeface="Arial" pitchFamily="34" charset="0"/>
                <a:cs typeface="Arial" pitchFamily="34" charset="0"/>
                <a:hlinkClick r:id="rId4"/>
              </a:rPr>
              <a:t>http://www.indialegalhelp.com/files/indicativerates.pdf</a:t>
            </a:r>
            <a:r>
              <a:rPr lang="en-IN" sz="1100" dirty="0">
                <a:solidFill>
                  <a:schemeClr val="tx1">
                    <a:lumMod val="75000"/>
                  </a:schemeClr>
                </a:solidFill>
                <a:latin typeface="Arial" pitchFamily="34" charset="0"/>
                <a:cs typeface="Arial" pitchFamily="34" charset="0"/>
              </a:rPr>
              <a:t> ) </a:t>
            </a:r>
            <a:r>
              <a:rPr lang="en-US" sz="1100" dirty="0">
                <a:solidFill>
                  <a:schemeClr val="tx1">
                    <a:lumMod val="75000"/>
                  </a:schemeClr>
                </a:solidFill>
                <a:latin typeface="Arial" pitchFamily="34" charset="0"/>
                <a:cs typeface="Arial" pitchFamily="34" charset="0"/>
              </a:rPr>
              <a:t>before contacting us.</a:t>
            </a:r>
          </a:p>
        </p:txBody>
      </p:sp>
      <p:sp>
        <p:nvSpPr>
          <p:cNvPr id="8" name="Title 7"/>
          <p:cNvSpPr>
            <a:spLocks noGrp="1"/>
          </p:cNvSpPr>
          <p:nvPr>
            <p:ph type="title"/>
          </p:nvPr>
        </p:nvSpPr>
        <p:spPr>
          <a:xfrm>
            <a:off x="533400" y="990600"/>
            <a:ext cx="7772400" cy="1362456"/>
          </a:xfrm>
        </p:spPr>
        <p:txBody>
          <a:bodyPr/>
          <a:lstStyle/>
          <a:p>
            <a:endParaRPr lang="en-US" dirty="0"/>
          </a:p>
        </p:txBody>
      </p:sp>
      <p:sp>
        <p:nvSpPr>
          <p:cNvPr id="10" name="TextBox 9"/>
          <p:cNvSpPr txBox="1"/>
          <p:nvPr/>
        </p:nvSpPr>
        <p:spPr>
          <a:xfrm>
            <a:off x="533400" y="2743200"/>
            <a:ext cx="7772400" cy="1446550"/>
          </a:xfrm>
          <a:prstGeom prst="rect">
            <a:avLst/>
          </a:prstGeom>
          <a:noFill/>
        </p:spPr>
        <p:txBody>
          <a:bodyPr wrap="square" rtlCol="0">
            <a:spAutoFit/>
          </a:bodyPr>
          <a:lstStyle/>
          <a:p>
            <a:r>
              <a:rPr lang="en-US" sz="1400" dirty="0">
                <a:cs typeface="Arial" pitchFamily="34" charset="0"/>
              </a:rPr>
              <a:t>Helps you with – </a:t>
            </a:r>
          </a:p>
          <a:p>
            <a:endParaRPr lang="en-US" sz="1400" dirty="0">
              <a:cs typeface="Arial" pitchFamily="34" charset="0"/>
            </a:endParaRPr>
          </a:p>
          <a:p>
            <a:pPr algn="just"/>
            <a:r>
              <a:rPr lang="en-GB" sz="1400" dirty="0">
                <a:cs typeface="Arial" pitchFamily="34" charset="0"/>
              </a:rPr>
              <a:t>Strategic Advice, Global Business Structures, Wealth Management and Succession Planning, International Corporate Relationships, Resolving Disputes without Litigation, International Investment Arbitration, International Commercial Arbitration, Insolvency Assistance</a:t>
            </a:r>
          </a:p>
          <a:p>
            <a:endParaRPr lang="en-US" dirty="0"/>
          </a:p>
        </p:txBody>
      </p:sp>
      <p:sp>
        <p:nvSpPr>
          <p:cNvPr id="11" name="Date Placeholder 10"/>
          <p:cNvSpPr>
            <a:spLocks noGrp="1"/>
          </p:cNvSpPr>
          <p:nvPr>
            <p:ph type="dt" sz="half" idx="10"/>
          </p:nvPr>
        </p:nvSpPr>
        <p:spPr/>
        <p:txBody>
          <a:bodyPr/>
          <a:lstStyle/>
          <a:p>
            <a:r>
              <a:rPr lang="en-US" dirty="0"/>
              <a:t>June 2021</a:t>
            </a:r>
          </a:p>
        </p:txBody>
      </p:sp>
      <p:pic>
        <p:nvPicPr>
          <p:cNvPr id="6" name="Picture 5">
            <a:extLst>
              <a:ext uri="{FF2B5EF4-FFF2-40B4-BE49-F238E27FC236}">
                <a16:creationId xmlns:a16="http://schemas.microsoft.com/office/drawing/2014/main" id="{9DC8CAA8-173F-4462-BC7D-8D02B1F2F6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1" y="972846"/>
            <a:ext cx="8183168" cy="138808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sz="3600">
                <a:latin typeface="Arial" pitchFamily="34" charset="0"/>
                <a:cs typeface="Arial" pitchFamily="34" charset="0"/>
              </a:rPr>
              <a:t>A. Three Important Points</a:t>
            </a:r>
            <a:endParaRPr lang="en-US" sz="3600" dirty="0">
              <a:latin typeface="Arial" pitchFamily="34" charset="0"/>
              <a:cs typeface="Arial" pitchFamily="34" charset="0"/>
            </a:endParaRPr>
          </a:p>
        </p:txBody>
      </p:sp>
      <p:sp>
        <p:nvSpPr>
          <p:cNvPr id="3" name="Text Placeholder 2"/>
          <p:cNvSpPr>
            <a:spLocks noGrp="1"/>
          </p:cNvSpPr>
          <p:nvPr>
            <p:ph type="body" idx="1"/>
          </p:nvPr>
        </p:nvSpPr>
        <p:spPr>
          <a:xfrm>
            <a:off x="530352" y="2704664"/>
            <a:ext cx="7772400" cy="2172136"/>
          </a:xfrm>
        </p:spPr>
        <p:txBody>
          <a:bodyPr>
            <a:normAutofit fontScale="92500" lnSpcReduction="20000"/>
          </a:bodyPr>
          <a:lstStyle/>
          <a:p>
            <a:pPr>
              <a:spcBef>
                <a:spcPts val="1200"/>
              </a:spcBef>
              <a:spcAft>
                <a:spcPts val="1200"/>
              </a:spcAft>
              <a:tabLst>
                <a:tab pos="731520" algn="l"/>
              </a:tabLst>
            </a:pPr>
            <a:r>
              <a:rPr lang="en-US" sz="2000" dirty="0">
                <a:latin typeface="Arial" pitchFamily="34" charset="0"/>
                <a:cs typeface="Arial" pitchFamily="34" charset="0"/>
              </a:rPr>
              <a:t>A1.	Need for a Resident Director</a:t>
            </a:r>
          </a:p>
          <a:p>
            <a:pPr>
              <a:spcBef>
                <a:spcPts val="1200"/>
              </a:spcBef>
              <a:spcAft>
                <a:spcPts val="1200"/>
              </a:spcAft>
              <a:tabLst>
                <a:tab pos="731520" algn="l"/>
              </a:tabLst>
            </a:pPr>
            <a:r>
              <a:rPr lang="en-US" sz="2000" dirty="0">
                <a:latin typeface="Arial" pitchFamily="34" charset="0"/>
                <a:cs typeface="Arial" pitchFamily="34" charset="0"/>
              </a:rPr>
              <a:t>A2.	Appointment of Managing Director</a:t>
            </a:r>
          </a:p>
          <a:p>
            <a:pPr>
              <a:spcBef>
                <a:spcPts val="1200"/>
              </a:spcBef>
              <a:spcAft>
                <a:spcPts val="1200"/>
              </a:spcAft>
              <a:tabLst>
                <a:tab pos="731520" algn="l"/>
              </a:tabLst>
            </a:pPr>
            <a:r>
              <a:rPr lang="en-US" sz="2000" dirty="0">
                <a:latin typeface="Arial" pitchFamily="34" charset="0"/>
                <a:cs typeface="Arial" pitchFamily="34" charset="0"/>
              </a:rPr>
              <a:t>A3.	Attending Board Meetings</a:t>
            </a:r>
          </a:p>
          <a:p>
            <a:pPr>
              <a:spcBef>
                <a:spcPts val="1200"/>
              </a:spcBef>
              <a:spcAft>
                <a:spcPts val="1200"/>
              </a:spcAft>
              <a:tabLst>
                <a:tab pos="731520" algn="l"/>
              </a:tabLst>
            </a:pPr>
            <a:r>
              <a:rPr lang="en-US" sz="2000" dirty="0">
                <a:latin typeface="Arial" pitchFamily="34" charset="0"/>
                <a:cs typeface="Arial" pitchFamily="34" charset="0"/>
              </a:rPr>
              <a:t>A4.	Attending Annual General Meeting</a:t>
            </a:r>
          </a:p>
          <a:p>
            <a:endParaRPr lang="en-US" sz="2000" dirty="0"/>
          </a:p>
        </p:txBody>
      </p:sp>
      <p:sp>
        <p:nvSpPr>
          <p:cNvPr id="4" name="Footer Placeholder 3"/>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5</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a:t>June 2021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sz="2800" b="1" dirty="0">
                <a:latin typeface="Arial" pitchFamily="34" charset="0"/>
                <a:cs typeface="Arial" pitchFamily="34" charset="0"/>
              </a:rPr>
              <a:t>A1.	Resident Director</a:t>
            </a:r>
          </a:p>
        </p:txBody>
      </p:sp>
      <p:sp>
        <p:nvSpPr>
          <p:cNvPr id="3" name="Content Placeholder 2"/>
          <p:cNvSpPr>
            <a:spLocks noGrp="1"/>
          </p:cNvSpPr>
          <p:nvPr>
            <p:ph idx="1"/>
          </p:nvPr>
        </p:nvSpPr>
        <p:spPr>
          <a:xfrm>
            <a:off x="457200" y="2128338"/>
            <a:ext cx="8229600" cy="4389120"/>
          </a:xfrm>
        </p:spPr>
        <p:txBody>
          <a:bodyPr>
            <a:normAutofit/>
          </a:bodyPr>
          <a:lstStyle/>
          <a:p>
            <a:pPr algn="just">
              <a:lnSpc>
                <a:spcPct val="120000"/>
              </a:lnSpc>
              <a:spcBef>
                <a:spcPts val="600"/>
              </a:spcBef>
              <a:spcAft>
                <a:spcPts val="600"/>
              </a:spcAft>
            </a:pPr>
            <a:r>
              <a:rPr lang="en-US" sz="1400" dirty="0">
                <a:latin typeface="Arial" pitchFamily="34" charset="0"/>
                <a:cs typeface="Arial" pitchFamily="34" charset="0"/>
              </a:rPr>
              <a:t>Every company (whether private or public) needs a resident director.</a:t>
            </a:r>
          </a:p>
          <a:p>
            <a:pPr algn="just">
              <a:lnSpc>
                <a:spcPct val="120000"/>
              </a:lnSpc>
              <a:spcBef>
                <a:spcPts val="600"/>
              </a:spcBef>
              <a:spcAft>
                <a:spcPts val="600"/>
              </a:spcAft>
            </a:pPr>
            <a:r>
              <a:rPr lang="en-US" sz="1400" dirty="0">
                <a:latin typeface="Arial" pitchFamily="34" charset="0"/>
                <a:cs typeface="Arial" pitchFamily="34" charset="0"/>
              </a:rPr>
              <a:t>Resident Director condition – 182 days.</a:t>
            </a:r>
          </a:p>
          <a:p>
            <a:pPr algn="just">
              <a:lnSpc>
                <a:spcPct val="120000"/>
              </a:lnSpc>
              <a:spcBef>
                <a:spcPts val="600"/>
              </a:spcBef>
              <a:spcAft>
                <a:spcPts val="600"/>
              </a:spcAft>
            </a:pPr>
            <a:r>
              <a:rPr lang="en-US" sz="1400" dirty="0">
                <a:latin typeface="Arial" pitchFamily="34" charset="0"/>
                <a:cs typeface="Arial" pitchFamily="34" charset="0"/>
              </a:rPr>
              <a:t>For a newly incorporated company, one of the directors should be resident in India for more than half of the days that the company is in existence during the financial year in which the company is incorporated.</a:t>
            </a:r>
          </a:p>
          <a:p>
            <a:pPr algn="just">
              <a:lnSpc>
                <a:spcPct val="120000"/>
              </a:lnSpc>
              <a:spcBef>
                <a:spcPts val="600"/>
              </a:spcBef>
              <a:spcAft>
                <a:spcPts val="600"/>
              </a:spcAft>
            </a:pPr>
            <a:r>
              <a:rPr lang="en-US" sz="1400" dirty="0">
                <a:latin typeface="Arial" pitchFamily="34" charset="0"/>
                <a:cs typeface="Arial" pitchFamily="34" charset="0"/>
              </a:rPr>
              <a:t>Resident director need not be Indian citizen.</a:t>
            </a:r>
          </a:p>
          <a:p>
            <a:pPr>
              <a:lnSpc>
                <a:spcPct val="120000"/>
              </a:lnSpc>
              <a:spcBef>
                <a:spcPts val="1200"/>
              </a:spcBef>
              <a:spcAft>
                <a:spcPts val="1200"/>
              </a:spcAft>
            </a:pPr>
            <a:endParaRPr lang="en-US" sz="20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6</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a:t>June 2021</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05190"/>
          </a:xfrm>
        </p:spPr>
        <p:txBody>
          <a:bodyPr/>
          <a:lstStyle/>
          <a:p>
            <a:r>
              <a:rPr lang="en-US" sz="2800" b="1" dirty="0">
                <a:latin typeface="Arial" pitchFamily="34" charset="0"/>
                <a:cs typeface="Arial" pitchFamily="34" charset="0"/>
              </a:rPr>
              <a:t>A1.	Resident Director </a:t>
            </a:r>
            <a:r>
              <a:rPr lang="en-US" sz="2000" dirty="0">
                <a:latin typeface="Arial" pitchFamily="34" charset="0"/>
                <a:cs typeface="Arial" pitchFamily="34" charset="0"/>
              </a:rPr>
              <a:t>(Continued)</a:t>
            </a: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7</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8" name="TextBox 7"/>
          <p:cNvSpPr txBox="1"/>
          <p:nvPr/>
        </p:nvSpPr>
        <p:spPr>
          <a:xfrm>
            <a:off x="800100" y="5931795"/>
            <a:ext cx="7086600" cy="276999"/>
          </a:xfrm>
          <a:prstGeom prst="rect">
            <a:avLst/>
          </a:prstGeom>
          <a:noFill/>
        </p:spPr>
        <p:txBody>
          <a:bodyPr wrap="square" rtlCol="0">
            <a:spAutoFit/>
          </a:bodyPr>
          <a:lstStyle/>
          <a:p>
            <a:r>
              <a:rPr lang="en-US" sz="1200" dirty="0">
                <a:latin typeface="Arial" pitchFamily="34" charset="0"/>
                <a:cs typeface="Arial" pitchFamily="34" charset="0"/>
              </a:rPr>
              <a:t>Sub-section 149(3)</a:t>
            </a:r>
          </a:p>
        </p:txBody>
      </p:sp>
      <p:sp>
        <p:nvSpPr>
          <p:cNvPr id="7" name="TextBox 6"/>
          <p:cNvSpPr txBox="1"/>
          <p:nvPr/>
        </p:nvSpPr>
        <p:spPr>
          <a:xfrm>
            <a:off x="435746" y="3922191"/>
            <a:ext cx="8001000" cy="1862048"/>
          </a:xfrm>
          <a:prstGeom prst="rect">
            <a:avLst/>
          </a:prstGeom>
          <a:noFill/>
        </p:spPr>
        <p:txBody>
          <a:bodyPr wrap="square" rtlCol="0">
            <a:spAutoFit/>
          </a:bodyPr>
          <a:lstStyle/>
          <a:p>
            <a:pPr marL="274320" indent="-274320" algn="just">
              <a:spcBef>
                <a:spcPts val="1200"/>
              </a:spcBef>
              <a:spcAft>
                <a:spcPts val="600"/>
              </a:spcAft>
              <a:buFont typeface="Wingdings" pitchFamily="2" charset="2"/>
              <a:buChar char="§"/>
            </a:pPr>
            <a:r>
              <a:rPr lang="en-US" sz="1400" dirty="0">
                <a:latin typeface="Arial" pitchFamily="34" charset="0"/>
                <a:cs typeface="Arial" pitchFamily="34" charset="0"/>
              </a:rPr>
              <a:t>Total Stay; not continuous days.</a:t>
            </a:r>
          </a:p>
          <a:p>
            <a:pPr marL="274320" indent="-274320" algn="just">
              <a:spcBef>
                <a:spcPts val="1200"/>
              </a:spcBef>
              <a:spcAft>
                <a:spcPts val="600"/>
              </a:spcAft>
              <a:buFont typeface="Wingdings" pitchFamily="2" charset="2"/>
              <a:buChar char="§"/>
            </a:pPr>
            <a:r>
              <a:rPr lang="en-US" sz="1400" dirty="0">
                <a:latin typeface="Arial" pitchFamily="34" charset="0"/>
                <a:cs typeface="Arial" pitchFamily="34" charset="0"/>
              </a:rPr>
              <a:t>Minimum 182 days stay in India during the FINANCIAL year.</a:t>
            </a:r>
          </a:p>
          <a:p>
            <a:pPr marL="274320" indent="-274320" algn="just">
              <a:spcBef>
                <a:spcPts val="1200"/>
              </a:spcBef>
              <a:spcAft>
                <a:spcPts val="600"/>
              </a:spcAft>
              <a:buFont typeface="Wingdings" pitchFamily="2" charset="2"/>
              <a:buChar char="§"/>
            </a:pPr>
            <a:r>
              <a:rPr lang="en-US" sz="1400" dirty="0">
                <a:latin typeface="Arial" pitchFamily="34" charset="0"/>
                <a:cs typeface="Arial" pitchFamily="34" charset="0"/>
              </a:rPr>
              <a:t>Necessary even for a newly incorporated company; Stay requirement in proportion to the number of days of existence of the company during a financial year.</a:t>
            </a:r>
          </a:p>
          <a:p>
            <a:pPr marL="274320" indent="-274320" algn="just">
              <a:spcBef>
                <a:spcPts val="1200"/>
              </a:spcBef>
              <a:spcAft>
                <a:spcPts val="600"/>
              </a:spcAft>
              <a:buFont typeface="Wingdings" pitchFamily="2" charset="2"/>
              <a:buChar char="§"/>
            </a:pPr>
            <a:r>
              <a:rPr lang="en-US" sz="1400" dirty="0">
                <a:latin typeface="Arial" pitchFamily="34" charset="0"/>
                <a:cs typeface="Arial" pitchFamily="34" charset="0"/>
              </a:rPr>
              <a:t>No relaxations / exceptions.</a:t>
            </a:r>
            <a:endParaRPr lang="en-US" sz="1400" dirty="0"/>
          </a:p>
        </p:txBody>
      </p:sp>
      <p:sp>
        <p:nvSpPr>
          <p:cNvPr id="9" name="Date Placeholder 8"/>
          <p:cNvSpPr>
            <a:spLocks noGrp="1"/>
          </p:cNvSpPr>
          <p:nvPr>
            <p:ph type="dt" sz="half" idx="10"/>
          </p:nvPr>
        </p:nvSpPr>
        <p:spPr/>
        <p:txBody>
          <a:bodyPr/>
          <a:lstStyle/>
          <a:p>
            <a:r>
              <a:rPr lang="en-US"/>
              <a:t>June 2021</a:t>
            </a:r>
          </a:p>
        </p:txBody>
      </p:sp>
      <p:pic>
        <p:nvPicPr>
          <p:cNvPr id="4" name="Picture 3">
            <a:extLst>
              <a:ext uri="{FF2B5EF4-FFF2-40B4-BE49-F238E27FC236}">
                <a16:creationId xmlns:a16="http://schemas.microsoft.com/office/drawing/2014/main" id="{68FFCF31-2C40-4F28-AFF3-0A76DF81B41F}"/>
              </a:ext>
            </a:extLst>
          </p:cNvPr>
          <p:cNvPicPr>
            <a:picLocks noChangeAspect="1"/>
          </p:cNvPicPr>
          <p:nvPr/>
        </p:nvPicPr>
        <p:blipFill>
          <a:blip r:embed="rId2"/>
          <a:stretch>
            <a:fillRect/>
          </a:stretch>
        </p:blipFill>
        <p:spPr>
          <a:xfrm>
            <a:off x="1093694" y="2081389"/>
            <a:ext cx="6956612" cy="15150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normAutofit/>
          </a:bodyPr>
          <a:lstStyle/>
          <a:p>
            <a:r>
              <a:rPr lang="en-US" sz="2800" b="1" dirty="0">
                <a:latin typeface="Arial" pitchFamily="34" charset="0"/>
                <a:cs typeface="Arial" pitchFamily="34" charset="0"/>
              </a:rPr>
              <a:t>A2.	Appointment of Managing Director</a:t>
            </a:r>
          </a:p>
        </p:txBody>
      </p:sp>
      <p:sp>
        <p:nvSpPr>
          <p:cNvPr id="3" name="Content Placeholder 2"/>
          <p:cNvSpPr>
            <a:spLocks noGrp="1"/>
          </p:cNvSpPr>
          <p:nvPr>
            <p:ph idx="1"/>
          </p:nvPr>
        </p:nvSpPr>
        <p:spPr>
          <a:xfrm>
            <a:off x="457200" y="1967230"/>
            <a:ext cx="8229600" cy="4052570"/>
          </a:xfrm>
        </p:spPr>
        <p:txBody>
          <a:bodyPr>
            <a:normAutofit/>
          </a:bodyPr>
          <a:lstStyle/>
          <a:p>
            <a:pPr algn="just">
              <a:lnSpc>
                <a:spcPct val="120000"/>
              </a:lnSpc>
              <a:spcBef>
                <a:spcPts val="600"/>
              </a:spcBef>
              <a:spcAft>
                <a:spcPts val="600"/>
              </a:spcAft>
            </a:pPr>
            <a:r>
              <a:rPr lang="en-US" sz="1500" dirty="0">
                <a:latin typeface="Arial" pitchFamily="34" charset="0"/>
                <a:cs typeface="Arial" pitchFamily="34" charset="0"/>
              </a:rPr>
              <a:t>Must be a resident of India. If not a resident, Central Government approval necessary.</a:t>
            </a:r>
          </a:p>
          <a:p>
            <a:pPr algn="just">
              <a:lnSpc>
                <a:spcPct val="120000"/>
              </a:lnSpc>
              <a:spcBef>
                <a:spcPts val="600"/>
              </a:spcBef>
              <a:spcAft>
                <a:spcPts val="600"/>
              </a:spcAft>
            </a:pPr>
            <a:r>
              <a:rPr lang="en-US" sz="1500" dirty="0">
                <a:latin typeface="Arial" pitchFamily="34" charset="0"/>
                <a:cs typeface="Arial" pitchFamily="34" charset="0"/>
              </a:rPr>
              <a:t>Resident not defined</a:t>
            </a:r>
            <a:r>
              <a:rPr lang="en-US" sz="1500" dirty="0">
                <a:solidFill>
                  <a:srgbClr val="9933FF"/>
                </a:solidFill>
                <a:latin typeface="Arial" pitchFamily="34" charset="0"/>
                <a:cs typeface="Arial" pitchFamily="34" charset="0"/>
              </a:rPr>
              <a:t>; </a:t>
            </a:r>
            <a:r>
              <a:rPr lang="en-US" sz="1500" dirty="0">
                <a:latin typeface="Arial" pitchFamily="34" charset="0"/>
                <a:cs typeface="Arial" pitchFamily="34" charset="0"/>
              </a:rPr>
              <a:t>Explanation I lists two categories which are included</a:t>
            </a:r>
            <a:r>
              <a:rPr lang="en-US" sz="1500" dirty="0">
                <a:solidFill>
                  <a:srgbClr val="9933FF"/>
                </a:solidFill>
                <a:latin typeface="Arial" pitchFamily="34" charset="0"/>
                <a:cs typeface="Arial" pitchFamily="34" charset="0"/>
              </a:rPr>
              <a:t> </a:t>
            </a:r>
            <a:r>
              <a:rPr lang="en-US" sz="1500" dirty="0">
                <a:latin typeface="Arial" pitchFamily="34" charset="0"/>
                <a:cs typeface="Arial" pitchFamily="34" charset="0"/>
              </a:rPr>
              <a:t>(a) staying in India for a </a:t>
            </a:r>
            <a:r>
              <a:rPr lang="en-US" sz="1500" u="sng" dirty="0">
                <a:latin typeface="Arial" pitchFamily="34" charset="0"/>
                <a:cs typeface="Arial" pitchFamily="34" charset="0"/>
              </a:rPr>
              <a:t>continuous period of not less than 12 </a:t>
            </a:r>
            <a:r>
              <a:rPr lang="en-US" sz="1500" dirty="0">
                <a:latin typeface="Arial" pitchFamily="34" charset="0"/>
                <a:cs typeface="Arial" pitchFamily="34" charset="0"/>
              </a:rPr>
              <a:t>months immediately preceding the date of his appointment (b) has come to India for taking up employment in India or for carrying on </a:t>
            </a:r>
            <a:r>
              <a:rPr lang="en-US" sz="1500" u="sng" dirty="0">
                <a:latin typeface="Arial" pitchFamily="34" charset="0"/>
                <a:cs typeface="Arial" pitchFamily="34" charset="0"/>
              </a:rPr>
              <a:t>business or vacation</a:t>
            </a:r>
            <a:r>
              <a:rPr lang="en-US" sz="1500" dirty="0">
                <a:latin typeface="Arial" pitchFamily="34" charset="0"/>
                <a:cs typeface="Arial" pitchFamily="34" charset="0"/>
              </a:rPr>
              <a:t> in India. </a:t>
            </a:r>
            <a:r>
              <a:rPr lang="en-US" sz="1100" dirty="0">
                <a:latin typeface="Arial" pitchFamily="34" charset="0"/>
                <a:cs typeface="Arial" pitchFamily="34" charset="0"/>
              </a:rPr>
              <a:t>(The word vacation is an obvious mistake. It should have been vocation.)</a:t>
            </a:r>
          </a:p>
          <a:p>
            <a:pPr algn="just">
              <a:lnSpc>
                <a:spcPct val="120000"/>
              </a:lnSpc>
              <a:spcBef>
                <a:spcPts val="600"/>
              </a:spcBef>
              <a:spcAft>
                <a:spcPts val="600"/>
              </a:spcAft>
            </a:pPr>
            <a:r>
              <a:rPr lang="en-US" sz="1400" dirty="0">
                <a:latin typeface="Arial" pitchFamily="34" charset="0"/>
                <a:cs typeface="Arial" pitchFamily="34" charset="0"/>
              </a:rPr>
              <a:t>Strictly speaking, an </a:t>
            </a:r>
            <a:r>
              <a:rPr lang="en-US" sz="1400" u="sng" dirty="0">
                <a:latin typeface="Arial" pitchFamily="34" charset="0"/>
                <a:cs typeface="Arial" pitchFamily="34" charset="0"/>
              </a:rPr>
              <a:t>Indian citizen</a:t>
            </a:r>
            <a:r>
              <a:rPr lang="en-US" sz="1400" dirty="0">
                <a:latin typeface="Arial" pitchFamily="34" charset="0"/>
                <a:cs typeface="Arial" pitchFamily="34" charset="0"/>
              </a:rPr>
              <a:t> who has gone to visit his son in USA and stayed there for, say, two months will need Central Government approval for appointment as MD.</a:t>
            </a:r>
          </a:p>
          <a:p>
            <a:pPr algn="just">
              <a:lnSpc>
                <a:spcPct val="120000"/>
              </a:lnSpc>
              <a:spcBef>
                <a:spcPts val="600"/>
              </a:spcBef>
              <a:spcAft>
                <a:spcPts val="600"/>
              </a:spcAft>
            </a:pPr>
            <a:r>
              <a:rPr lang="en-US" sz="1400" dirty="0">
                <a:latin typeface="Arial" pitchFamily="34" charset="0"/>
                <a:cs typeface="Arial" pitchFamily="34" charset="0"/>
              </a:rPr>
              <a:t>Proviso does not mention Business Visa.</a:t>
            </a:r>
          </a:p>
          <a:p>
            <a:pPr algn="just">
              <a:lnSpc>
                <a:spcPct val="120000"/>
              </a:lnSpc>
              <a:spcBef>
                <a:spcPts val="600"/>
              </a:spcBef>
              <a:spcAft>
                <a:spcPts val="600"/>
              </a:spcAft>
            </a:pPr>
            <a:r>
              <a:rPr lang="en-US" sz="1400" dirty="0">
                <a:latin typeface="Arial" pitchFamily="34" charset="0"/>
                <a:cs typeface="Arial" pitchFamily="34" charset="0"/>
              </a:rPr>
              <a:t>A badly drafted Schedule with a typographical error. </a:t>
            </a:r>
            <a:endParaRPr lang="en-US" sz="1400" strike="sngStrike" dirty="0">
              <a:latin typeface="Arial" pitchFamily="34" charset="0"/>
              <a:cs typeface="Arial" pitchFamily="34" charset="0"/>
            </a:endParaRPr>
          </a:p>
          <a:p>
            <a:pPr>
              <a:lnSpc>
                <a:spcPct val="120000"/>
              </a:lnSpc>
              <a:spcBef>
                <a:spcPts val="600"/>
              </a:spcBef>
              <a:spcAft>
                <a:spcPts val="600"/>
              </a:spcAft>
            </a:pPr>
            <a:endParaRPr lang="en-US" sz="2000" dirty="0">
              <a:latin typeface="Arial" pitchFamily="34" charset="0"/>
              <a:cs typeface="Arial" pitchFamily="34" charset="0"/>
            </a:endParaRPr>
          </a:p>
          <a:p>
            <a:pPr>
              <a:lnSpc>
                <a:spcPct val="120000"/>
              </a:lnSpc>
              <a:spcBef>
                <a:spcPts val="600"/>
              </a:spcBef>
              <a:spcAft>
                <a:spcPts val="600"/>
              </a:spcAft>
            </a:pPr>
            <a:endParaRPr lang="en-US" sz="2000" dirty="0">
              <a:latin typeface="Arial" pitchFamily="34" charset="0"/>
              <a:cs typeface="Arial" pitchFamily="34" charset="0"/>
            </a:endParaRPr>
          </a:p>
        </p:txBody>
      </p:sp>
      <p:sp>
        <p:nvSpPr>
          <p:cNvPr id="4" name="Footer Placeholder 3"/>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8</a:t>
            </a:fld>
            <a:endParaRPr lang="en-US" dirty="0">
              <a:latin typeface="Times New Roman" pitchFamily="18" charset="0"/>
              <a:cs typeface="Times New Roman" pitchFamily="18" charset="0"/>
            </a:endParaRPr>
          </a:p>
        </p:txBody>
      </p:sp>
      <p:sp>
        <p:nvSpPr>
          <p:cNvPr id="6" name="Date Placeholder 5"/>
          <p:cNvSpPr>
            <a:spLocks noGrp="1"/>
          </p:cNvSpPr>
          <p:nvPr>
            <p:ph type="dt" sz="half" idx="10"/>
          </p:nvPr>
        </p:nvSpPr>
        <p:spPr/>
        <p:txBody>
          <a:bodyPr/>
          <a:lstStyle/>
          <a:p>
            <a:r>
              <a:rPr lang="en-US"/>
              <a:t>June 2021</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19912"/>
          </a:xfrm>
        </p:spPr>
        <p:txBody>
          <a:bodyPr/>
          <a:lstStyle/>
          <a:p>
            <a:r>
              <a:rPr lang="en-US" sz="2800" b="1" dirty="0">
                <a:latin typeface="Arial" pitchFamily="34" charset="0"/>
                <a:cs typeface="Arial" pitchFamily="34" charset="0"/>
              </a:rPr>
              <a:t>A2.	Appointment of Managing Director </a:t>
            </a:r>
            <a:r>
              <a:rPr lang="en-US" sz="2000" dirty="0">
                <a:latin typeface="Arial" pitchFamily="34" charset="0"/>
                <a:cs typeface="Arial" pitchFamily="34" charset="0"/>
              </a:rPr>
              <a:t>(Continued)</a:t>
            </a:r>
            <a:endParaRPr lang="en-US" sz="2800" b="1" dirty="0">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745FCA8B-64D5-4E68-8E87-ACB5321CAB17}" type="slidenum">
              <a:rPr lang="en-US" smtClean="0">
                <a:latin typeface="Times New Roman" pitchFamily="18" charset="0"/>
                <a:cs typeface="Times New Roman" pitchFamily="18" charset="0"/>
              </a:rPr>
              <a:pPr/>
              <a:t>9</a:t>
            </a:fld>
            <a:endParaRPr lang="en-US"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pPr algn="ctr"/>
            <a:r>
              <a:rPr lang="en-US">
                <a:latin typeface="Times New Roman" pitchFamily="18" charset="0"/>
                <a:cs typeface="Times New Roman" pitchFamily="18" charset="0"/>
              </a:rPr>
              <a:t>www.indialegalhelp.com</a:t>
            </a:r>
            <a:endParaRPr lang="en-US" dirty="0">
              <a:latin typeface="Times New Roman" pitchFamily="18" charset="0"/>
              <a:cs typeface="Times New Roman" pitchFamily="18" charset="0"/>
            </a:endParaRPr>
          </a:p>
        </p:txBody>
      </p:sp>
      <p:sp>
        <p:nvSpPr>
          <p:cNvPr id="8" name="TextBox 7"/>
          <p:cNvSpPr txBox="1"/>
          <p:nvPr/>
        </p:nvSpPr>
        <p:spPr>
          <a:xfrm>
            <a:off x="1028700" y="6153912"/>
            <a:ext cx="7086600" cy="276999"/>
          </a:xfrm>
          <a:prstGeom prst="rect">
            <a:avLst/>
          </a:prstGeom>
          <a:noFill/>
        </p:spPr>
        <p:txBody>
          <a:bodyPr wrap="square" rtlCol="0">
            <a:spAutoFit/>
          </a:bodyPr>
          <a:lstStyle/>
          <a:p>
            <a:r>
              <a:rPr lang="en-US" sz="1200" dirty="0">
                <a:latin typeface="Arial" pitchFamily="34" charset="0"/>
                <a:cs typeface="Arial" pitchFamily="34" charset="0"/>
              </a:rPr>
              <a:t>Sub-section 196(4) &amp; Schedule V</a:t>
            </a:r>
          </a:p>
        </p:txBody>
      </p:sp>
      <p:pic>
        <p:nvPicPr>
          <p:cNvPr id="2051" name="Picture 3"/>
          <p:cNvPicPr>
            <a:picLocks noChangeAspect="1" noChangeArrowheads="1"/>
          </p:cNvPicPr>
          <p:nvPr/>
        </p:nvPicPr>
        <p:blipFill>
          <a:blip r:embed="rId2" cstate="print"/>
          <a:srcRect/>
          <a:stretch>
            <a:fillRect/>
          </a:stretch>
        </p:blipFill>
        <p:spPr bwMode="auto">
          <a:xfrm>
            <a:off x="1143000" y="1905000"/>
            <a:ext cx="6715125" cy="714375"/>
          </a:xfrm>
          <a:prstGeom prst="rect">
            <a:avLst/>
          </a:prstGeom>
          <a:noFill/>
          <a:ln w="9525">
            <a:noFill/>
            <a:miter lim="800000"/>
            <a:headEnd/>
            <a:tailEnd/>
          </a:ln>
          <a:effectLst/>
        </p:spPr>
      </p:pic>
      <p:pic>
        <p:nvPicPr>
          <p:cNvPr id="2052" name="Picture 4"/>
          <p:cNvPicPr>
            <a:picLocks noChangeAspect="1" noChangeArrowheads="1"/>
          </p:cNvPicPr>
          <p:nvPr/>
        </p:nvPicPr>
        <p:blipFill>
          <a:blip r:embed="rId3" cstate="print"/>
          <a:srcRect/>
          <a:stretch>
            <a:fillRect/>
          </a:stretch>
        </p:blipFill>
        <p:spPr bwMode="auto">
          <a:xfrm>
            <a:off x="1066800" y="2667000"/>
            <a:ext cx="6762750" cy="3448050"/>
          </a:xfrm>
          <a:prstGeom prst="rect">
            <a:avLst/>
          </a:prstGeom>
          <a:noFill/>
          <a:ln w="9525">
            <a:noFill/>
            <a:miter lim="800000"/>
            <a:headEnd/>
            <a:tailEnd/>
          </a:ln>
          <a:effectLst/>
        </p:spPr>
      </p:pic>
      <p:sp>
        <p:nvSpPr>
          <p:cNvPr id="9" name="Date Placeholder 8"/>
          <p:cNvSpPr>
            <a:spLocks noGrp="1"/>
          </p:cNvSpPr>
          <p:nvPr>
            <p:ph type="dt" sz="half" idx="10"/>
          </p:nvPr>
        </p:nvSpPr>
        <p:spPr/>
        <p:txBody>
          <a:bodyPr/>
          <a:lstStyle/>
          <a:p>
            <a:r>
              <a:rPr lang="en-US"/>
              <a:t>June 2021</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3233</TotalTime>
  <Words>3747</Words>
  <Application>Microsoft Office PowerPoint</Application>
  <PresentationFormat>On-screen Show (4:3)</PresentationFormat>
  <Paragraphs>337</Paragraphs>
  <Slides>45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Constantia</vt:lpstr>
      <vt:lpstr>Times New Roman</vt:lpstr>
      <vt:lpstr>Wingdings</vt:lpstr>
      <vt:lpstr>Wingdings 2</vt:lpstr>
      <vt:lpstr>Flow</vt:lpstr>
      <vt:lpstr>India’s Companies Act 2013 Key Aspects for Foreigners</vt:lpstr>
      <vt:lpstr>Table of Contents</vt:lpstr>
      <vt:lpstr>Preface</vt:lpstr>
      <vt:lpstr>Who is a Foreign Resident?</vt:lpstr>
      <vt:lpstr>A. Three Important Points</vt:lpstr>
      <vt:lpstr>A1. Resident Director</vt:lpstr>
      <vt:lpstr>A1. Resident Director (Continued)</vt:lpstr>
      <vt:lpstr>A2. Appointment of Managing Director</vt:lpstr>
      <vt:lpstr>A2. Appointment of Managing Director (Continued)</vt:lpstr>
      <vt:lpstr>A3. Attending Meeting of Board of Directors</vt:lpstr>
      <vt:lpstr>A3. Attending Meeting of Board of Directors (Continued)</vt:lpstr>
      <vt:lpstr>A3. Attending Meeting of Board of Directors (Continued)</vt:lpstr>
      <vt:lpstr>A4. Attending Annual General Meeting</vt:lpstr>
      <vt:lpstr>A4. Attending Annual General Meeting (Continued)</vt:lpstr>
      <vt:lpstr>B. Points of Interest / Concern</vt:lpstr>
      <vt:lpstr>B1. One Person Company</vt:lpstr>
      <vt:lpstr>B1. One Person Company (Continued)</vt:lpstr>
      <vt:lpstr>B2. Financial Year</vt:lpstr>
      <vt:lpstr>B2. Financial Year (Continued)</vt:lpstr>
      <vt:lpstr>B3. Promoter</vt:lpstr>
      <vt:lpstr>B3. Promoter (Continued)</vt:lpstr>
      <vt:lpstr>B4. Officer in Default</vt:lpstr>
      <vt:lpstr>B4. Officer in Default - (Continued) </vt:lpstr>
      <vt:lpstr>B4. Officer in Default - (Continued) </vt:lpstr>
      <vt:lpstr>B5. Control of the Company</vt:lpstr>
      <vt:lpstr>B5. Control of the Company (Continued)</vt:lpstr>
      <vt:lpstr>B6. Resignation by all Directors</vt:lpstr>
      <vt:lpstr>B6. Resignation by all Directors (Continued)</vt:lpstr>
      <vt:lpstr>B7. Associate Company </vt:lpstr>
      <vt:lpstr>B7. Associate Company (Continued)</vt:lpstr>
      <vt:lpstr>B8. Subsidiary Company</vt:lpstr>
      <vt:lpstr>B8. Subsidiary Company (Continued)</vt:lpstr>
      <vt:lpstr>B8. Subsidiary Company (Continued)</vt:lpstr>
      <vt:lpstr>B9. Public Company</vt:lpstr>
      <vt:lpstr>B9. Public Company (Continued)</vt:lpstr>
      <vt:lpstr>B10. Authorized Capital</vt:lpstr>
      <vt:lpstr>B10. Authorized Capital (Continued)</vt:lpstr>
      <vt:lpstr>C. Points for Collaboration</vt:lpstr>
      <vt:lpstr>C1. Additional Matters in Articles of Association</vt:lpstr>
      <vt:lpstr>C1. Additional Matters in Articles (Continued)</vt:lpstr>
      <vt:lpstr>C2. Merger of Indian Company with Foreign Co.</vt:lpstr>
      <vt:lpstr>C2. Merger with a Foreign Company (Continued)</vt:lpstr>
      <vt:lpstr>C2. Merger with a Foreign Company (Continued)</vt:lpstr>
      <vt:lpstr>C2. Merger with a Foreign Company (Continued)</vt:lpstr>
      <vt:lpstr>PowerPoint Presentation</vt:lpstr>
    </vt:vector>
  </TitlesOfParts>
  <Manager>Yogita Pant</Manager>
  <Company>Anil Chawla Law Associates LLP</Company>
  <LinksUpToDate>false</LinksUpToDate>
  <SharedDoc>false</SharedDoc>
  <HyperlinkBase>http://www.indialegalhelp.com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Companies Act 2013 Key Aspects for Foreigners</dc:title>
  <dc:subject>Indian Companies Act for Foreign Nationals and Residents</dc:subject>
  <dc:creator>Anil Chawla</dc:creator>
  <cp:keywords>India law, New Companies Act in India, Effect of Companies Act 2013 on foreign entrepreneurs and investors, joint venture agreements, shareholders agreement, one man company, one person company, promoter in Companies act 2013, Associate company, subsidiary company, entrenchment, appointment of directors companies act 2013, resident director, non-resident Indians companies act 2013, definition of resident under companies act 2013, </cp:keywords>
  <dc:description>This presentation discusses the key provisions of Companies Act 2013 as related to foreign entrepreneurs and investors. It is of interest to foreign citizens as well as to Non-resident Indians.</dc:description>
  <cp:lastModifiedBy>Anil Chawla</cp:lastModifiedBy>
  <cp:revision>476</cp:revision>
  <cp:lastPrinted>2021-06-12T11:06:54Z</cp:lastPrinted>
  <dcterms:created xsi:type="dcterms:W3CDTF">2013-10-16T12:09:19Z</dcterms:created>
  <dcterms:modified xsi:type="dcterms:W3CDTF">2021-06-12T11:07:36Z</dcterms:modified>
  <cp:category>India Legal Help</cp:category>
  <cp:contentStatus>Public Document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ate completed">
    <vt:filetime>2014-03-19T18:30:00Z</vt:filetime>
  </property>
  <property fmtid="{D5CDD505-2E9C-101B-9397-08002B2CF9AE}" pid="3" name="Editor">
    <vt:lpwstr>Yogita Pant</vt:lpwstr>
  </property>
  <property fmtid="{D5CDD505-2E9C-101B-9397-08002B2CF9AE}" pid="4" name="Language">
    <vt:lpwstr>English</vt:lpwstr>
  </property>
  <property fmtid="{D5CDD505-2E9C-101B-9397-08002B2CF9AE}" pid="5" name="Owner">
    <vt:lpwstr>English</vt:lpwstr>
  </property>
  <property fmtid="{D5CDD505-2E9C-101B-9397-08002B2CF9AE}" pid="6" name="Publisher">
    <vt:lpwstr>Anil Chawla Law Associates LLP</vt:lpwstr>
  </property>
  <property fmtid="{D5CDD505-2E9C-101B-9397-08002B2CF9AE}" pid="7" name="Checked by">
    <vt:lpwstr>Yogita Pant</vt:lpwstr>
  </property>
</Properties>
</file>